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6" r:id="rId2"/>
    <p:sldId id="279" r:id="rId3"/>
    <p:sldId id="300" r:id="rId4"/>
    <p:sldId id="286" r:id="rId5"/>
    <p:sldId id="287" r:id="rId6"/>
    <p:sldId id="288" r:id="rId7"/>
    <p:sldId id="284" r:id="rId8"/>
    <p:sldId id="289" r:id="rId9"/>
    <p:sldId id="290" r:id="rId10"/>
    <p:sldId id="291" r:id="rId11"/>
    <p:sldId id="292" r:id="rId12"/>
    <p:sldId id="285" r:id="rId13"/>
    <p:sldId id="272" r:id="rId14"/>
    <p:sldId id="273" r:id="rId15"/>
    <p:sldId id="274" r:id="rId16"/>
    <p:sldId id="275" r:id="rId17"/>
    <p:sldId id="276" r:id="rId18"/>
    <p:sldId id="277" r:id="rId19"/>
    <p:sldId id="295" r:id="rId20"/>
    <p:sldId id="280" r:id="rId21"/>
    <p:sldId id="281" r:id="rId22"/>
    <p:sldId id="294" r:id="rId23"/>
    <p:sldId id="282" r:id="rId24"/>
    <p:sldId id="283" r:id="rId25"/>
    <p:sldId id="296" r:id="rId26"/>
    <p:sldId id="297" r:id="rId27"/>
    <p:sldId id="299" r:id="rId28"/>
    <p:sldId id="298" r:id="rId29"/>
    <p:sldId id="308" r:id="rId30"/>
    <p:sldId id="310" r:id="rId31"/>
    <p:sldId id="311" r:id="rId32"/>
    <p:sldId id="312" r:id="rId33"/>
    <p:sldId id="313" r:id="rId34"/>
    <p:sldId id="314" r:id="rId35"/>
    <p:sldId id="315" r:id="rId36"/>
    <p:sldId id="321" r:id="rId37"/>
    <p:sldId id="322" r:id="rId38"/>
    <p:sldId id="323" r:id="rId39"/>
    <p:sldId id="324" r:id="rId40"/>
    <p:sldId id="325" r:id="rId41"/>
    <p:sldId id="326" r:id="rId42"/>
    <p:sldId id="316" r:id="rId43"/>
    <p:sldId id="317" r:id="rId44"/>
    <p:sldId id="318" r:id="rId45"/>
    <p:sldId id="319" r:id="rId46"/>
    <p:sldId id="320" r:id="rId47"/>
    <p:sldId id="327" r:id="rId48"/>
    <p:sldId id="328" r:id="rId49"/>
    <p:sldId id="301" r:id="rId50"/>
    <p:sldId id="305" r:id="rId51"/>
    <p:sldId id="307" r:id="rId52"/>
    <p:sldId id="306" r:id="rId53"/>
    <p:sldId id="329" r:id="rId54"/>
    <p:sldId id="330" r:id="rId55"/>
    <p:sldId id="331" r:id="rId56"/>
    <p:sldId id="302" r:id="rId57"/>
    <p:sldId id="303" r:id="rId58"/>
    <p:sldId id="304" r:id="rId59"/>
    <p:sldId id="332" r:id="rId60"/>
    <p:sldId id="271" r:id="rId61"/>
  </p:sldIdLst>
  <p:sldSz cx="12857163" cy="7232650"/>
  <p:notesSz cx="6858000" cy="9144000"/>
  <p:defaultTextStyle>
    <a:defPPr>
      <a:defRPr lang="en-US"/>
    </a:defPPr>
    <a:lvl1pPr marL="0" algn="l" defTabSz="1147938" rtl="0" eaLnBrk="1" latinLnBrk="0" hangingPunct="1">
      <a:defRPr sz="2300" kern="1200">
        <a:solidFill>
          <a:schemeClr val="tx1"/>
        </a:solidFill>
        <a:latin typeface="+mn-lt"/>
        <a:ea typeface="+mn-ea"/>
        <a:cs typeface="+mn-cs"/>
      </a:defRPr>
    </a:lvl1pPr>
    <a:lvl2pPr marL="573969" algn="l" defTabSz="1147938" rtl="0" eaLnBrk="1" latinLnBrk="0" hangingPunct="1">
      <a:defRPr sz="2300" kern="1200">
        <a:solidFill>
          <a:schemeClr val="tx1"/>
        </a:solidFill>
        <a:latin typeface="+mn-lt"/>
        <a:ea typeface="+mn-ea"/>
        <a:cs typeface="+mn-cs"/>
      </a:defRPr>
    </a:lvl2pPr>
    <a:lvl3pPr marL="1147938" algn="l" defTabSz="1147938" rtl="0" eaLnBrk="1" latinLnBrk="0" hangingPunct="1">
      <a:defRPr sz="2300" kern="1200">
        <a:solidFill>
          <a:schemeClr val="tx1"/>
        </a:solidFill>
        <a:latin typeface="+mn-lt"/>
        <a:ea typeface="+mn-ea"/>
        <a:cs typeface="+mn-cs"/>
      </a:defRPr>
    </a:lvl3pPr>
    <a:lvl4pPr marL="1721907" algn="l" defTabSz="1147938" rtl="0" eaLnBrk="1" latinLnBrk="0" hangingPunct="1">
      <a:defRPr sz="2300" kern="1200">
        <a:solidFill>
          <a:schemeClr val="tx1"/>
        </a:solidFill>
        <a:latin typeface="+mn-lt"/>
        <a:ea typeface="+mn-ea"/>
        <a:cs typeface="+mn-cs"/>
      </a:defRPr>
    </a:lvl4pPr>
    <a:lvl5pPr marL="2295876" algn="l" defTabSz="1147938" rtl="0" eaLnBrk="1" latinLnBrk="0" hangingPunct="1">
      <a:defRPr sz="2300" kern="1200">
        <a:solidFill>
          <a:schemeClr val="tx1"/>
        </a:solidFill>
        <a:latin typeface="+mn-lt"/>
        <a:ea typeface="+mn-ea"/>
        <a:cs typeface="+mn-cs"/>
      </a:defRPr>
    </a:lvl5pPr>
    <a:lvl6pPr marL="2869844" algn="l" defTabSz="1147938" rtl="0" eaLnBrk="1" latinLnBrk="0" hangingPunct="1">
      <a:defRPr sz="2300" kern="1200">
        <a:solidFill>
          <a:schemeClr val="tx1"/>
        </a:solidFill>
        <a:latin typeface="+mn-lt"/>
        <a:ea typeface="+mn-ea"/>
        <a:cs typeface="+mn-cs"/>
      </a:defRPr>
    </a:lvl6pPr>
    <a:lvl7pPr marL="3443813" algn="l" defTabSz="1147938" rtl="0" eaLnBrk="1" latinLnBrk="0" hangingPunct="1">
      <a:defRPr sz="2300" kern="1200">
        <a:solidFill>
          <a:schemeClr val="tx1"/>
        </a:solidFill>
        <a:latin typeface="+mn-lt"/>
        <a:ea typeface="+mn-ea"/>
        <a:cs typeface="+mn-cs"/>
      </a:defRPr>
    </a:lvl7pPr>
    <a:lvl8pPr marL="4017782" algn="l" defTabSz="1147938" rtl="0" eaLnBrk="1" latinLnBrk="0" hangingPunct="1">
      <a:defRPr sz="2300" kern="1200">
        <a:solidFill>
          <a:schemeClr val="tx1"/>
        </a:solidFill>
        <a:latin typeface="+mn-lt"/>
        <a:ea typeface="+mn-ea"/>
        <a:cs typeface="+mn-cs"/>
      </a:defRPr>
    </a:lvl8pPr>
    <a:lvl9pPr marL="4591751" algn="l" defTabSz="1147938"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78">
          <p15:clr>
            <a:srgbClr val="A4A3A4"/>
          </p15:clr>
        </p15:guide>
        <p15:guide id="4" pos="40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740000"/>
    <a:srgbClr val="9AC0F8"/>
    <a:srgbClr val="339966"/>
    <a:srgbClr val="6CCE9D"/>
    <a:srgbClr val="236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il tematic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il tematic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il tematic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Stil întunecat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varScale="1">
        <p:scale>
          <a:sx n="77" d="100"/>
          <a:sy n="77" d="100"/>
        </p:scale>
        <p:origin x="216" y="30"/>
      </p:cViewPr>
      <p:guideLst>
        <p:guide orient="horz" pos="2160"/>
        <p:guide pos="2880"/>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70236-ED6C-4AE4-8D67-994F12AADC2D}" type="datetimeFigureOut">
              <a:rPr lang="en-US" smtClean="0"/>
              <a:pPr/>
              <a:t>11/5/2019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8189A-F7F0-42E3-B7A2-0D59EB46873C}" type="slidenum">
              <a:rPr lang="en-US" smtClean="0"/>
              <a:pPr/>
              <a:t>‹N°›</a:t>
            </a:fld>
            <a:endParaRPr lang="en-US"/>
          </a:p>
        </p:txBody>
      </p:sp>
    </p:spTree>
    <p:extLst>
      <p:ext uri="{BB962C8B-B14F-4D97-AF65-F5344CB8AC3E}">
        <p14:creationId xmlns:p14="http://schemas.microsoft.com/office/powerpoint/2010/main" val="1336171969"/>
      </p:ext>
    </p:extLst>
  </p:cSld>
  <p:clrMap bg1="lt1" tx1="dk1" bg2="lt2" tx2="dk2" accent1="accent1" accent2="accent2" accent3="accent3" accent4="accent4" accent5="accent5" accent6="accent6" hlink="hlink" folHlink="folHlink"/>
  <p:notesStyle>
    <a:lvl1pPr marL="0" algn="l" defTabSz="1147938" rtl="0" eaLnBrk="1" latinLnBrk="0" hangingPunct="1">
      <a:defRPr sz="1500" kern="1200">
        <a:solidFill>
          <a:schemeClr val="tx1"/>
        </a:solidFill>
        <a:latin typeface="+mn-lt"/>
        <a:ea typeface="+mn-ea"/>
        <a:cs typeface="+mn-cs"/>
      </a:defRPr>
    </a:lvl1pPr>
    <a:lvl2pPr marL="573969" algn="l" defTabSz="1147938" rtl="0" eaLnBrk="1" latinLnBrk="0" hangingPunct="1">
      <a:defRPr sz="1500" kern="1200">
        <a:solidFill>
          <a:schemeClr val="tx1"/>
        </a:solidFill>
        <a:latin typeface="+mn-lt"/>
        <a:ea typeface="+mn-ea"/>
        <a:cs typeface="+mn-cs"/>
      </a:defRPr>
    </a:lvl2pPr>
    <a:lvl3pPr marL="1147938" algn="l" defTabSz="1147938" rtl="0" eaLnBrk="1" latinLnBrk="0" hangingPunct="1">
      <a:defRPr sz="1500" kern="1200">
        <a:solidFill>
          <a:schemeClr val="tx1"/>
        </a:solidFill>
        <a:latin typeface="+mn-lt"/>
        <a:ea typeface="+mn-ea"/>
        <a:cs typeface="+mn-cs"/>
      </a:defRPr>
    </a:lvl3pPr>
    <a:lvl4pPr marL="1721907" algn="l" defTabSz="1147938" rtl="0" eaLnBrk="1" latinLnBrk="0" hangingPunct="1">
      <a:defRPr sz="1500" kern="1200">
        <a:solidFill>
          <a:schemeClr val="tx1"/>
        </a:solidFill>
        <a:latin typeface="+mn-lt"/>
        <a:ea typeface="+mn-ea"/>
        <a:cs typeface="+mn-cs"/>
      </a:defRPr>
    </a:lvl4pPr>
    <a:lvl5pPr marL="2295876" algn="l" defTabSz="1147938" rtl="0" eaLnBrk="1" latinLnBrk="0" hangingPunct="1">
      <a:defRPr sz="1500" kern="1200">
        <a:solidFill>
          <a:schemeClr val="tx1"/>
        </a:solidFill>
        <a:latin typeface="+mn-lt"/>
        <a:ea typeface="+mn-ea"/>
        <a:cs typeface="+mn-cs"/>
      </a:defRPr>
    </a:lvl5pPr>
    <a:lvl6pPr marL="2869844" algn="l" defTabSz="1147938" rtl="0" eaLnBrk="1" latinLnBrk="0" hangingPunct="1">
      <a:defRPr sz="1500" kern="1200">
        <a:solidFill>
          <a:schemeClr val="tx1"/>
        </a:solidFill>
        <a:latin typeface="+mn-lt"/>
        <a:ea typeface="+mn-ea"/>
        <a:cs typeface="+mn-cs"/>
      </a:defRPr>
    </a:lvl6pPr>
    <a:lvl7pPr marL="3443813" algn="l" defTabSz="1147938" rtl="0" eaLnBrk="1" latinLnBrk="0" hangingPunct="1">
      <a:defRPr sz="1500" kern="1200">
        <a:solidFill>
          <a:schemeClr val="tx1"/>
        </a:solidFill>
        <a:latin typeface="+mn-lt"/>
        <a:ea typeface="+mn-ea"/>
        <a:cs typeface="+mn-cs"/>
      </a:defRPr>
    </a:lvl7pPr>
    <a:lvl8pPr marL="4017782" algn="l" defTabSz="1147938" rtl="0" eaLnBrk="1" latinLnBrk="0" hangingPunct="1">
      <a:defRPr sz="1500" kern="1200">
        <a:solidFill>
          <a:schemeClr val="tx1"/>
        </a:solidFill>
        <a:latin typeface="+mn-lt"/>
        <a:ea typeface="+mn-ea"/>
        <a:cs typeface="+mn-cs"/>
      </a:defRPr>
    </a:lvl8pPr>
    <a:lvl9pPr marL="4591751" algn="l" defTabSz="1147938"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4287" y="2246810"/>
            <a:ext cx="10928589" cy="155033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8575" y="4098502"/>
            <a:ext cx="9000014" cy="1848344"/>
          </a:xfrm>
        </p:spPr>
        <p:txBody>
          <a:bodyPr/>
          <a:lstStyle>
            <a:lvl1pPr marL="0" indent="0" algn="ctr">
              <a:buNone/>
              <a:defRPr>
                <a:solidFill>
                  <a:schemeClr val="tx1">
                    <a:tint val="75000"/>
                  </a:schemeClr>
                </a:solidFill>
              </a:defRPr>
            </a:lvl1pPr>
            <a:lvl2pPr marL="573969" indent="0" algn="ctr">
              <a:buNone/>
              <a:defRPr>
                <a:solidFill>
                  <a:schemeClr val="tx1">
                    <a:tint val="75000"/>
                  </a:schemeClr>
                </a:solidFill>
              </a:defRPr>
            </a:lvl2pPr>
            <a:lvl3pPr marL="1147938" indent="0" algn="ctr">
              <a:buNone/>
              <a:defRPr>
                <a:solidFill>
                  <a:schemeClr val="tx1">
                    <a:tint val="75000"/>
                  </a:schemeClr>
                </a:solidFill>
              </a:defRPr>
            </a:lvl3pPr>
            <a:lvl4pPr marL="1721907" indent="0" algn="ctr">
              <a:buNone/>
              <a:defRPr>
                <a:solidFill>
                  <a:schemeClr val="tx1">
                    <a:tint val="75000"/>
                  </a:schemeClr>
                </a:solidFill>
              </a:defRPr>
            </a:lvl4pPr>
            <a:lvl5pPr marL="2295876" indent="0" algn="ctr">
              <a:buNone/>
              <a:defRPr>
                <a:solidFill>
                  <a:schemeClr val="tx1">
                    <a:tint val="75000"/>
                  </a:schemeClr>
                </a:solidFill>
              </a:defRPr>
            </a:lvl5pPr>
            <a:lvl6pPr marL="2869844" indent="0" algn="ctr">
              <a:buNone/>
              <a:defRPr>
                <a:solidFill>
                  <a:schemeClr val="tx1">
                    <a:tint val="75000"/>
                  </a:schemeClr>
                </a:solidFill>
              </a:defRPr>
            </a:lvl6pPr>
            <a:lvl7pPr marL="3443813" indent="0" algn="ctr">
              <a:buNone/>
              <a:defRPr>
                <a:solidFill>
                  <a:schemeClr val="tx1">
                    <a:tint val="75000"/>
                  </a:schemeClr>
                </a:solidFill>
              </a:defRPr>
            </a:lvl7pPr>
            <a:lvl8pPr marL="4017782" indent="0" algn="ctr">
              <a:buNone/>
              <a:defRPr>
                <a:solidFill>
                  <a:schemeClr val="tx1">
                    <a:tint val="75000"/>
                  </a:schemeClr>
                </a:solidFill>
              </a:defRPr>
            </a:lvl8pPr>
            <a:lvl9pPr marL="45917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E8B8B6-4221-41F3-B5B4-1EDF75995AAA}" type="datetime1">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pic>
        <p:nvPicPr>
          <p:cNvPr id="7" name="I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981" y="142430"/>
            <a:ext cx="735579" cy="1111695"/>
          </a:xfrm>
          <a:prstGeom prst="rect">
            <a:avLst/>
          </a:prstGeom>
        </p:spPr>
      </p:pic>
      <p:grpSp>
        <p:nvGrpSpPr>
          <p:cNvPr id="8" name="组合 23"/>
          <p:cNvGrpSpPr/>
          <p:nvPr userDrawn="1"/>
        </p:nvGrpSpPr>
        <p:grpSpPr>
          <a:xfrm rot="10800000">
            <a:off x="11322250" y="6503951"/>
            <a:ext cx="1430929" cy="769974"/>
            <a:chOff x="3209966" y="-43774"/>
            <a:chExt cx="2729083" cy="3263595"/>
          </a:xfrm>
        </p:grpSpPr>
        <p:sp>
          <p:nvSpPr>
            <p:cNvPr id="9" name="五边形 34"/>
            <p:cNvSpPr/>
            <p:nvPr/>
          </p:nvSpPr>
          <p:spPr>
            <a:xfrm rot="5400000">
              <a:off x="3240703" y="1927211"/>
              <a:ext cx="1656184" cy="432048"/>
            </a:xfrm>
            <a:prstGeom prst="homePlate">
              <a:avLst/>
            </a:prstGeom>
            <a:gradFill>
              <a:gsLst>
                <a:gs pos="50000">
                  <a:srgbClr val="0080C1"/>
                </a:gs>
                <a:gs pos="100000">
                  <a:srgbClr val="066C9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0" name="任意多边形 37"/>
            <p:cNvSpPr/>
            <p:nvPr/>
          </p:nvSpPr>
          <p:spPr>
            <a:xfrm>
              <a:off x="3209966" y="-8467"/>
              <a:ext cx="1083733" cy="1329267"/>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gradFill>
              <a:gsLst>
                <a:gs pos="50000">
                  <a:srgbClr val="0080C1"/>
                </a:gs>
                <a:gs pos="100000">
                  <a:srgbClr val="066C9D"/>
                </a:gs>
              </a:gsLst>
              <a:lin ang="3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1" name="五边形 38"/>
            <p:cNvSpPr/>
            <p:nvPr/>
          </p:nvSpPr>
          <p:spPr>
            <a:xfrm rot="5400000">
              <a:off x="3540036" y="2051458"/>
              <a:ext cx="1904679" cy="432048"/>
            </a:xfrm>
            <a:prstGeom prst="homePlate">
              <a:avLst/>
            </a:prstGeom>
            <a:gradFill>
              <a:gsLst>
                <a:gs pos="3000">
                  <a:srgbClr val="005790"/>
                </a:gs>
                <a:gs pos="45000">
                  <a:srgbClr val="00699A"/>
                </a:gs>
                <a:gs pos="100000">
                  <a:srgbClr val="0D5B7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2" name="任意多边形 39"/>
            <p:cNvSpPr/>
            <p:nvPr/>
          </p:nvSpPr>
          <p:spPr>
            <a:xfrm>
              <a:off x="3988899" y="0"/>
              <a:ext cx="728133" cy="1320800"/>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gradFill>
              <a:gsLst>
                <a:gs pos="3000">
                  <a:srgbClr val="005790"/>
                </a:gs>
                <a:gs pos="45000">
                  <a:srgbClr val="00699A"/>
                </a:gs>
                <a:gs pos="100000">
                  <a:srgbClr val="0D5B7D"/>
                </a:gs>
              </a:gsLst>
              <a:lin ang="6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3" name="五边形 40"/>
            <p:cNvSpPr/>
            <p:nvPr/>
          </p:nvSpPr>
          <p:spPr>
            <a:xfrm rot="5400000">
              <a:off x="4224112" y="1799433"/>
              <a:ext cx="1400624" cy="432048"/>
            </a:xfrm>
            <a:prstGeom prst="homePlate">
              <a:avLst/>
            </a:prstGeom>
            <a:gradFill>
              <a:gsLst>
                <a:gs pos="1000">
                  <a:srgbClr val="004B76"/>
                </a:gs>
                <a:gs pos="50000">
                  <a:srgbClr val="03587D"/>
                </a:gs>
                <a:gs pos="100000">
                  <a:srgbClr val="0C4A66"/>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4" name="任意多边形 43"/>
            <p:cNvSpPr/>
            <p:nvPr/>
          </p:nvSpPr>
          <p:spPr>
            <a:xfrm>
              <a:off x="4614447" y="0"/>
              <a:ext cx="618067" cy="1329267"/>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gradFill>
              <a:gsLst>
                <a:gs pos="1000">
                  <a:srgbClr val="004B76"/>
                </a:gs>
                <a:gs pos="50000">
                  <a:srgbClr val="03587D"/>
                </a:gs>
                <a:gs pos="100000">
                  <a:srgbClr val="0C4A66"/>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dirty="0">
                <a:solidFill>
                  <a:prstClr val="white"/>
                </a:solidFill>
              </a:endParaRPr>
            </a:p>
          </p:txBody>
        </p:sp>
        <p:sp>
          <p:nvSpPr>
            <p:cNvPr id="15" name="五边形 44"/>
            <p:cNvSpPr/>
            <p:nvPr/>
          </p:nvSpPr>
          <p:spPr>
            <a:xfrm rot="5400000">
              <a:off x="4547300" y="1907443"/>
              <a:ext cx="1616645" cy="432048"/>
            </a:xfrm>
            <a:prstGeom prst="homePlate">
              <a:avLst/>
            </a:prstGeom>
            <a:gradFill>
              <a:gsLst>
                <a:gs pos="1000">
                  <a:srgbClr val="00244A"/>
                </a:gs>
                <a:gs pos="50000">
                  <a:srgbClr val="003A5C"/>
                </a:gs>
                <a:gs pos="100000">
                  <a:srgbClr val="00344C"/>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6" name="任意多边形 47"/>
            <p:cNvSpPr/>
            <p:nvPr/>
          </p:nvSpPr>
          <p:spPr>
            <a:xfrm>
              <a:off x="5146245" y="-43774"/>
              <a:ext cx="792804" cy="1361872"/>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gradFill>
              <a:gsLst>
                <a:gs pos="1000">
                  <a:srgbClr val="00244A"/>
                </a:gs>
                <a:gs pos="50000">
                  <a:srgbClr val="003A5C"/>
                </a:gs>
                <a:gs pos="100000">
                  <a:srgbClr val="00344C"/>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grpSp>
      <p:sp>
        <p:nvSpPr>
          <p:cNvPr id="17" name="菱形 18"/>
          <p:cNvSpPr/>
          <p:nvPr userDrawn="1"/>
        </p:nvSpPr>
        <p:spPr>
          <a:xfrm flipV="1">
            <a:off x="240497" y="1330325"/>
            <a:ext cx="409450" cy="381000"/>
          </a:xfrm>
          <a:prstGeom prst="diamond">
            <a:avLst/>
          </a:prstGeom>
          <a:solidFill>
            <a:srgbClr val="076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9"/>
          <p:cNvSpPr/>
          <p:nvPr userDrawn="1"/>
        </p:nvSpPr>
        <p:spPr>
          <a:xfrm flipV="1">
            <a:off x="528648" y="1330325"/>
            <a:ext cx="409450" cy="381000"/>
          </a:xfrm>
          <a:prstGeom prst="diamond">
            <a:avLst/>
          </a:prstGeom>
          <a:solidFill>
            <a:srgbClr val="004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20"/>
          <p:cNvSpPr/>
          <p:nvPr userDrawn="1"/>
        </p:nvSpPr>
        <p:spPr>
          <a:xfrm flipV="1">
            <a:off x="816798" y="1330325"/>
            <a:ext cx="409450" cy="381000"/>
          </a:xfrm>
          <a:prstGeom prst="diamond">
            <a:avLst/>
          </a:prstGeom>
          <a:solidFill>
            <a:srgbClr val="00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21"/>
          <p:cNvSpPr/>
          <p:nvPr userDrawn="1"/>
        </p:nvSpPr>
        <p:spPr>
          <a:xfrm flipV="1">
            <a:off x="1066131" y="1330325"/>
            <a:ext cx="409450" cy="381000"/>
          </a:xfrm>
          <a:prstGeom prst="diamond">
            <a:avLst/>
          </a:prstGeom>
          <a:solidFill>
            <a:srgbClr val="00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16732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31917-5569-4CDE-871A-643FCF1A713B}" type="datetime1">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395A8-D1D7-4BEA-86A3-82F6726A43B4}" type="slidenum">
              <a:rPr lang="en-US" smtClean="0"/>
              <a:pPr/>
              <a:t>‹N°›</a:t>
            </a:fld>
            <a:endParaRPr lang="en-US"/>
          </a:p>
        </p:txBody>
      </p:sp>
    </p:spTree>
    <p:extLst>
      <p:ext uri="{BB962C8B-B14F-4D97-AF65-F5344CB8AC3E}">
        <p14:creationId xmlns:p14="http://schemas.microsoft.com/office/powerpoint/2010/main" val="4156342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1443" y="289642"/>
            <a:ext cx="2892862" cy="617119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2858" y="289642"/>
            <a:ext cx="8464299" cy="61711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CFFD3-5187-4463-9B07-9061B818A24A}" type="datetime1">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395A8-D1D7-4BEA-86A3-82F6726A43B4}" type="slidenum">
              <a:rPr lang="en-US" smtClean="0"/>
              <a:pPr/>
              <a:t>‹N°›</a:t>
            </a:fld>
            <a:endParaRPr lang="en-US"/>
          </a:p>
        </p:txBody>
      </p:sp>
    </p:spTree>
    <p:extLst>
      <p:ext uri="{BB962C8B-B14F-4D97-AF65-F5344CB8AC3E}">
        <p14:creationId xmlns:p14="http://schemas.microsoft.com/office/powerpoint/2010/main" val="2229318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I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981" y="142430"/>
            <a:ext cx="735579" cy="1111695"/>
          </a:xfrm>
          <a:prstGeom prst="rect">
            <a:avLst/>
          </a:prstGeom>
        </p:spPr>
      </p:pic>
      <p:grpSp>
        <p:nvGrpSpPr>
          <p:cNvPr id="8" name="组合 23"/>
          <p:cNvGrpSpPr/>
          <p:nvPr userDrawn="1"/>
        </p:nvGrpSpPr>
        <p:grpSpPr>
          <a:xfrm rot="10800000">
            <a:off x="11322250" y="6503951"/>
            <a:ext cx="1430929" cy="769974"/>
            <a:chOff x="3209966" y="-43774"/>
            <a:chExt cx="2729083" cy="3263595"/>
          </a:xfrm>
        </p:grpSpPr>
        <p:sp>
          <p:nvSpPr>
            <p:cNvPr id="9" name="五边形 34"/>
            <p:cNvSpPr/>
            <p:nvPr/>
          </p:nvSpPr>
          <p:spPr>
            <a:xfrm rot="5400000">
              <a:off x="3240703" y="1927211"/>
              <a:ext cx="1656184" cy="432048"/>
            </a:xfrm>
            <a:prstGeom prst="homePlate">
              <a:avLst/>
            </a:prstGeom>
            <a:gradFill>
              <a:gsLst>
                <a:gs pos="50000">
                  <a:srgbClr val="0080C1"/>
                </a:gs>
                <a:gs pos="100000">
                  <a:srgbClr val="066C9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0" name="任意多边形 37"/>
            <p:cNvSpPr/>
            <p:nvPr/>
          </p:nvSpPr>
          <p:spPr>
            <a:xfrm>
              <a:off x="3209966" y="-8467"/>
              <a:ext cx="1083733" cy="1329267"/>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gradFill>
              <a:gsLst>
                <a:gs pos="50000">
                  <a:srgbClr val="0080C1"/>
                </a:gs>
                <a:gs pos="100000">
                  <a:srgbClr val="066C9D"/>
                </a:gs>
              </a:gsLst>
              <a:lin ang="3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1" name="五边形 38"/>
            <p:cNvSpPr/>
            <p:nvPr/>
          </p:nvSpPr>
          <p:spPr>
            <a:xfrm rot="5400000">
              <a:off x="3540036" y="2051458"/>
              <a:ext cx="1904679" cy="432048"/>
            </a:xfrm>
            <a:prstGeom prst="homePlate">
              <a:avLst/>
            </a:prstGeom>
            <a:gradFill>
              <a:gsLst>
                <a:gs pos="3000">
                  <a:srgbClr val="005790"/>
                </a:gs>
                <a:gs pos="45000">
                  <a:srgbClr val="00699A"/>
                </a:gs>
                <a:gs pos="100000">
                  <a:srgbClr val="0D5B7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2" name="任意多边形 39"/>
            <p:cNvSpPr/>
            <p:nvPr/>
          </p:nvSpPr>
          <p:spPr>
            <a:xfrm>
              <a:off x="3988899" y="0"/>
              <a:ext cx="728133" cy="1320800"/>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gradFill>
              <a:gsLst>
                <a:gs pos="3000">
                  <a:srgbClr val="005790"/>
                </a:gs>
                <a:gs pos="45000">
                  <a:srgbClr val="00699A"/>
                </a:gs>
                <a:gs pos="100000">
                  <a:srgbClr val="0D5B7D"/>
                </a:gs>
              </a:gsLst>
              <a:lin ang="6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3" name="五边形 40"/>
            <p:cNvSpPr/>
            <p:nvPr/>
          </p:nvSpPr>
          <p:spPr>
            <a:xfrm rot="5400000">
              <a:off x="4224112" y="1799433"/>
              <a:ext cx="1400624" cy="432048"/>
            </a:xfrm>
            <a:prstGeom prst="homePlate">
              <a:avLst/>
            </a:prstGeom>
            <a:gradFill>
              <a:gsLst>
                <a:gs pos="1000">
                  <a:srgbClr val="004B76"/>
                </a:gs>
                <a:gs pos="50000">
                  <a:srgbClr val="03587D"/>
                </a:gs>
                <a:gs pos="100000">
                  <a:srgbClr val="0C4A66"/>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4" name="任意多边形 43"/>
            <p:cNvSpPr/>
            <p:nvPr/>
          </p:nvSpPr>
          <p:spPr>
            <a:xfrm>
              <a:off x="4614447" y="0"/>
              <a:ext cx="618067" cy="1329267"/>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gradFill>
              <a:gsLst>
                <a:gs pos="1000">
                  <a:srgbClr val="004B76"/>
                </a:gs>
                <a:gs pos="50000">
                  <a:srgbClr val="03587D"/>
                </a:gs>
                <a:gs pos="100000">
                  <a:srgbClr val="0C4A66"/>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dirty="0">
                <a:solidFill>
                  <a:prstClr val="white"/>
                </a:solidFill>
              </a:endParaRPr>
            </a:p>
          </p:txBody>
        </p:sp>
        <p:sp>
          <p:nvSpPr>
            <p:cNvPr id="15" name="五边形 44"/>
            <p:cNvSpPr/>
            <p:nvPr/>
          </p:nvSpPr>
          <p:spPr>
            <a:xfrm rot="5400000">
              <a:off x="4547300" y="1907443"/>
              <a:ext cx="1616645" cy="432048"/>
            </a:xfrm>
            <a:prstGeom prst="homePlate">
              <a:avLst/>
            </a:prstGeom>
            <a:gradFill>
              <a:gsLst>
                <a:gs pos="1000">
                  <a:srgbClr val="00244A"/>
                </a:gs>
                <a:gs pos="50000">
                  <a:srgbClr val="003A5C"/>
                </a:gs>
                <a:gs pos="100000">
                  <a:srgbClr val="00344C"/>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6" name="任意多边形 47"/>
            <p:cNvSpPr/>
            <p:nvPr/>
          </p:nvSpPr>
          <p:spPr>
            <a:xfrm>
              <a:off x="5146245" y="-43774"/>
              <a:ext cx="792804" cy="1361872"/>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gradFill>
              <a:gsLst>
                <a:gs pos="1000">
                  <a:srgbClr val="00244A"/>
                </a:gs>
                <a:gs pos="50000">
                  <a:srgbClr val="003A5C"/>
                </a:gs>
                <a:gs pos="100000">
                  <a:srgbClr val="00344C"/>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grpSp>
      <p:sp>
        <p:nvSpPr>
          <p:cNvPr id="17" name="菱形 18"/>
          <p:cNvSpPr/>
          <p:nvPr userDrawn="1"/>
        </p:nvSpPr>
        <p:spPr>
          <a:xfrm flipV="1">
            <a:off x="240497" y="1330325"/>
            <a:ext cx="409450" cy="381000"/>
          </a:xfrm>
          <a:prstGeom prst="diamond">
            <a:avLst/>
          </a:prstGeom>
          <a:solidFill>
            <a:srgbClr val="076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9"/>
          <p:cNvSpPr/>
          <p:nvPr userDrawn="1"/>
        </p:nvSpPr>
        <p:spPr>
          <a:xfrm flipV="1">
            <a:off x="528648" y="1330325"/>
            <a:ext cx="409450" cy="381000"/>
          </a:xfrm>
          <a:prstGeom prst="diamond">
            <a:avLst/>
          </a:prstGeom>
          <a:solidFill>
            <a:srgbClr val="004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20"/>
          <p:cNvSpPr/>
          <p:nvPr userDrawn="1"/>
        </p:nvSpPr>
        <p:spPr>
          <a:xfrm flipV="1">
            <a:off x="816798" y="1330325"/>
            <a:ext cx="409450" cy="381000"/>
          </a:xfrm>
          <a:prstGeom prst="diamond">
            <a:avLst/>
          </a:prstGeom>
          <a:solidFill>
            <a:srgbClr val="00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21"/>
          <p:cNvSpPr/>
          <p:nvPr userDrawn="1"/>
        </p:nvSpPr>
        <p:spPr>
          <a:xfrm flipV="1">
            <a:off x="1066131" y="1330325"/>
            <a:ext cx="409450" cy="381000"/>
          </a:xfrm>
          <a:prstGeom prst="diamond">
            <a:avLst/>
          </a:prstGeom>
          <a:solidFill>
            <a:srgbClr val="00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1396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组合 23"/>
          <p:cNvGrpSpPr/>
          <p:nvPr userDrawn="1"/>
        </p:nvGrpSpPr>
        <p:grpSpPr>
          <a:xfrm rot="10800000">
            <a:off x="11322250" y="6503951"/>
            <a:ext cx="1430929" cy="769974"/>
            <a:chOff x="3209966" y="-43774"/>
            <a:chExt cx="2729083" cy="3263595"/>
          </a:xfrm>
        </p:grpSpPr>
        <p:sp>
          <p:nvSpPr>
            <p:cNvPr id="8" name="五边形 34"/>
            <p:cNvSpPr/>
            <p:nvPr/>
          </p:nvSpPr>
          <p:spPr>
            <a:xfrm rot="5400000">
              <a:off x="3240703" y="1927211"/>
              <a:ext cx="1656184" cy="432048"/>
            </a:xfrm>
            <a:prstGeom prst="homePlate">
              <a:avLst/>
            </a:prstGeom>
            <a:gradFill>
              <a:gsLst>
                <a:gs pos="50000">
                  <a:srgbClr val="0080C1"/>
                </a:gs>
                <a:gs pos="100000">
                  <a:srgbClr val="066C9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9" name="任意多边形 37"/>
            <p:cNvSpPr/>
            <p:nvPr/>
          </p:nvSpPr>
          <p:spPr>
            <a:xfrm>
              <a:off x="3209966" y="-8467"/>
              <a:ext cx="1083733" cy="1329267"/>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gradFill>
              <a:gsLst>
                <a:gs pos="50000">
                  <a:srgbClr val="0080C1"/>
                </a:gs>
                <a:gs pos="100000">
                  <a:srgbClr val="066C9D"/>
                </a:gs>
              </a:gsLst>
              <a:lin ang="3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0" name="五边形 38"/>
            <p:cNvSpPr/>
            <p:nvPr/>
          </p:nvSpPr>
          <p:spPr>
            <a:xfrm rot="5400000">
              <a:off x="3540036" y="2051458"/>
              <a:ext cx="1904679" cy="432048"/>
            </a:xfrm>
            <a:prstGeom prst="homePlate">
              <a:avLst/>
            </a:prstGeom>
            <a:gradFill>
              <a:gsLst>
                <a:gs pos="3000">
                  <a:srgbClr val="005790"/>
                </a:gs>
                <a:gs pos="45000">
                  <a:srgbClr val="00699A"/>
                </a:gs>
                <a:gs pos="100000">
                  <a:srgbClr val="0D5B7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1" name="任意多边形 39"/>
            <p:cNvSpPr/>
            <p:nvPr/>
          </p:nvSpPr>
          <p:spPr>
            <a:xfrm>
              <a:off x="3988899" y="0"/>
              <a:ext cx="728133" cy="1320800"/>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gradFill>
              <a:gsLst>
                <a:gs pos="3000">
                  <a:srgbClr val="005790"/>
                </a:gs>
                <a:gs pos="45000">
                  <a:srgbClr val="00699A"/>
                </a:gs>
                <a:gs pos="100000">
                  <a:srgbClr val="0D5B7D"/>
                </a:gs>
              </a:gsLst>
              <a:lin ang="6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2" name="五边形 40"/>
            <p:cNvSpPr/>
            <p:nvPr/>
          </p:nvSpPr>
          <p:spPr>
            <a:xfrm rot="5400000">
              <a:off x="4224112" y="1799433"/>
              <a:ext cx="1400624" cy="432048"/>
            </a:xfrm>
            <a:prstGeom prst="homePlate">
              <a:avLst/>
            </a:prstGeom>
            <a:gradFill>
              <a:gsLst>
                <a:gs pos="1000">
                  <a:srgbClr val="004B76"/>
                </a:gs>
                <a:gs pos="50000">
                  <a:srgbClr val="03587D"/>
                </a:gs>
                <a:gs pos="100000">
                  <a:srgbClr val="0C4A66"/>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3" name="任意多边形 43"/>
            <p:cNvSpPr/>
            <p:nvPr/>
          </p:nvSpPr>
          <p:spPr>
            <a:xfrm>
              <a:off x="4614447" y="0"/>
              <a:ext cx="618067" cy="1329267"/>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gradFill>
              <a:gsLst>
                <a:gs pos="1000">
                  <a:srgbClr val="004B76"/>
                </a:gs>
                <a:gs pos="50000">
                  <a:srgbClr val="03587D"/>
                </a:gs>
                <a:gs pos="100000">
                  <a:srgbClr val="0C4A66"/>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dirty="0">
                <a:solidFill>
                  <a:prstClr val="white"/>
                </a:solidFill>
              </a:endParaRPr>
            </a:p>
          </p:txBody>
        </p:sp>
        <p:sp>
          <p:nvSpPr>
            <p:cNvPr id="14" name="五边形 44"/>
            <p:cNvSpPr/>
            <p:nvPr/>
          </p:nvSpPr>
          <p:spPr>
            <a:xfrm rot="5400000">
              <a:off x="4547300" y="1907443"/>
              <a:ext cx="1616645" cy="432048"/>
            </a:xfrm>
            <a:prstGeom prst="homePlate">
              <a:avLst/>
            </a:prstGeom>
            <a:gradFill>
              <a:gsLst>
                <a:gs pos="1000">
                  <a:srgbClr val="00244A"/>
                </a:gs>
                <a:gs pos="50000">
                  <a:srgbClr val="003A5C"/>
                </a:gs>
                <a:gs pos="100000">
                  <a:srgbClr val="00344C"/>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5" name="任意多边形 47"/>
            <p:cNvSpPr/>
            <p:nvPr/>
          </p:nvSpPr>
          <p:spPr>
            <a:xfrm>
              <a:off x="5146245" y="-43774"/>
              <a:ext cx="792804" cy="1361872"/>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gradFill>
              <a:gsLst>
                <a:gs pos="1000">
                  <a:srgbClr val="00244A"/>
                </a:gs>
                <a:gs pos="50000">
                  <a:srgbClr val="003A5C"/>
                </a:gs>
                <a:gs pos="100000">
                  <a:srgbClr val="00344C"/>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grpSp>
      <p:sp>
        <p:nvSpPr>
          <p:cNvPr id="16" name="菱形 18"/>
          <p:cNvSpPr/>
          <p:nvPr userDrawn="1"/>
        </p:nvSpPr>
        <p:spPr>
          <a:xfrm flipV="1">
            <a:off x="240497" y="1330325"/>
            <a:ext cx="409450" cy="381000"/>
          </a:xfrm>
          <a:prstGeom prst="diamond">
            <a:avLst/>
          </a:prstGeom>
          <a:solidFill>
            <a:srgbClr val="076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9"/>
          <p:cNvSpPr/>
          <p:nvPr userDrawn="1"/>
        </p:nvSpPr>
        <p:spPr>
          <a:xfrm flipV="1">
            <a:off x="528648" y="1330325"/>
            <a:ext cx="409450" cy="381000"/>
          </a:xfrm>
          <a:prstGeom prst="diamond">
            <a:avLst/>
          </a:prstGeom>
          <a:solidFill>
            <a:srgbClr val="004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20"/>
          <p:cNvSpPr/>
          <p:nvPr userDrawn="1"/>
        </p:nvSpPr>
        <p:spPr>
          <a:xfrm flipV="1">
            <a:off x="816798" y="1330325"/>
            <a:ext cx="409450" cy="381000"/>
          </a:xfrm>
          <a:prstGeom prst="diamond">
            <a:avLst/>
          </a:prstGeom>
          <a:solidFill>
            <a:srgbClr val="00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21"/>
          <p:cNvSpPr/>
          <p:nvPr userDrawn="1"/>
        </p:nvSpPr>
        <p:spPr>
          <a:xfrm flipV="1">
            <a:off x="1066131" y="1330325"/>
            <a:ext cx="409450" cy="381000"/>
          </a:xfrm>
          <a:prstGeom prst="diamond">
            <a:avLst/>
          </a:prstGeom>
          <a:solidFill>
            <a:srgbClr val="00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I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981" y="142430"/>
            <a:ext cx="735579" cy="1111695"/>
          </a:xfrm>
          <a:prstGeom prst="rect">
            <a:avLst/>
          </a:prstGeom>
        </p:spPr>
      </p:pic>
    </p:spTree>
    <p:extLst>
      <p:ext uri="{BB962C8B-B14F-4D97-AF65-F5344CB8AC3E}">
        <p14:creationId xmlns:p14="http://schemas.microsoft.com/office/powerpoint/2010/main" val="352623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5627" y="4647648"/>
            <a:ext cx="10928589" cy="1436485"/>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1015627" y="3065506"/>
            <a:ext cx="10928589" cy="1582142"/>
          </a:xfrm>
        </p:spPr>
        <p:txBody>
          <a:bodyPr anchor="b"/>
          <a:lstStyle>
            <a:lvl1pPr marL="0" indent="0">
              <a:buNone/>
              <a:defRPr sz="2500">
                <a:solidFill>
                  <a:schemeClr val="tx1">
                    <a:tint val="75000"/>
                  </a:schemeClr>
                </a:solidFill>
              </a:defRPr>
            </a:lvl1pPr>
            <a:lvl2pPr marL="573969" indent="0">
              <a:buNone/>
              <a:defRPr sz="2300">
                <a:solidFill>
                  <a:schemeClr val="tx1">
                    <a:tint val="75000"/>
                  </a:schemeClr>
                </a:solidFill>
              </a:defRPr>
            </a:lvl2pPr>
            <a:lvl3pPr marL="1147938" indent="0">
              <a:buNone/>
              <a:defRPr sz="2000">
                <a:solidFill>
                  <a:schemeClr val="tx1">
                    <a:tint val="75000"/>
                  </a:schemeClr>
                </a:solidFill>
              </a:defRPr>
            </a:lvl3pPr>
            <a:lvl4pPr marL="1721907" indent="0">
              <a:buNone/>
              <a:defRPr sz="1800">
                <a:solidFill>
                  <a:schemeClr val="tx1">
                    <a:tint val="75000"/>
                  </a:schemeClr>
                </a:solidFill>
              </a:defRPr>
            </a:lvl4pPr>
            <a:lvl5pPr marL="2295876" indent="0">
              <a:buNone/>
              <a:defRPr sz="1800">
                <a:solidFill>
                  <a:schemeClr val="tx1">
                    <a:tint val="75000"/>
                  </a:schemeClr>
                </a:solidFill>
              </a:defRPr>
            </a:lvl5pPr>
            <a:lvl6pPr marL="2869844" indent="0">
              <a:buNone/>
              <a:defRPr sz="1800">
                <a:solidFill>
                  <a:schemeClr val="tx1">
                    <a:tint val="75000"/>
                  </a:schemeClr>
                </a:solidFill>
              </a:defRPr>
            </a:lvl6pPr>
            <a:lvl7pPr marL="3443813" indent="0">
              <a:buNone/>
              <a:defRPr sz="1800">
                <a:solidFill>
                  <a:schemeClr val="tx1">
                    <a:tint val="75000"/>
                  </a:schemeClr>
                </a:solidFill>
              </a:defRPr>
            </a:lvl7pPr>
            <a:lvl8pPr marL="4017782" indent="0">
              <a:buNone/>
              <a:defRPr sz="1800">
                <a:solidFill>
                  <a:schemeClr val="tx1">
                    <a:tint val="75000"/>
                  </a:schemeClr>
                </a:solidFill>
              </a:defRPr>
            </a:lvl8pPr>
            <a:lvl9pPr marL="4591751"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2EBD0-B8AA-4386-99AC-83F2AE3F118F}" type="datetime1">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395A8-D1D7-4BEA-86A3-82F6726A43B4}" type="slidenum">
              <a:rPr lang="en-US" smtClean="0"/>
              <a:pPr/>
              <a:t>‹N°›</a:t>
            </a:fld>
            <a:endParaRPr lang="en-US"/>
          </a:p>
        </p:txBody>
      </p:sp>
    </p:spTree>
    <p:extLst>
      <p:ext uri="{BB962C8B-B14F-4D97-AF65-F5344CB8AC3E}">
        <p14:creationId xmlns:p14="http://schemas.microsoft.com/office/powerpoint/2010/main" val="3899922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2858" y="1687619"/>
            <a:ext cx="5678580"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35725" y="1687619"/>
            <a:ext cx="5678580"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4A6899-BC84-4FBE-A8FB-A2BB417F93F2}" type="datetime1">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395A8-D1D7-4BEA-86A3-82F6726A43B4}" type="slidenum">
              <a:rPr lang="en-US" smtClean="0"/>
              <a:pPr/>
              <a:t>‹N°›</a:t>
            </a:fld>
            <a:endParaRPr lang="en-US"/>
          </a:p>
        </p:txBody>
      </p:sp>
    </p:spTree>
    <p:extLst>
      <p:ext uri="{BB962C8B-B14F-4D97-AF65-F5344CB8AC3E}">
        <p14:creationId xmlns:p14="http://schemas.microsoft.com/office/powerpoint/2010/main" val="1793078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2858" y="1618976"/>
            <a:ext cx="5680813" cy="674712"/>
          </a:xfrm>
        </p:spPr>
        <p:txBody>
          <a:bodyPr anchor="b"/>
          <a:lstStyle>
            <a:lvl1pPr marL="0" indent="0">
              <a:buNone/>
              <a:defRPr sz="3000" b="1"/>
            </a:lvl1pPr>
            <a:lvl2pPr marL="573969" indent="0">
              <a:buNone/>
              <a:defRPr sz="2500" b="1"/>
            </a:lvl2pPr>
            <a:lvl3pPr marL="1147938" indent="0">
              <a:buNone/>
              <a:defRPr sz="2300" b="1"/>
            </a:lvl3pPr>
            <a:lvl4pPr marL="1721907" indent="0">
              <a:buNone/>
              <a:defRPr sz="2000" b="1"/>
            </a:lvl4pPr>
            <a:lvl5pPr marL="2295876" indent="0">
              <a:buNone/>
              <a:defRPr sz="2000" b="1"/>
            </a:lvl5pPr>
            <a:lvl6pPr marL="2869844" indent="0">
              <a:buNone/>
              <a:defRPr sz="2000" b="1"/>
            </a:lvl6pPr>
            <a:lvl7pPr marL="3443813" indent="0">
              <a:buNone/>
              <a:defRPr sz="2000" b="1"/>
            </a:lvl7pPr>
            <a:lvl8pPr marL="4017782" indent="0">
              <a:buNone/>
              <a:defRPr sz="2000" b="1"/>
            </a:lvl8pPr>
            <a:lvl9pPr marL="4591751"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42858" y="2293688"/>
            <a:ext cx="5680813"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31261" y="1618976"/>
            <a:ext cx="5683045" cy="674712"/>
          </a:xfrm>
        </p:spPr>
        <p:txBody>
          <a:bodyPr anchor="b"/>
          <a:lstStyle>
            <a:lvl1pPr marL="0" indent="0">
              <a:buNone/>
              <a:defRPr sz="3000" b="1"/>
            </a:lvl1pPr>
            <a:lvl2pPr marL="573969" indent="0">
              <a:buNone/>
              <a:defRPr sz="2500" b="1"/>
            </a:lvl2pPr>
            <a:lvl3pPr marL="1147938" indent="0">
              <a:buNone/>
              <a:defRPr sz="2300" b="1"/>
            </a:lvl3pPr>
            <a:lvl4pPr marL="1721907" indent="0">
              <a:buNone/>
              <a:defRPr sz="2000" b="1"/>
            </a:lvl4pPr>
            <a:lvl5pPr marL="2295876" indent="0">
              <a:buNone/>
              <a:defRPr sz="2000" b="1"/>
            </a:lvl5pPr>
            <a:lvl6pPr marL="2869844" indent="0">
              <a:buNone/>
              <a:defRPr sz="2000" b="1"/>
            </a:lvl6pPr>
            <a:lvl7pPr marL="3443813" indent="0">
              <a:buNone/>
              <a:defRPr sz="2000" b="1"/>
            </a:lvl7pPr>
            <a:lvl8pPr marL="4017782" indent="0">
              <a:buNone/>
              <a:defRPr sz="2000" b="1"/>
            </a:lvl8pPr>
            <a:lvl9pPr marL="4591751"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531261" y="2293688"/>
            <a:ext cx="5683045"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AEE916-4AD4-4D93-A84D-8B225487AAD9}" type="datetime1">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395A8-D1D7-4BEA-86A3-82F6726A43B4}" type="slidenum">
              <a:rPr lang="en-US" smtClean="0"/>
              <a:pPr/>
              <a:t>‹N°›</a:t>
            </a:fld>
            <a:endParaRPr lang="en-US"/>
          </a:p>
        </p:txBody>
      </p:sp>
    </p:spTree>
    <p:extLst>
      <p:ext uri="{BB962C8B-B14F-4D97-AF65-F5344CB8AC3E}">
        <p14:creationId xmlns:p14="http://schemas.microsoft.com/office/powerpoint/2010/main" val="3669215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5D58F-02F2-4212-9E4D-3366FC358C34}" type="datetime1">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395A8-D1D7-4BEA-86A3-82F6726A43B4}" type="slidenum">
              <a:rPr lang="en-US" smtClean="0"/>
              <a:pPr/>
              <a:t>‹N°›</a:t>
            </a:fld>
            <a:endParaRPr lang="en-US"/>
          </a:p>
        </p:txBody>
      </p:sp>
    </p:spTree>
    <p:extLst>
      <p:ext uri="{BB962C8B-B14F-4D97-AF65-F5344CB8AC3E}">
        <p14:creationId xmlns:p14="http://schemas.microsoft.com/office/powerpoint/2010/main" val="548228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7F3B1-535A-4FBF-8D2B-4E990B9FB4B2}" type="datetime1">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395A8-D1D7-4BEA-86A3-82F6726A43B4}" type="slidenum">
              <a:rPr lang="en-US" smtClean="0"/>
              <a:pPr/>
              <a:t>‹N°›</a:t>
            </a:fld>
            <a:endParaRPr lang="en-US"/>
          </a:p>
        </p:txBody>
      </p:sp>
    </p:spTree>
    <p:extLst>
      <p:ext uri="{BB962C8B-B14F-4D97-AF65-F5344CB8AC3E}">
        <p14:creationId xmlns:p14="http://schemas.microsoft.com/office/powerpoint/2010/main" val="3427882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859" y="287967"/>
            <a:ext cx="4229918" cy="1225532"/>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5026794" y="287967"/>
            <a:ext cx="7187511" cy="617286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2859" y="1513500"/>
            <a:ext cx="4229918" cy="4947334"/>
          </a:xfrm>
        </p:spPr>
        <p:txBody>
          <a:bodyPr/>
          <a:lstStyle>
            <a:lvl1pPr marL="0" indent="0">
              <a:buNone/>
              <a:defRPr sz="1800"/>
            </a:lvl1pPr>
            <a:lvl2pPr marL="573969" indent="0">
              <a:buNone/>
              <a:defRPr sz="1500"/>
            </a:lvl2pPr>
            <a:lvl3pPr marL="1147938" indent="0">
              <a:buNone/>
              <a:defRPr sz="1300"/>
            </a:lvl3pPr>
            <a:lvl4pPr marL="1721907" indent="0">
              <a:buNone/>
              <a:defRPr sz="1100"/>
            </a:lvl4pPr>
            <a:lvl5pPr marL="2295876" indent="0">
              <a:buNone/>
              <a:defRPr sz="1100"/>
            </a:lvl5pPr>
            <a:lvl6pPr marL="2869844" indent="0">
              <a:buNone/>
              <a:defRPr sz="1100"/>
            </a:lvl6pPr>
            <a:lvl7pPr marL="3443813" indent="0">
              <a:buNone/>
              <a:defRPr sz="1100"/>
            </a:lvl7pPr>
            <a:lvl8pPr marL="4017782" indent="0">
              <a:buNone/>
              <a:defRPr sz="1100"/>
            </a:lvl8pPr>
            <a:lvl9pPr marL="459175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D0C42-17AC-41A0-BBAE-4CB9CB700E30}" type="datetime1">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395A8-D1D7-4BEA-86A3-82F6726A43B4}" type="slidenum">
              <a:rPr lang="en-US" smtClean="0"/>
              <a:pPr/>
              <a:t>‹N°›</a:t>
            </a:fld>
            <a:endParaRPr lang="en-US"/>
          </a:p>
        </p:txBody>
      </p:sp>
    </p:spTree>
    <p:extLst>
      <p:ext uri="{BB962C8B-B14F-4D97-AF65-F5344CB8AC3E}">
        <p14:creationId xmlns:p14="http://schemas.microsoft.com/office/powerpoint/2010/main" val="206599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094" y="5062855"/>
            <a:ext cx="7714298" cy="597699"/>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520094" y="646251"/>
            <a:ext cx="7714298" cy="4339590"/>
          </a:xfrm>
        </p:spPr>
        <p:txBody>
          <a:bodyPr/>
          <a:lstStyle>
            <a:lvl1pPr marL="0" indent="0">
              <a:buNone/>
              <a:defRPr sz="4000"/>
            </a:lvl1pPr>
            <a:lvl2pPr marL="573969" indent="0">
              <a:buNone/>
              <a:defRPr sz="3500"/>
            </a:lvl2pPr>
            <a:lvl3pPr marL="1147938" indent="0">
              <a:buNone/>
              <a:defRPr sz="3000"/>
            </a:lvl3pPr>
            <a:lvl4pPr marL="1721907" indent="0">
              <a:buNone/>
              <a:defRPr sz="2500"/>
            </a:lvl4pPr>
            <a:lvl5pPr marL="2295876" indent="0">
              <a:buNone/>
              <a:defRPr sz="2500"/>
            </a:lvl5pPr>
            <a:lvl6pPr marL="2869844" indent="0">
              <a:buNone/>
              <a:defRPr sz="2500"/>
            </a:lvl6pPr>
            <a:lvl7pPr marL="3443813" indent="0">
              <a:buNone/>
              <a:defRPr sz="2500"/>
            </a:lvl7pPr>
            <a:lvl8pPr marL="4017782" indent="0">
              <a:buNone/>
              <a:defRPr sz="2500"/>
            </a:lvl8pPr>
            <a:lvl9pPr marL="4591751" indent="0">
              <a:buNone/>
              <a:defRPr sz="2500"/>
            </a:lvl9pPr>
          </a:lstStyle>
          <a:p>
            <a:endParaRPr lang="en-US"/>
          </a:p>
        </p:txBody>
      </p:sp>
      <p:sp>
        <p:nvSpPr>
          <p:cNvPr id="4" name="Text Placeholder 3"/>
          <p:cNvSpPr>
            <a:spLocks noGrp="1"/>
          </p:cNvSpPr>
          <p:nvPr>
            <p:ph type="body" sz="half" idx="2"/>
          </p:nvPr>
        </p:nvSpPr>
        <p:spPr>
          <a:xfrm>
            <a:off x="2520094" y="5660554"/>
            <a:ext cx="7714298" cy="848831"/>
          </a:xfrm>
        </p:spPr>
        <p:txBody>
          <a:bodyPr/>
          <a:lstStyle>
            <a:lvl1pPr marL="0" indent="0">
              <a:buNone/>
              <a:defRPr sz="1800"/>
            </a:lvl1pPr>
            <a:lvl2pPr marL="573969" indent="0">
              <a:buNone/>
              <a:defRPr sz="1500"/>
            </a:lvl2pPr>
            <a:lvl3pPr marL="1147938" indent="0">
              <a:buNone/>
              <a:defRPr sz="1300"/>
            </a:lvl3pPr>
            <a:lvl4pPr marL="1721907" indent="0">
              <a:buNone/>
              <a:defRPr sz="1100"/>
            </a:lvl4pPr>
            <a:lvl5pPr marL="2295876" indent="0">
              <a:buNone/>
              <a:defRPr sz="1100"/>
            </a:lvl5pPr>
            <a:lvl6pPr marL="2869844" indent="0">
              <a:buNone/>
              <a:defRPr sz="1100"/>
            </a:lvl6pPr>
            <a:lvl7pPr marL="3443813" indent="0">
              <a:buNone/>
              <a:defRPr sz="1100"/>
            </a:lvl7pPr>
            <a:lvl8pPr marL="4017782" indent="0">
              <a:buNone/>
              <a:defRPr sz="1100"/>
            </a:lvl8pPr>
            <a:lvl9pPr marL="459175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75ABC-A215-47B5-BD07-C845DDED6E86}" type="datetime1">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395A8-D1D7-4BEA-86A3-82F6726A43B4}" type="slidenum">
              <a:rPr lang="en-US" smtClean="0"/>
              <a:pPr/>
              <a:t>‹N°›</a:t>
            </a:fld>
            <a:endParaRPr lang="en-US"/>
          </a:p>
        </p:txBody>
      </p:sp>
    </p:spTree>
    <p:extLst>
      <p:ext uri="{BB962C8B-B14F-4D97-AF65-F5344CB8AC3E}">
        <p14:creationId xmlns:p14="http://schemas.microsoft.com/office/powerpoint/2010/main" val="446507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858" y="289641"/>
            <a:ext cx="11571447" cy="1205442"/>
          </a:xfrm>
          <a:prstGeom prst="rect">
            <a:avLst/>
          </a:prstGeom>
        </p:spPr>
        <p:txBody>
          <a:bodyPr vert="horz" lIns="114794" tIns="57397" rIns="114794" bIns="573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2858" y="1687619"/>
            <a:ext cx="11571447" cy="4773215"/>
          </a:xfrm>
          <a:prstGeom prst="rect">
            <a:avLst/>
          </a:prstGeom>
        </p:spPr>
        <p:txBody>
          <a:bodyPr vert="horz" lIns="114794" tIns="57397" rIns="114794" bIns="573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2858" y="6703595"/>
            <a:ext cx="3000005" cy="385072"/>
          </a:xfrm>
          <a:prstGeom prst="rect">
            <a:avLst/>
          </a:prstGeom>
        </p:spPr>
        <p:txBody>
          <a:bodyPr vert="horz" lIns="114794" tIns="57397" rIns="114794" bIns="57397" rtlCol="0" anchor="ctr"/>
          <a:lstStyle>
            <a:lvl1pPr algn="l">
              <a:defRPr sz="1500">
                <a:solidFill>
                  <a:schemeClr val="tx1">
                    <a:tint val="75000"/>
                  </a:schemeClr>
                </a:solidFill>
              </a:defRPr>
            </a:lvl1pPr>
          </a:lstStyle>
          <a:p>
            <a:fld id="{3BA1CA95-A318-4E99-B906-3F8824378E38}" type="datetime1">
              <a:rPr lang="en-US" smtClean="0"/>
              <a:pPr/>
              <a:t>11/5/2019</a:t>
            </a:fld>
            <a:endParaRPr lang="en-US"/>
          </a:p>
        </p:txBody>
      </p:sp>
      <p:sp>
        <p:nvSpPr>
          <p:cNvPr id="5" name="Footer Placeholder 4"/>
          <p:cNvSpPr>
            <a:spLocks noGrp="1"/>
          </p:cNvSpPr>
          <p:nvPr>
            <p:ph type="ftr" sz="quarter" idx="3"/>
          </p:nvPr>
        </p:nvSpPr>
        <p:spPr>
          <a:xfrm>
            <a:off x="4392864" y="6703595"/>
            <a:ext cx="4071435" cy="385072"/>
          </a:xfrm>
          <a:prstGeom prst="rect">
            <a:avLst/>
          </a:prstGeom>
        </p:spPr>
        <p:txBody>
          <a:bodyPr vert="horz" lIns="114794" tIns="57397" rIns="114794" bIns="57397"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14300" y="6703595"/>
            <a:ext cx="3000005" cy="385072"/>
          </a:xfrm>
          <a:prstGeom prst="rect">
            <a:avLst/>
          </a:prstGeom>
        </p:spPr>
        <p:txBody>
          <a:bodyPr vert="horz" lIns="114794" tIns="57397" rIns="114794" bIns="57397" rtlCol="0" anchor="ctr"/>
          <a:lstStyle>
            <a:lvl1pPr algn="r">
              <a:defRPr sz="1500">
                <a:solidFill>
                  <a:schemeClr val="tx1">
                    <a:tint val="75000"/>
                  </a:schemeClr>
                </a:solidFill>
              </a:defRPr>
            </a:lvl1pPr>
          </a:lstStyle>
          <a:p>
            <a:fld id="{651395A8-D1D7-4BEA-86A3-82F6726A43B4}" type="slidenum">
              <a:rPr lang="en-US" smtClean="0"/>
              <a:pPr/>
              <a:t>‹N°›</a:t>
            </a:fld>
            <a:endParaRPr lang="en-US"/>
          </a:p>
        </p:txBody>
      </p:sp>
    </p:spTree>
    <p:extLst>
      <p:ext uri="{BB962C8B-B14F-4D97-AF65-F5344CB8AC3E}">
        <p14:creationId xmlns:p14="http://schemas.microsoft.com/office/powerpoint/2010/main" val="150467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1147938" rtl="0" eaLnBrk="1" latinLnBrk="0" hangingPunct="1">
        <a:spcBef>
          <a:spcPct val="0"/>
        </a:spcBef>
        <a:buNone/>
        <a:defRPr sz="5500" kern="1200">
          <a:solidFill>
            <a:schemeClr val="tx1"/>
          </a:solidFill>
          <a:latin typeface="+mj-lt"/>
          <a:ea typeface="+mj-ea"/>
          <a:cs typeface="+mj-cs"/>
        </a:defRPr>
      </a:lvl1pPr>
    </p:titleStyle>
    <p:bodyStyle>
      <a:lvl1pPr marL="430477" indent="-430477" algn="l" defTabSz="1147938"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699" indent="-358731" algn="l" defTabSz="1147938"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4922" indent="-286984" algn="l" defTabSz="1147938"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8891"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2860"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6829"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0798"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4767"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8735"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938" rtl="0" eaLnBrk="1" latinLnBrk="0" hangingPunct="1">
        <a:defRPr sz="2300" kern="1200">
          <a:solidFill>
            <a:schemeClr val="tx1"/>
          </a:solidFill>
          <a:latin typeface="+mn-lt"/>
          <a:ea typeface="+mn-ea"/>
          <a:cs typeface="+mn-cs"/>
        </a:defRPr>
      </a:lvl1pPr>
      <a:lvl2pPr marL="573969" algn="l" defTabSz="1147938" rtl="0" eaLnBrk="1" latinLnBrk="0" hangingPunct="1">
        <a:defRPr sz="2300" kern="1200">
          <a:solidFill>
            <a:schemeClr val="tx1"/>
          </a:solidFill>
          <a:latin typeface="+mn-lt"/>
          <a:ea typeface="+mn-ea"/>
          <a:cs typeface="+mn-cs"/>
        </a:defRPr>
      </a:lvl2pPr>
      <a:lvl3pPr marL="1147938" algn="l" defTabSz="1147938" rtl="0" eaLnBrk="1" latinLnBrk="0" hangingPunct="1">
        <a:defRPr sz="2300" kern="1200">
          <a:solidFill>
            <a:schemeClr val="tx1"/>
          </a:solidFill>
          <a:latin typeface="+mn-lt"/>
          <a:ea typeface="+mn-ea"/>
          <a:cs typeface="+mn-cs"/>
        </a:defRPr>
      </a:lvl3pPr>
      <a:lvl4pPr marL="1721907" algn="l" defTabSz="1147938" rtl="0" eaLnBrk="1" latinLnBrk="0" hangingPunct="1">
        <a:defRPr sz="2300" kern="1200">
          <a:solidFill>
            <a:schemeClr val="tx1"/>
          </a:solidFill>
          <a:latin typeface="+mn-lt"/>
          <a:ea typeface="+mn-ea"/>
          <a:cs typeface="+mn-cs"/>
        </a:defRPr>
      </a:lvl4pPr>
      <a:lvl5pPr marL="2295876" algn="l" defTabSz="1147938" rtl="0" eaLnBrk="1" latinLnBrk="0" hangingPunct="1">
        <a:defRPr sz="2300" kern="1200">
          <a:solidFill>
            <a:schemeClr val="tx1"/>
          </a:solidFill>
          <a:latin typeface="+mn-lt"/>
          <a:ea typeface="+mn-ea"/>
          <a:cs typeface="+mn-cs"/>
        </a:defRPr>
      </a:lvl5pPr>
      <a:lvl6pPr marL="2869844" algn="l" defTabSz="1147938" rtl="0" eaLnBrk="1" latinLnBrk="0" hangingPunct="1">
        <a:defRPr sz="2300" kern="1200">
          <a:solidFill>
            <a:schemeClr val="tx1"/>
          </a:solidFill>
          <a:latin typeface="+mn-lt"/>
          <a:ea typeface="+mn-ea"/>
          <a:cs typeface="+mn-cs"/>
        </a:defRPr>
      </a:lvl6pPr>
      <a:lvl7pPr marL="3443813" algn="l" defTabSz="1147938" rtl="0" eaLnBrk="1" latinLnBrk="0" hangingPunct="1">
        <a:defRPr sz="2300" kern="1200">
          <a:solidFill>
            <a:schemeClr val="tx1"/>
          </a:solidFill>
          <a:latin typeface="+mn-lt"/>
          <a:ea typeface="+mn-ea"/>
          <a:cs typeface="+mn-cs"/>
        </a:defRPr>
      </a:lvl7pPr>
      <a:lvl8pPr marL="4017782" algn="l" defTabSz="1147938" rtl="0" eaLnBrk="1" latinLnBrk="0" hangingPunct="1">
        <a:defRPr sz="2300" kern="1200">
          <a:solidFill>
            <a:schemeClr val="tx1"/>
          </a:solidFill>
          <a:latin typeface="+mn-lt"/>
          <a:ea typeface="+mn-ea"/>
          <a:cs typeface="+mn-cs"/>
        </a:defRPr>
      </a:lvl8pPr>
      <a:lvl9pPr marL="4591751" algn="l" defTabSz="1147938"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22.jpeg"/><Relationship Id="rId4" Type="http://schemas.openxmlformats.org/officeDocument/2006/relationships/tags" Target="../tags/tag25.xml"/><Relationship Id="rId9"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2.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1.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slideLayout" Target="../slideLayouts/slideLayout1.xml"/><Relationship Id="rId4" Type="http://schemas.openxmlformats.org/officeDocument/2006/relationships/tags" Target="../tags/tag16.xml"/><Relationship Id="rId9" Type="http://schemas.openxmlformats.org/officeDocument/2006/relationships/tags" Target="../tags/tag21.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87578" y="1873673"/>
            <a:ext cx="8169585" cy="3037671"/>
          </a:xfrm>
        </p:spPr>
        <p:txBody>
          <a:bodyPr>
            <a:noAutofit/>
          </a:bodyPr>
          <a:lstStyle/>
          <a:p>
            <a:pPr algn="l"/>
            <a:r>
              <a:rPr lang="ro-RO" sz="5000" b="1" dirty="0" err="1">
                <a:solidFill>
                  <a:srgbClr val="000066"/>
                </a:solidFill>
              </a:rPr>
              <a:t>CLINICAL</a:t>
            </a:r>
            <a:r>
              <a:rPr lang="ro-RO" sz="5000" b="1" dirty="0">
                <a:solidFill>
                  <a:srgbClr val="000066"/>
                </a:solidFill>
              </a:rPr>
              <a:t> </a:t>
            </a:r>
            <a:br>
              <a:rPr lang="ro-RO" sz="5000" b="1" dirty="0">
                <a:solidFill>
                  <a:srgbClr val="000066"/>
                </a:solidFill>
              </a:rPr>
            </a:br>
            <a:r>
              <a:rPr lang="ro-RO" sz="5000" b="1" dirty="0" err="1">
                <a:solidFill>
                  <a:srgbClr val="000066"/>
                </a:solidFill>
              </a:rPr>
              <a:t>EPIDEMIOLOGY</a:t>
            </a:r>
            <a:r>
              <a:rPr lang="ro-RO" sz="5000" b="1" dirty="0">
                <a:solidFill>
                  <a:srgbClr val="000066"/>
                </a:solidFill>
              </a:rPr>
              <a:t> UNIT </a:t>
            </a:r>
            <a:endParaRPr lang="ru-RU" sz="5000" b="1" dirty="0">
              <a:solidFill>
                <a:srgbClr val="000066"/>
              </a:solidFill>
            </a:endParaRPr>
          </a:p>
        </p:txBody>
      </p:sp>
      <p:sp>
        <p:nvSpPr>
          <p:cNvPr id="5" name="CasetăText 4"/>
          <p:cNvSpPr txBox="1"/>
          <p:nvPr/>
        </p:nvSpPr>
        <p:spPr>
          <a:xfrm>
            <a:off x="3107148" y="187325"/>
            <a:ext cx="9396359" cy="885356"/>
          </a:xfrm>
          <a:prstGeom prst="rect">
            <a:avLst/>
          </a:prstGeom>
          <a:noFill/>
        </p:spPr>
        <p:txBody>
          <a:bodyPr wrap="square" lIns="114794" tIns="57397" rIns="114794" bIns="57397" rtlCol="0">
            <a:spAutoFit/>
          </a:bodyPr>
          <a:lstStyle/>
          <a:p>
            <a:pPr algn="r"/>
            <a:r>
              <a:rPr lang="en-US" sz="2500" b="1" i="1" dirty="0" err="1">
                <a:solidFill>
                  <a:schemeClr val="bg1"/>
                </a:solidFill>
              </a:rPr>
              <a:t>Nicolae</a:t>
            </a:r>
            <a:r>
              <a:rPr lang="en-US" sz="2500" b="1" i="1" dirty="0">
                <a:solidFill>
                  <a:schemeClr val="bg1"/>
                </a:solidFill>
              </a:rPr>
              <a:t> </a:t>
            </a:r>
            <a:r>
              <a:rPr lang="en-US" sz="2500" b="1" i="1" dirty="0" err="1">
                <a:solidFill>
                  <a:schemeClr val="bg1"/>
                </a:solidFill>
              </a:rPr>
              <a:t>Testimițanu</a:t>
            </a:r>
            <a:r>
              <a:rPr lang="en-US" sz="2500" b="1" i="1" dirty="0">
                <a:solidFill>
                  <a:schemeClr val="bg1"/>
                </a:solidFill>
              </a:rPr>
              <a:t> </a:t>
            </a:r>
            <a:r>
              <a:rPr lang="en-US" sz="2500" b="1" dirty="0">
                <a:solidFill>
                  <a:schemeClr val="bg1"/>
                </a:solidFill>
              </a:rPr>
              <a:t>State University of Medicine </a:t>
            </a:r>
            <a:endParaRPr lang="ro-RO" sz="2500" b="1" dirty="0">
              <a:solidFill>
                <a:schemeClr val="bg1"/>
              </a:solidFill>
            </a:endParaRPr>
          </a:p>
          <a:p>
            <a:pPr algn="r"/>
            <a:r>
              <a:rPr lang="en-US" sz="2500" b="1" dirty="0">
                <a:solidFill>
                  <a:schemeClr val="bg1"/>
                </a:solidFill>
              </a:rPr>
              <a:t>and Pharmacy of the Republic of</a:t>
            </a:r>
            <a:r>
              <a:rPr lang="ro-RO" sz="2500" b="1" dirty="0">
                <a:solidFill>
                  <a:schemeClr val="bg1"/>
                </a:solidFill>
              </a:rPr>
              <a:t> Moldova</a:t>
            </a:r>
            <a:endParaRPr lang="ru-RU" sz="2500" i="1" dirty="0">
              <a:solidFill>
                <a:schemeClr val="bg1"/>
              </a:solidFill>
            </a:endParaRPr>
          </a:p>
        </p:txBody>
      </p:sp>
      <p:sp>
        <p:nvSpPr>
          <p:cNvPr id="6" name="CasetăText 5"/>
          <p:cNvSpPr txBox="1"/>
          <p:nvPr/>
        </p:nvSpPr>
        <p:spPr>
          <a:xfrm>
            <a:off x="483971" y="4987925"/>
            <a:ext cx="3963410" cy="546802"/>
          </a:xfrm>
          <a:prstGeom prst="rect">
            <a:avLst/>
          </a:prstGeom>
          <a:noFill/>
        </p:spPr>
        <p:txBody>
          <a:bodyPr wrap="square" lIns="114794" tIns="57397" rIns="114794" bIns="57397" rtlCol="0">
            <a:spAutoFit/>
          </a:bodyPr>
          <a:lstStyle/>
          <a:p>
            <a:pPr algn="ctr"/>
            <a:r>
              <a:rPr lang="ro-RO" sz="2800" b="1" i="1" dirty="0" smtClean="0">
                <a:solidFill>
                  <a:srgbClr val="002060"/>
                </a:solidFill>
              </a:rPr>
              <a:t>05 </a:t>
            </a:r>
            <a:r>
              <a:rPr lang="ro-RO" sz="2800" b="1" i="1" dirty="0" smtClean="0">
                <a:solidFill>
                  <a:srgbClr val="002060"/>
                </a:solidFill>
              </a:rPr>
              <a:t>November </a:t>
            </a:r>
            <a:r>
              <a:rPr lang="ro-RO" sz="2800" b="1" i="1" dirty="0" smtClean="0">
                <a:solidFill>
                  <a:srgbClr val="002060"/>
                </a:solidFill>
              </a:rPr>
              <a:t>2019</a:t>
            </a:r>
            <a:endParaRPr lang="ru-RU" sz="2800" i="1" dirty="0">
              <a:solidFill>
                <a:srgbClr val="002060"/>
              </a:solidFill>
            </a:endParaRPr>
          </a:p>
        </p:txBody>
      </p:sp>
      <p:grpSp>
        <p:nvGrpSpPr>
          <p:cNvPr id="8" name="组合 23"/>
          <p:cNvGrpSpPr/>
          <p:nvPr/>
        </p:nvGrpSpPr>
        <p:grpSpPr>
          <a:xfrm>
            <a:off x="-734219" y="-189004"/>
            <a:ext cx="4888197" cy="4892947"/>
            <a:chOff x="3209966" y="-43774"/>
            <a:chExt cx="2729083" cy="3263595"/>
          </a:xfrm>
        </p:grpSpPr>
        <p:sp>
          <p:nvSpPr>
            <p:cNvPr id="9" name="五边形 34"/>
            <p:cNvSpPr/>
            <p:nvPr/>
          </p:nvSpPr>
          <p:spPr>
            <a:xfrm rot="5400000">
              <a:off x="3240703" y="1927211"/>
              <a:ext cx="1656184" cy="432048"/>
            </a:xfrm>
            <a:prstGeom prst="homePlate">
              <a:avLst/>
            </a:prstGeom>
            <a:gradFill>
              <a:gsLst>
                <a:gs pos="50000">
                  <a:srgbClr val="0080C1"/>
                </a:gs>
                <a:gs pos="100000">
                  <a:srgbClr val="066C9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0" name="任意多边形 37"/>
            <p:cNvSpPr/>
            <p:nvPr/>
          </p:nvSpPr>
          <p:spPr>
            <a:xfrm>
              <a:off x="3209966" y="-8467"/>
              <a:ext cx="1083733" cy="1329267"/>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gradFill>
              <a:gsLst>
                <a:gs pos="50000">
                  <a:srgbClr val="0080C1"/>
                </a:gs>
                <a:gs pos="100000">
                  <a:srgbClr val="066C9D"/>
                </a:gs>
              </a:gsLst>
              <a:lin ang="3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1" name="五边形 38"/>
            <p:cNvSpPr/>
            <p:nvPr/>
          </p:nvSpPr>
          <p:spPr>
            <a:xfrm rot="5400000">
              <a:off x="3540036" y="2051458"/>
              <a:ext cx="1904679" cy="432048"/>
            </a:xfrm>
            <a:prstGeom prst="homePlate">
              <a:avLst/>
            </a:prstGeom>
            <a:gradFill>
              <a:gsLst>
                <a:gs pos="3000">
                  <a:srgbClr val="005790"/>
                </a:gs>
                <a:gs pos="45000">
                  <a:srgbClr val="00699A"/>
                </a:gs>
                <a:gs pos="100000">
                  <a:srgbClr val="0D5B7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2" name="任意多边形 39"/>
            <p:cNvSpPr/>
            <p:nvPr/>
          </p:nvSpPr>
          <p:spPr>
            <a:xfrm>
              <a:off x="3988899" y="0"/>
              <a:ext cx="728133" cy="1320800"/>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gradFill>
              <a:gsLst>
                <a:gs pos="3000">
                  <a:srgbClr val="005790"/>
                </a:gs>
                <a:gs pos="45000">
                  <a:srgbClr val="00699A"/>
                </a:gs>
                <a:gs pos="100000">
                  <a:srgbClr val="0D5B7D"/>
                </a:gs>
              </a:gsLst>
              <a:lin ang="6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3" name="五边形 40"/>
            <p:cNvSpPr/>
            <p:nvPr/>
          </p:nvSpPr>
          <p:spPr>
            <a:xfrm rot="5400000">
              <a:off x="4224112" y="1799433"/>
              <a:ext cx="1400624" cy="432048"/>
            </a:xfrm>
            <a:prstGeom prst="homePlate">
              <a:avLst/>
            </a:prstGeom>
            <a:gradFill>
              <a:gsLst>
                <a:gs pos="1000">
                  <a:srgbClr val="004B76"/>
                </a:gs>
                <a:gs pos="50000">
                  <a:srgbClr val="03587D"/>
                </a:gs>
                <a:gs pos="100000">
                  <a:srgbClr val="0C4A66"/>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4" name="任意多边形 43"/>
            <p:cNvSpPr/>
            <p:nvPr/>
          </p:nvSpPr>
          <p:spPr>
            <a:xfrm>
              <a:off x="4614447" y="0"/>
              <a:ext cx="618067" cy="1329267"/>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gradFill>
              <a:gsLst>
                <a:gs pos="1000">
                  <a:srgbClr val="004B76"/>
                </a:gs>
                <a:gs pos="50000">
                  <a:srgbClr val="03587D"/>
                </a:gs>
                <a:gs pos="100000">
                  <a:srgbClr val="0C4A66"/>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dirty="0">
                <a:solidFill>
                  <a:prstClr val="white"/>
                </a:solidFill>
              </a:endParaRPr>
            </a:p>
          </p:txBody>
        </p:sp>
        <p:sp>
          <p:nvSpPr>
            <p:cNvPr id="15" name="五边形 44"/>
            <p:cNvSpPr/>
            <p:nvPr/>
          </p:nvSpPr>
          <p:spPr>
            <a:xfrm rot="5400000">
              <a:off x="4547300" y="1907443"/>
              <a:ext cx="1616645" cy="432048"/>
            </a:xfrm>
            <a:prstGeom prst="homePlate">
              <a:avLst/>
            </a:prstGeom>
            <a:gradFill>
              <a:gsLst>
                <a:gs pos="1000">
                  <a:srgbClr val="00244A"/>
                </a:gs>
                <a:gs pos="50000">
                  <a:srgbClr val="003A5C"/>
                </a:gs>
                <a:gs pos="100000">
                  <a:srgbClr val="00344C"/>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16" name="任意多边形 47"/>
            <p:cNvSpPr/>
            <p:nvPr/>
          </p:nvSpPr>
          <p:spPr>
            <a:xfrm>
              <a:off x="5146245" y="-43774"/>
              <a:ext cx="792804" cy="1361872"/>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gradFill>
              <a:gsLst>
                <a:gs pos="1000">
                  <a:srgbClr val="00244A"/>
                </a:gs>
                <a:gs pos="50000">
                  <a:srgbClr val="003A5C"/>
                </a:gs>
                <a:gs pos="100000">
                  <a:srgbClr val="00344C"/>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grpSp>
      <p:pic>
        <p:nvPicPr>
          <p:cNvPr id="17" name="图片 28" descr="2.png"/>
          <p:cNvPicPr>
            <a:picLocks/>
          </p:cNvPicPr>
          <p:nvPr/>
        </p:nvPicPr>
        <p:blipFill>
          <a:blip r:embed="rId2" cstate="print"/>
          <a:srcRect t="-87500" b="-87500"/>
          <a:stretch>
            <a:fillRect/>
          </a:stretch>
        </p:blipFill>
        <p:spPr>
          <a:xfrm>
            <a:off x="231678" y="1840670"/>
            <a:ext cx="4825303" cy="33003"/>
          </a:xfrm>
          <a:prstGeom prst="rect">
            <a:avLst/>
          </a:prstGeom>
        </p:spPr>
      </p:pic>
      <p:pic>
        <p:nvPicPr>
          <p:cNvPr id="18" name="I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591" y="43319"/>
            <a:ext cx="1492426" cy="1668006"/>
          </a:xfrm>
          <a:prstGeom prst="rect">
            <a:avLst/>
          </a:prstGeom>
        </p:spPr>
      </p:pic>
      <p:grpSp>
        <p:nvGrpSpPr>
          <p:cNvPr id="19" name="组合 23"/>
          <p:cNvGrpSpPr/>
          <p:nvPr/>
        </p:nvGrpSpPr>
        <p:grpSpPr>
          <a:xfrm rot="10800000">
            <a:off x="9857581" y="3948243"/>
            <a:ext cx="3380942" cy="3507565"/>
            <a:chOff x="3209966" y="-43774"/>
            <a:chExt cx="2729083" cy="3263595"/>
          </a:xfrm>
        </p:grpSpPr>
        <p:sp>
          <p:nvSpPr>
            <p:cNvPr id="20" name="五边形 34"/>
            <p:cNvSpPr/>
            <p:nvPr/>
          </p:nvSpPr>
          <p:spPr>
            <a:xfrm rot="5400000">
              <a:off x="3240703" y="1927211"/>
              <a:ext cx="1656184" cy="432048"/>
            </a:xfrm>
            <a:prstGeom prst="homePlate">
              <a:avLst/>
            </a:prstGeom>
            <a:gradFill>
              <a:gsLst>
                <a:gs pos="50000">
                  <a:srgbClr val="0080C1"/>
                </a:gs>
                <a:gs pos="100000">
                  <a:srgbClr val="066C9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21" name="任意多边形 37"/>
            <p:cNvSpPr/>
            <p:nvPr/>
          </p:nvSpPr>
          <p:spPr>
            <a:xfrm>
              <a:off x="3209966" y="-8467"/>
              <a:ext cx="1083733" cy="1329267"/>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gradFill>
              <a:gsLst>
                <a:gs pos="50000">
                  <a:srgbClr val="0080C1"/>
                </a:gs>
                <a:gs pos="100000">
                  <a:srgbClr val="066C9D"/>
                </a:gs>
              </a:gsLst>
              <a:lin ang="3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22" name="五边形 38"/>
            <p:cNvSpPr/>
            <p:nvPr/>
          </p:nvSpPr>
          <p:spPr>
            <a:xfrm rot="5400000">
              <a:off x="3540036" y="2051458"/>
              <a:ext cx="1904679" cy="432048"/>
            </a:xfrm>
            <a:prstGeom prst="homePlate">
              <a:avLst/>
            </a:prstGeom>
            <a:gradFill>
              <a:gsLst>
                <a:gs pos="3000">
                  <a:srgbClr val="005790"/>
                </a:gs>
                <a:gs pos="45000">
                  <a:srgbClr val="00699A"/>
                </a:gs>
                <a:gs pos="100000">
                  <a:srgbClr val="0D5B7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23" name="任意多边形 39"/>
            <p:cNvSpPr/>
            <p:nvPr/>
          </p:nvSpPr>
          <p:spPr>
            <a:xfrm>
              <a:off x="3988899" y="0"/>
              <a:ext cx="728133" cy="1320800"/>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gradFill>
              <a:gsLst>
                <a:gs pos="3000">
                  <a:srgbClr val="005790"/>
                </a:gs>
                <a:gs pos="45000">
                  <a:srgbClr val="00699A"/>
                </a:gs>
                <a:gs pos="100000">
                  <a:srgbClr val="0D5B7D"/>
                </a:gs>
              </a:gsLst>
              <a:lin ang="6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24" name="五边形 40"/>
            <p:cNvSpPr/>
            <p:nvPr/>
          </p:nvSpPr>
          <p:spPr>
            <a:xfrm rot="5400000">
              <a:off x="4224112" y="1799433"/>
              <a:ext cx="1400624" cy="432048"/>
            </a:xfrm>
            <a:prstGeom prst="homePlate">
              <a:avLst/>
            </a:prstGeom>
            <a:gradFill>
              <a:gsLst>
                <a:gs pos="1000">
                  <a:srgbClr val="004B76"/>
                </a:gs>
                <a:gs pos="50000">
                  <a:srgbClr val="03587D"/>
                </a:gs>
                <a:gs pos="100000">
                  <a:srgbClr val="0C4A66"/>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25" name="任意多边形 43"/>
            <p:cNvSpPr/>
            <p:nvPr/>
          </p:nvSpPr>
          <p:spPr>
            <a:xfrm>
              <a:off x="4614447" y="0"/>
              <a:ext cx="618067" cy="1329267"/>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gradFill>
              <a:gsLst>
                <a:gs pos="1000">
                  <a:srgbClr val="004B76"/>
                </a:gs>
                <a:gs pos="50000">
                  <a:srgbClr val="03587D"/>
                </a:gs>
                <a:gs pos="100000">
                  <a:srgbClr val="0C4A66"/>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dirty="0">
                <a:solidFill>
                  <a:prstClr val="white"/>
                </a:solidFill>
              </a:endParaRPr>
            </a:p>
          </p:txBody>
        </p:sp>
        <p:sp>
          <p:nvSpPr>
            <p:cNvPr id="26" name="五边形 44"/>
            <p:cNvSpPr/>
            <p:nvPr/>
          </p:nvSpPr>
          <p:spPr>
            <a:xfrm rot="5400000">
              <a:off x="4547300" y="1907443"/>
              <a:ext cx="1616645" cy="432048"/>
            </a:xfrm>
            <a:prstGeom prst="homePlate">
              <a:avLst/>
            </a:prstGeom>
            <a:gradFill>
              <a:gsLst>
                <a:gs pos="1000">
                  <a:srgbClr val="00244A"/>
                </a:gs>
                <a:gs pos="50000">
                  <a:srgbClr val="003A5C"/>
                </a:gs>
                <a:gs pos="100000">
                  <a:srgbClr val="00344C"/>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sp>
          <p:nvSpPr>
            <p:cNvPr id="27" name="任意多边形 47"/>
            <p:cNvSpPr/>
            <p:nvPr/>
          </p:nvSpPr>
          <p:spPr>
            <a:xfrm>
              <a:off x="5146245" y="-43774"/>
              <a:ext cx="792804" cy="1361872"/>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gradFill>
              <a:gsLst>
                <a:gs pos="1000">
                  <a:srgbClr val="00244A"/>
                </a:gs>
                <a:gs pos="50000">
                  <a:srgbClr val="003A5C"/>
                </a:gs>
                <a:gs pos="100000">
                  <a:srgbClr val="00344C"/>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580"/>
              <a:endParaRPr lang="zh-CN" altLang="en-US" sz="2500">
                <a:solidFill>
                  <a:prstClr val="white"/>
                </a:solidFill>
              </a:endParaRPr>
            </a:p>
          </p:txBody>
        </p:sp>
      </p:grpSp>
      <p:pic>
        <p:nvPicPr>
          <p:cNvPr id="28" name="图片 28" descr="2.png"/>
          <p:cNvPicPr>
            <a:picLocks/>
          </p:cNvPicPr>
          <p:nvPr/>
        </p:nvPicPr>
        <p:blipFill>
          <a:blip r:embed="rId2" cstate="print"/>
          <a:srcRect t="-87500" b="-87500"/>
          <a:stretch>
            <a:fillRect/>
          </a:stretch>
        </p:blipFill>
        <p:spPr>
          <a:xfrm rot="10800000">
            <a:off x="10573873" y="6651067"/>
            <a:ext cx="2664650" cy="45719"/>
          </a:xfrm>
          <a:prstGeom prst="rect">
            <a:avLst/>
          </a:prstGeom>
        </p:spPr>
      </p:pic>
    </p:spTree>
    <p:extLst>
      <p:ext uri="{BB962C8B-B14F-4D97-AF65-F5344CB8AC3E}">
        <p14:creationId xmlns:p14="http://schemas.microsoft.com/office/powerpoint/2010/main" val="3350763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reptunghi 34"/>
          <p:cNvSpPr/>
          <p:nvPr/>
        </p:nvSpPr>
        <p:spPr>
          <a:xfrm>
            <a:off x="2319379" y="263525"/>
            <a:ext cx="7766801" cy="646331"/>
          </a:xfrm>
          <a:prstGeom prst="rect">
            <a:avLst/>
          </a:prstGeom>
        </p:spPr>
        <p:txBody>
          <a:bodyPr wrap="square">
            <a:spAutoFit/>
          </a:bodyPr>
          <a:lstStyle/>
          <a:p>
            <a:r>
              <a:rPr lang="ro-RO" sz="3600" b="1" dirty="0" smtClean="0">
                <a:solidFill>
                  <a:schemeClr val="bg1"/>
                </a:solidFill>
              </a:rPr>
              <a:t>Oleg Arnăut</a:t>
            </a:r>
            <a:endParaRPr lang="ro-RO" sz="3600" b="1" dirty="0">
              <a:solidFill>
                <a:schemeClr val="bg1"/>
              </a:solidFill>
            </a:endParaRPr>
          </a:p>
        </p:txBody>
      </p:sp>
      <p:sp>
        <p:nvSpPr>
          <p:cNvPr id="36" name="圆角矩形 1"/>
          <p:cNvSpPr/>
          <p:nvPr/>
        </p:nvSpPr>
        <p:spPr>
          <a:xfrm>
            <a:off x="2525616" y="4221516"/>
            <a:ext cx="2345047" cy="98326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99CC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kern="0" dirty="0">
              <a:solidFill>
                <a:srgbClr val="000066"/>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23"/>
          <p:cNvSpPr/>
          <p:nvPr/>
        </p:nvSpPr>
        <p:spPr>
          <a:xfrm>
            <a:off x="3096749" y="4530725"/>
            <a:ext cx="1202781" cy="902035"/>
          </a:xfrm>
          <a:prstGeom prst="ellipse">
            <a:avLst/>
          </a:prstGeom>
          <a:solidFill>
            <a:srgbClr val="99CC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kern="0" dirty="0">
              <a:solidFill>
                <a:srgbClr val="00006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1"/>
          <p:cNvSpPr/>
          <p:nvPr/>
        </p:nvSpPr>
        <p:spPr>
          <a:xfrm flipV="1">
            <a:off x="4509558" y="3221826"/>
            <a:ext cx="2345047" cy="98326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004186"/>
          </a:solidFill>
          <a:ln w="25400" cap="flat" cmpd="sng" algn="ctr">
            <a:noFill/>
            <a:prstDash val="solid"/>
          </a:ln>
          <a:effectLst/>
        </p:spPr>
        <p:txBody>
          <a:bodyPr lIns="114797" tIns="57398" rIns="114797" bIns="57398" rtlCol="0" anchor="ctr"/>
          <a:lstStyle/>
          <a:p>
            <a:pPr algn="ctr" fontAlgn="auto">
              <a:lnSpc>
                <a:spcPct val="130000"/>
              </a:lnSpc>
              <a:spcBef>
                <a:spcPts val="0"/>
              </a:spcBef>
              <a:spcAft>
                <a:spcPts val="0"/>
              </a:spcAft>
              <a:defRPr/>
            </a:pPr>
            <a:endParaRPr lang="zh-CN" alt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25"/>
          <p:cNvSpPr/>
          <p:nvPr/>
        </p:nvSpPr>
        <p:spPr>
          <a:xfrm>
            <a:off x="5080692" y="3006725"/>
            <a:ext cx="1202781" cy="902035"/>
          </a:xfrm>
          <a:prstGeom prst="ellipse">
            <a:avLst/>
          </a:prstGeom>
          <a:solidFill>
            <a:srgbClr val="004186"/>
          </a:solidFill>
          <a:ln w="63500" cap="flat" cmpd="sng" algn="ctr">
            <a:noFill/>
            <a:prstDash val="solid"/>
          </a:ln>
          <a:effectLst>
            <a:outerShdw blurRad="254000" dist="63500" dir="2700000" algn="tl" rotWithShape="0">
              <a:prstClr val="black">
                <a:alpha val="40000"/>
              </a:prstClr>
            </a:outerShdw>
          </a:effectLst>
        </p:spPr>
        <p:txBody>
          <a:bodyPr lIns="114797" tIns="57398" rIns="114797" bIns="57398" rtlCol="0" anchor="ctr"/>
          <a:lstStyle/>
          <a:p>
            <a:pPr algn="ctr" fontAlgn="auto">
              <a:lnSpc>
                <a:spcPct val="130000"/>
              </a:lnSpc>
              <a:spcBef>
                <a:spcPts val="0"/>
              </a:spcBef>
              <a:spcAft>
                <a:spcPts val="0"/>
              </a:spcAft>
              <a:defRPr/>
            </a:pPr>
            <a:endParaRPr lang="zh-CN" alt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1"/>
          <p:cNvSpPr/>
          <p:nvPr/>
        </p:nvSpPr>
        <p:spPr>
          <a:xfrm>
            <a:off x="6499129" y="4221516"/>
            <a:ext cx="2345047" cy="98326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99CC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kern="0" dirty="0">
              <a:solidFill>
                <a:srgbClr val="000066"/>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27"/>
          <p:cNvSpPr/>
          <p:nvPr/>
        </p:nvSpPr>
        <p:spPr>
          <a:xfrm>
            <a:off x="7070262" y="4530725"/>
            <a:ext cx="1202781" cy="902035"/>
          </a:xfrm>
          <a:prstGeom prst="ellipse">
            <a:avLst/>
          </a:prstGeom>
          <a:solidFill>
            <a:srgbClr val="99CC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kern="0" dirty="0">
              <a:solidFill>
                <a:srgbClr val="000066"/>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1"/>
          <p:cNvSpPr/>
          <p:nvPr/>
        </p:nvSpPr>
        <p:spPr>
          <a:xfrm flipV="1">
            <a:off x="8478934" y="3221826"/>
            <a:ext cx="2345047" cy="98326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004186"/>
          </a:solidFill>
          <a:ln w="25400" cap="flat" cmpd="sng" algn="ctr">
            <a:noFill/>
            <a:prstDash val="solid"/>
          </a:ln>
          <a:effectLst/>
        </p:spPr>
        <p:txBody>
          <a:bodyPr lIns="114797" tIns="57398" rIns="114797" bIns="57398" rtlCol="0" anchor="ctr"/>
          <a:lstStyle/>
          <a:p>
            <a:pPr algn="ctr" fontAlgn="auto">
              <a:lnSpc>
                <a:spcPct val="130000"/>
              </a:lnSpc>
              <a:spcBef>
                <a:spcPts val="0"/>
              </a:spcBef>
              <a:spcAft>
                <a:spcPts val="0"/>
              </a:spcAft>
              <a:defRPr/>
            </a:pPr>
            <a:endParaRPr lang="zh-CN" alt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29"/>
          <p:cNvSpPr/>
          <p:nvPr/>
        </p:nvSpPr>
        <p:spPr>
          <a:xfrm>
            <a:off x="9050066" y="3006725"/>
            <a:ext cx="1202781" cy="902035"/>
          </a:xfrm>
          <a:prstGeom prst="ellipse">
            <a:avLst/>
          </a:prstGeom>
          <a:solidFill>
            <a:srgbClr val="004186"/>
          </a:solidFill>
          <a:ln w="63500" cap="flat" cmpd="sng" algn="ctr">
            <a:noFill/>
            <a:prstDash val="solid"/>
          </a:ln>
          <a:effectLst>
            <a:outerShdw blurRad="254000" dist="63500" dir="2700000" algn="tl" rotWithShape="0">
              <a:prstClr val="black">
                <a:alpha val="40000"/>
              </a:prstClr>
            </a:outerShdw>
          </a:effectLst>
        </p:spPr>
        <p:txBody>
          <a:bodyPr lIns="114797" tIns="57398" rIns="114797" bIns="57398" rtlCol="0" anchor="ctr"/>
          <a:lstStyle/>
          <a:p>
            <a:pPr algn="ctr">
              <a:lnSpc>
                <a:spcPct val="130000"/>
              </a:lnSpc>
            </a:pPr>
            <a:endParaRPr lang="zh-CN" alt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30"/>
          <p:cNvSpPr/>
          <p:nvPr/>
        </p:nvSpPr>
        <p:spPr>
          <a:xfrm>
            <a:off x="1617" y="4205090"/>
            <a:ext cx="13324577" cy="67901"/>
          </a:xfrm>
          <a:prstGeom prst="rect">
            <a:avLst/>
          </a:prstGeom>
          <a:solidFill>
            <a:srgbClr val="004186"/>
          </a:solidFill>
          <a:ln w="25400" cap="flat" cmpd="sng" algn="ctr">
            <a:noFill/>
            <a:prstDash val="solid"/>
          </a:ln>
          <a:effectLst/>
        </p:spPr>
        <p:txBody>
          <a:bodyPr rot="0" spcFirstLastPara="0" vertOverflow="overflow" horzOverflow="overflow" vert="horz" wrap="square" lIns="121053" tIns="60527" rIns="121053" bIns="60527"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23"/>
          <p:cNvSpPr txBox="1"/>
          <p:nvPr/>
        </p:nvSpPr>
        <p:spPr>
          <a:xfrm>
            <a:off x="1310776" y="2019842"/>
            <a:ext cx="4774725" cy="1039247"/>
          </a:xfrm>
          <a:prstGeom prst="rect">
            <a:avLst/>
          </a:prstGeom>
          <a:noFill/>
        </p:spPr>
        <p:txBody>
          <a:bodyPr wrap="square" lIns="114797" tIns="57398" rIns="114797" bIns="57398" rtlCol="0">
            <a:spAutoFit/>
          </a:bodyPr>
          <a:lstStyle/>
          <a:p>
            <a:r>
              <a:rPr lang="en-US" sz="2000" b="1" dirty="0" smtClean="0">
                <a:solidFill>
                  <a:srgbClr val="000066"/>
                </a:solidFill>
                <a:latin typeface="Cambria" panose="02040503050406030204" pitchFamily="18" charset="0"/>
                <a:ea typeface="Cambria" panose="02040503050406030204" pitchFamily="18" charset="0"/>
              </a:rPr>
              <a:t>PhD </a:t>
            </a:r>
            <a:r>
              <a:rPr lang="en-US" sz="2000" b="1" dirty="0">
                <a:solidFill>
                  <a:srgbClr val="000066"/>
                </a:solidFill>
                <a:latin typeface="Cambria" panose="02040503050406030204" pitchFamily="18" charset="0"/>
                <a:ea typeface="Cambria" panose="02040503050406030204" pitchFamily="18" charset="0"/>
              </a:rPr>
              <a:t>in medical science, Associate professor, Department of Human physiology and biophysics</a:t>
            </a:r>
            <a:endParaRPr lang="ro-RO" sz="2000" b="1" dirty="0">
              <a:solidFill>
                <a:srgbClr val="000066"/>
              </a:solidFill>
              <a:latin typeface="Cambria" panose="02040503050406030204" pitchFamily="18" charset="0"/>
              <a:ea typeface="Cambria" panose="02040503050406030204" pitchFamily="18" charset="0"/>
            </a:endParaRPr>
          </a:p>
        </p:txBody>
      </p:sp>
      <p:sp>
        <p:nvSpPr>
          <p:cNvPr id="47" name="TextBox 23"/>
          <p:cNvSpPr txBox="1"/>
          <p:nvPr/>
        </p:nvSpPr>
        <p:spPr>
          <a:xfrm>
            <a:off x="736002" y="5435764"/>
            <a:ext cx="5349499" cy="1500912"/>
          </a:xfrm>
          <a:prstGeom prst="rect">
            <a:avLst/>
          </a:prstGeom>
          <a:noFill/>
        </p:spPr>
        <p:txBody>
          <a:bodyPr wrap="square" lIns="114797" tIns="57398" rIns="114797" bIns="57398" rtlCol="0">
            <a:spAutoFit/>
          </a:bodyPr>
          <a:lstStyle/>
          <a:p>
            <a:r>
              <a:rPr lang="en-US" sz="1800" b="1" i="1" dirty="0">
                <a:solidFill>
                  <a:srgbClr val="C00000"/>
                </a:solidFill>
                <a:latin typeface="Cambria" panose="02040503050406030204" pitchFamily="18" charset="0"/>
                <a:ea typeface="Cambria" panose="02040503050406030204" pitchFamily="18" charset="0"/>
              </a:rPr>
              <a:t>Scientific specialty</a:t>
            </a:r>
            <a:r>
              <a:rPr lang="en-US" sz="1800" b="1" dirty="0">
                <a:solidFill>
                  <a:srgbClr val="000066"/>
                </a:solidFill>
                <a:latin typeface="Cambria" panose="02040503050406030204" pitchFamily="18" charset="0"/>
                <a:ea typeface="Cambria" panose="02040503050406030204" pitchFamily="18" charset="0"/>
              </a:rPr>
              <a:t>: 312.01 Physiology and pathophysiology</a:t>
            </a:r>
            <a:endParaRPr lang="ro-RO" sz="1800" b="1" dirty="0">
              <a:solidFill>
                <a:srgbClr val="000066"/>
              </a:solidFill>
              <a:latin typeface="Cambria" panose="02040503050406030204" pitchFamily="18" charset="0"/>
              <a:ea typeface="Cambria" panose="02040503050406030204" pitchFamily="18" charset="0"/>
            </a:endParaRPr>
          </a:p>
          <a:p>
            <a:r>
              <a:rPr lang="en-US" sz="1800" b="1" i="1" dirty="0">
                <a:solidFill>
                  <a:srgbClr val="C00000"/>
                </a:solidFill>
                <a:latin typeface="Cambria" panose="02040503050406030204" pitchFamily="18" charset="0"/>
                <a:ea typeface="Cambria" panose="02040503050406030204" pitchFamily="18" charset="0"/>
              </a:rPr>
              <a:t>Research fields: </a:t>
            </a:r>
            <a:r>
              <a:rPr lang="en-US" sz="1800" b="1" dirty="0">
                <a:solidFill>
                  <a:srgbClr val="000066"/>
                </a:solidFill>
                <a:latin typeface="Cambria" panose="02040503050406030204" pitchFamily="18" charset="0"/>
                <a:ea typeface="Cambria" panose="02040503050406030204" pitchFamily="18" charset="0"/>
              </a:rPr>
              <a:t>Fundamental medicine (physiology / pathophysiology), Anesthesiology and </a:t>
            </a:r>
            <a:r>
              <a:rPr lang="en-US" sz="1800" b="1" dirty="0" err="1">
                <a:solidFill>
                  <a:srgbClr val="000066"/>
                </a:solidFill>
                <a:latin typeface="Cambria" panose="02040503050406030204" pitchFamily="18" charset="0"/>
                <a:ea typeface="Cambria" panose="02040503050406030204" pitchFamily="18" charset="0"/>
              </a:rPr>
              <a:t>Reanimatology</a:t>
            </a:r>
            <a:endParaRPr lang="ro-RO" sz="1800" b="1" dirty="0">
              <a:solidFill>
                <a:srgbClr val="000066"/>
              </a:solidFill>
              <a:latin typeface="Cambria" panose="02040503050406030204" pitchFamily="18" charset="0"/>
              <a:ea typeface="Cambria" panose="02040503050406030204" pitchFamily="18" charset="0"/>
            </a:endParaRPr>
          </a:p>
        </p:txBody>
      </p:sp>
      <p:sp>
        <p:nvSpPr>
          <p:cNvPr id="50" name="TextBox 23"/>
          <p:cNvSpPr txBox="1"/>
          <p:nvPr/>
        </p:nvSpPr>
        <p:spPr>
          <a:xfrm>
            <a:off x="6123781" y="5368925"/>
            <a:ext cx="6274033" cy="1500912"/>
          </a:xfrm>
          <a:prstGeom prst="rect">
            <a:avLst/>
          </a:prstGeom>
          <a:noFill/>
        </p:spPr>
        <p:txBody>
          <a:bodyPr wrap="square" lIns="114797" tIns="57398" rIns="114797" bIns="57398" rtlCol="0">
            <a:spAutoFit/>
          </a:bodyPr>
          <a:lstStyle/>
          <a:p>
            <a:r>
              <a:rPr lang="en-US" sz="1800" b="1" i="1" dirty="0">
                <a:solidFill>
                  <a:srgbClr val="C00000"/>
                </a:solidFill>
                <a:latin typeface="Cambria" panose="02040503050406030204" pitchFamily="18" charset="0"/>
                <a:ea typeface="Cambria" panose="02040503050406030204" pitchFamily="18" charset="0"/>
              </a:rPr>
              <a:t>Expertise activities</a:t>
            </a:r>
            <a:r>
              <a:rPr lang="en-US" sz="1800" b="1" dirty="0">
                <a:solidFill>
                  <a:srgbClr val="000066"/>
                </a:solidFill>
                <a:latin typeface="Cambria" panose="02040503050406030204" pitchFamily="18" charset="0"/>
                <a:ea typeface="Cambria" panose="02040503050406030204" pitchFamily="18" charset="0"/>
              </a:rPr>
              <a:t>: Member of the Methodological Committee of the Fundamental Sciences profile </a:t>
            </a:r>
            <a:r>
              <a:rPr lang="en-US" sz="1800" b="1" dirty="0" err="1">
                <a:solidFill>
                  <a:srgbClr val="000066"/>
                </a:solidFill>
                <a:latin typeface="Cambria" panose="02040503050406030204" pitchFamily="18" charset="0"/>
                <a:ea typeface="Cambria" panose="02040503050406030204" pitchFamily="18" charset="0"/>
              </a:rPr>
              <a:t>Nicolae</a:t>
            </a:r>
            <a:r>
              <a:rPr lang="en-US" sz="1800" b="1" dirty="0">
                <a:solidFill>
                  <a:srgbClr val="000066"/>
                </a:solidFill>
                <a:latin typeface="Cambria" panose="02040503050406030204" pitchFamily="18" charset="0"/>
                <a:ea typeface="Cambria" panose="02040503050406030204" pitchFamily="18" charset="0"/>
              </a:rPr>
              <a:t> Testemițanu </a:t>
            </a:r>
            <a:r>
              <a:rPr lang="en-US" sz="1800" b="1" dirty="0" err="1">
                <a:solidFill>
                  <a:srgbClr val="000066"/>
                </a:solidFill>
                <a:latin typeface="Cambria" panose="02040503050406030204" pitchFamily="18" charset="0"/>
                <a:ea typeface="Cambria" panose="02040503050406030204" pitchFamily="18" charset="0"/>
              </a:rPr>
              <a:t>SUMPh</a:t>
            </a:r>
            <a:r>
              <a:rPr lang="en-US" sz="1800" b="1" dirty="0">
                <a:solidFill>
                  <a:srgbClr val="000066"/>
                </a:solidFill>
                <a:latin typeface="Cambria" panose="02040503050406030204" pitchFamily="18" charset="0"/>
                <a:ea typeface="Cambria" panose="02040503050406030204" pitchFamily="18" charset="0"/>
              </a:rPr>
              <a:t> (2017 – in present); (2016 – in present); Member of Clinical Epidemiology Unit,  </a:t>
            </a:r>
            <a:r>
              <a:rPr lang="en-US" sz="1800" b="1" dirty="0" err="1">
                <a:solidFill>
                  <a:srgbClr val="000066"/>
                </a:solidFill>
                <a:latin typeface="Cambria" panose="02040503050406030204" pitchFamily="18" charset="0"/>
                <a:ea typeface="Cambria" panose="02040503050406030204" pitchFamily="18" charset="0"/>
              </a:rPr>
              <a:t>Nicolae</a:t>
            </a:r>
            <a:r>
              <a:rPr lang="en-US" sz="1800" b="1" dirty="0">
                <a:solidFill>
                  <a:srgbClr val="000066"/>
                </a:solidFill>
                <a:latin typeface="Cambria" panose="02040503050406030204" pitchFamily="18" charset="0"/>
                <a:ea typeface="Cambria" panose="02040503050406030204" pitchFamily="18" charset="0"/>
              </a:rPr>
              <a:t> Testemițanu </a:t>
            </a:r>
            <a:r>
              <a:rPr lang="en-US" sz="1800" b="1" dirty="0" err="1">
                <a:solidFill>
                  <a:srgbClr val="000066"/>
                </a:solidFill>
                <a:latin typeface="Cambria" panose="02040503050406030204" pitchFamily="18" charset="0"/>
                <a:ea typeface="Cambria" panose="02040503050406030204" pitchFamily="18" charset="0"/>
              </a:rPr>
              <a:t>SUMPh</a:t>
            </a:r>
            <a:r>
              <a:rPr lang="en-US" sz="1800" b="1" dirty="0">
                <a:solidFill>
                  <a:srgbClr val="000066"/>
                </a:solidFill>
                <a:latin typeface="Cambria" panose="02040503050406030204" pitchFamily="18" charset="0"/>
                <a:ea typeface="Cambria" panose="02040503050406030204" pitchFamily="18" charset="0"/>
              </a:rPr>
              <a:t> (2019 – in present);</a:t>
            </a:r>
            <a:endParaRPr lang="ro-RO" sz="1800" b="1" dirty="0">
              <a:solidFill>
                <a:srgbClr val="000066"/>
              </a:solidFill>
              <a:latin typeface="Cambria" panose="02040503050406030204" pitchFamily="18" charset="0"/>
              <a:ea typeface="Cambria" panose="02040503050406030204" pitchFamily="18" charset="0"/>
            </a:endParaRPr>
          </a:p>
        </p:txBody>
      </p:sp>
      <p:sp>
        <p:nvSpPr>
          <p:cNvPr id="52" name="TextBox 23"/>
          <p:cNvSpPr txBox="1"/>
          <p:nvPr/>
        </p:nvSpPr>
        <p:spPr>
          <a:xfrm>
            <a:off x="6283474" y="1379694"/>
            <a:ext cx="6573690" cy="1347023"/>
          </a:xfrm>
          <a:prstGeom prst="rect">
            <a:avLst/>
          </a:prstGeom>
          <a:noFill/>
        </p:spPr>
        <p:txBody>
          <a:bodyPr wrap="square" lIns="114797" tIns="57398" rIns="114797" bIns="57398" rtlCol="0">
            <a:spAutoFit/>
          </a:bodyPr>
          <a:lstStyle/>
          <a:p>
            <a:pPr algn="r"/>
            <a:r>
              <a:rPr lang="en-US" sz="2000" b="1" i="1" dirty="0">
                <a:solidFill>
                  <a:srgbClr val="C00000"/>
                </a:solidFill>
                <a:latin typeface="Cambria" panose="02040503050406030204" pitchFamily="18" charset="0"/>
                <a:ea typeface="Cambria" panose="02040503050406030204" pitchFamily="18" charset="0"/>
              </a:rPr>
              <a:t>Studies: </a:t>
            </a:r>
            <a:r>
              <a:rPr lang="en-US" sz="2000" b="1" dirty="0" err="1">
                <a:solidFill>
                  <a:srgbClr val="000066"/>
                </a:solidFill>
                <a:latin typeface="Cambria" panose="02040503050406030204" pitchFamily="18" charset="0"/>
                <a:ea typeface="Cambria" panose="02040503050406030204" pitchFamily="18" charset="0"/>
              </a:rPr>
              <a:t>Nicolae</a:t>
            </a:r>
            <a:r>
              <a:rPr lang="en-US" sz="2000" b="1" dirty="0">
                <a:solidFill>
                  <a:srgbClr val="000066"/>
                </a:solidFill>
                <a:latin typeface="Cambria" panose="02040503050406030204" pitchFamily="18" charset="0"/>
                <a:ea typeface="Cambria" panose="02040503050406030204" pitchFamily="18" charset="0"/>
              </a:rPr>
              <a:t> </a:t>
            </a:r>
            <a:r>
              <a:rPr lang="en-US" sz="2000" b="1" dirty="0" err="1">
                <a:solidFill>
                  <a:srgbClr val="000066"/>
                </a:solidFill>
                <a:latin typeface="Cambria" panose="02040503050406030204" pitchFamily="18" charset="0"/>
                <a:ea typeface="Cambria" panose="02040503050406030204" pitchFamily="18" charset="0"/>
              </a:rPr>
              <a:t>Testemitanu</a:t>
            </a:r>
            <a:r>
              <a:rPr lang="en-US" sz="2000" b="1" dirty="0">
                <a:solidFill>
                  <a:srgbClr val="000066"/>
                </a:solidFill>
                <a:latin typeface="Cambria" panose="02040503050406030204" pitchFamily="18" charset="0"/>
                <a:ea typeface="Cambria" panose="02040503050406030204" pitchFamily="18" charset="0"/>
              </a:rPr>
              <a:t> State University of Medicine and Pharmacy, Faculty of General Medicine (1998-2004), </a:t>
            </a:r>
            <a:r>
              <a:rPr lang="en-US" sz="2000" b="1" dirty="0" err="1">
                <a:solidFill>
                  <a:srgbClr val="000066"/>
                </a:solidFill>
                <a:latin typeface="Cambria" panose="02040503050406030204" pitchFamily="18" charset="0"/>
                <a:ea typeface="Cambria" panose="02040503050406030204" pitchFamily="18" charset="0"/>
              </a:rPr>
              <a:t>Nicolae</a:t>
            </a:r>
            <a:r>
              <a:rPr lang="en-US" sz="2000" b="1" dirty="0">
                <a:solidFill>
                  <a:srgbClr val="000066"/>
                </a:solidFill>
                <a:latin typeface="Cambria" panose="02040503050406030204" pitchFamily="18" charset="0"/>
                <a:ea typeface="Cambria" panose="02040503050406030204" pitchFamily="18" charset="0"/>
              </a:rPr>
              <a:t> Testemițanu </a:t>
            </a:r>
            <a:r>
              <a:rPr lang="en-US" sz="2000" b="1" dirty="0" err="1">
                <a:solidFill>
                  <a:srgbClr val="000066"/>
                </a:solidFill>
                <a:latin typeface="Cambria" panose="02040503050406030204" pitchFamily="18" charset="0"/>
                <a:ea typeface="Cambria" panose="02040503050406030204" pitchFamily="18" charset="0"/>
              </a:rPr>
              <a:t>SUMPh</a:t>
            </a:r>
            <a:r>
              <a:rPr lang="en-US" sz="2000" b="1" dirty="0">
                <a:solidFill>
                  <a:srgbClr val="000066"/>
                </a:solidFill>
                <a:latin typeface="Cambria" panose="02040503050406030204" pitchFamily="18" charset="0"/>
                <a:ea typeface="Cambria" panose="02040503050406030204" pitchFamily="18" charset="0"/>
              </a:rPr>
              <a:t> , Residency, Anesthesiology and Intensive Care (2004-2008);</a:t>
            </a:r>
            <a:endParaRPr lang="ro-RO" sz="2000" b="1" dirty="0">
              <a:solidFill>
                <a:srgbClr val="00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1543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reptunghi 34"/>
          <p:cNvSpPr/>
          <p:nvPr/>
        </p:nvSpPr>
        <p:spPr>
          <a:xfrm>
            <a:off x="2319379" y="263525"/>
            <a:ext cx="7766801" cy="646331"/>
          </a:xfrm>
          <a:prstGeom prst="rect">
            <a:avLst/>
          </a:prstGeom>
        </p:spPr>
        <p:txBody>
          <a:bodyPr wrap="square">
            <a:spAutoFit/>
          </a:bodyPr>
          <a:lstStyle/>
          <a:p>
            <a:r>
              <a:rPr lang="ro-RO" sz="3600" b="1" dirty="0" smtClean="0">
                <a:solidFill>
                  <a:schemeClr val="bg1"/>
                </a:solidFill>
              </a:rPr>
              <a:t>Pavel </a:t>
            </a:r>
            <a:r>
              <a:rPr lang="ro-RO" sz="3600" b="1" dirty="0" err="1" smtClean="0">
                <a:solidFill>
                  <a:schemeClr val="bg1"/>
                </a:solidFill>
              </a:rPr>
              <a:t>Banov</a:t>
            </a:r>
            <a:endParaRPr lang="ro-RO" sz="3600" b="1" dirty="0">
              <a:solidFill>
                <a:schemeClr val="bg1"/>
              </a:solidFill>
            </a:endParaRPr>
          </a:p>
        </p:txBody>
      </p:sp>
      <p:sp>
        <p:nvSpPr>
          <p:cNvPr id="36" name="圆角矩形 1"/>
          <p:cNvSpPr/>
          <p:nvPr/>
        </p:nvSpPr>
        <p:spPr>
          <a:xfrm>
            <a:off x="2525616" y="4221516"/>
            <a:ext cx="2345047" cy="98326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99CC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kern="0" dirty="0">
              <a:solidFill>
                <a:srgbClr val="000066"/>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23"/>
          <p:cNvSpPr/>
          <p:nvPr/>
        </p:nvSpPr>
        <p:spPr>
          <a:xfrm>
            <a:off x="3096749" y="4530725"/>
            <a:ext cx="1202781" cy="902035"/>
          </a:xfrm>
          <a:prstGeom prst="ellipse">
            <a:avLst/>
          </a:prstGeom>
          <a:solidFill>
            <a:srgbClr val="99CC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kern="0" dirty="0">
              <a:solidFill>
                <a:srgbClr val="00006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1"/>
          <p:cNvSpPr/>
          <p:nvPr/>
        </p:nvSpPr>
        <p:spPr>
          <a:xfrm flipV="1">
            <a:off x="4509558" y="3221826"/>
            <a:ext cx="2345047" cy="98326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004186"/>
          </a:solidFill>
          <a:ln w="25400" cap="flat" cmpd="sng" algn="ctr">
            <a:noFill/>
            <a:prstDash val="solid"/>
          </a:ln>
          <a:effectLst/>
        </p:spPr>
        <p:txBody>
          <a:bodyPr lIns="114797" tIns="57398" rIns="114797" bIns="57398" rtlCol="0" anchor="ctr"/>
          <a:lstStyle/>
          <a:p>
            <a:pPr algn="ctr" fontAlgn="auto">
              <a:lnSpc>
                <a:spcPct val="130000"/>
              </a:lnSpc>
              <a:spcBef>
                <a:spcPts val="0"/>
              </a:spcBef>
              <a:spcAft>
                <a:spcPts val="0"/>
              </a:spcAft>
              <a:defRPr/>
            </a:pPr>
            <a:endParaRPr lang="zh-CN" alt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25"/>
          <p:cNvSpPr/>
          <p:nvPr/>
        </p:nvSpPr>
        <p:spPr>
          <a:xfrm>
            <a:off x="5080692" y="3006725"/>
            <a:ext cx="1202781" cy="902035"/>
          </a:xfrm>
          <a:prstGeom prst="ellipse">
            <a:avLst/>
          </a:prstGeom>
          <a:solidFill>
            <a:srgbClr val="004186"/>
          </a:solidFill>
          <a:ln w="63500" cap="flat" cmpd="sng" algn="ctr">
            <a:noFill/>
            <a:prstDash val="solid"/>
          </a:ln>
          <a:effectLst>
            <a:outerShdw blurRad="254000" dist="63500" dir="2700000" algn="tl" rotWithShape="0">
              <a:prstClr val="black">
                <a:alpha val="40000"/>
              </a:prstClr>
            </a:outerShdw>
          </a:effectLst>
        </p:spPr>
        <p:txBody>
          <a:bodyPr lIns="114797" tIns="57398" rIns="114797" bIns="57398" rtlCol="0" anchor="ctr"/>
          <a:lstStyle/>
          <a:p>
            <a:pPr algn="ctr" fontAlgn="auto">
              <a:lnSpc>
                <a:spcPct val="130000"/>
              </a:lnSpc>
              <a:spcBef>
                <a:spcPts val="0"/>
              </a:spcBef>
              <a:spcAft>
                <a:spcPts val="0"/>
              </a:spcAft>
              <a:defRPr/>
            </a:pPr>
            <a:endParaRPr lang="zh-CN" alt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1"/>
          <p:cNvSpPr/>
          <p:nvPr/>
        </p:nvSpPr>
        <p:spPr>
          <a:xfrm>
            <a:off x="6499129" y="4221516"/>
            <a:ext cx="2345047" cy="98326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99CC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kern="0" dirty="0">
              <a:solidFill>
                <a:srgbClr val="000066"/>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27"/>
          <p:cNvSpPr/>
          <p:nvPr/>
        </p:nvSpPr>
        <p:spPr>
          <a:xfrm>
            <a:off x="7070262" y="4530725"/>
            <a:ext cx="1202781" cy="902035"/>
          </a:xfrm>
          <a:prstGeom prst="ellipse">
            <a:avLst/>
          </a:prstGeom>
          <a:solidFill>
            <a:srgbClr val="99CC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kern="0" dirty="0">
              <a:solidFill>
                <a:srgbClr val="000066"/>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1"/>
          <p:cNvSpPr/>
          <p:nvPr/>
        </p:nvSpPr>
        <p:spPr>
          <a:xfrm flipV="1">
            <a:off x="8478934" y="3221826"/>
            <a:ext cx="2345047" cy="983264"/>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004186"/>
          </a:solidFill>
          <a:ln w="25400" cap="flat" cmpd="sng" algn="ctr">
            <a:noFill/>
            <a:prstDash val="solid"/>
          </a:ln>
          <a:effectLst/>
        </p:spPr>
        <p:txBody>
          <a:bodyPr lIns="114797" tIns="57398" rIns="114797" bIns="57398" rtlCol="0" anchor="ctr"/>
          <a:lstStyle/>
          <a:p>
            <a:pPr algn="ctr" fontAlgn="auto">
              <a:lnSpc>
                <a:spcPct val="130000"/>
              </a:lnSpc>
              <a:spcBef>
                <a:spcPts val="0"/>
              </a:spcBef>
              <a:spcAft>
                <a:spcPts val="0"/>
              </a:spcAft>
              <a:defRPr/>
            </a:pPr>
            <a:endParaRPr lang="zh-CN" alt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29"/>
          <p:cNvSpPr/>
          <p:nvPr/>
        </p:nvSpPr>
        <p:spPr>
          <a:xfrm>
            <a:off x="9050066" y="3006725"/>
            <a:ext cx="1202781" cy="902035"/>
          </a:xfrm>
          <a:prstGeom prst="ellipse">
            <a:avLst/>
          </a:prstGeom>
          <a:solidFill>
            <a:srgbClr val="004186"/>
          </a:solidFill>
          <a:ln w="63500" cap="flat" cmpd="sng" algn="ctr">
            <a:noFill/>
            <a:prstDash val="solid"/>
          </a:ln>
          <a:effectLst>
            <a:outerShdw blurRad="254000" dist="63500" dir="2700000" algn="tl" rotWithShape="0">
              <a:prstClr val="black">
                <a:alpha val="40000"/>
              </a:prstClr>
            </a:outerShdw>
          </a:effectLst>
        </p:spPr>
        <p:txBody>
          <a:bodyPr lIns="114797" tIns="57398" rIns="114797" bIns="57398" rtlCol="0" anchor="ctr"/>
          <a:lstStyle/>
          <a:p>
            <a:pPr algn="ctr">
              <a:lnSpc>
                <a:spcPct val="130000"/>
              </a:lnSpc>
            </a:pPr>
            <a:endParaRPr lang="zh-CN" alt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30"/>
          <p:cNvSpPr/>
          <p:nvPr/>
        </p:nvSpPr>
        <p:spPr>
          <a:xfrm>
            <a:off x="1617" y="4205090"/>
            <a:ext cx="13324577" cy="67901"/>
          </a:xfrm>
          <a:prstGeom prst="rect">
            <a:avLst/>
          </a:prstGeom>
          <a:solidFill>
            <a:srgbClr val="004186"/>
          </a:solidFill>
          <a:ln w="25400" cap="flat" cmpd="sng" algn="ctr">
            <a:noFill/>
            <a:prstDash val="solid"/>
          </a:ln>
          <a:effectLst/>
        </p:spPr>
        <p:txBody>
          <a:bodyPr rot="0" spcFirstLastPara="0" vertOverflow="overflow" horzOverflow="overflow" vert="horz" wrap="square" lIns="121053" tIns="60527" rIns="121053" bIns="60527"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en-US" sz="14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23"/>
          <p:cNvSpPr txBox="1"/>
          <p:nvPr/>
        </p:nvSpPr>
        <p:spPr>
          <a:xfrm>
            <a:off x="1310776" y="2019842"/>
            <a:ext cx="4774725" cy="1039247"/>
          </a:xfrm>
          <a:prstGeom prst="rect">
            <a:avLst/>
          </a:prstGeom>
          <a:noFill/>
        </p:spPr>
        <p:txBody>
          <a:bodyPr wrap="square" lIns="114797" tIns="57398" rIns="114797" bIns="57398" rtlCol="0">
            <a:spAutoFit/>
          </a:bodyPr>
          <a:lstStyle/>
          <a:p>
            <a:r>
              <a:rPr lang="en-US" sz="2000" b="1" dirty="0" smtClean="0">
                <a:solidFill>
                  <a:srgbClr val="000066"/>
                </a:solidFill>
                <a:latin typeface="Cambria" panose="02040503050406030204" pitchFamily="18" charset="0"/>
                <a:ea typeface="Cambria" panose="02040503050406030204" pitchFamily="18" charset="0"/>
              </a:rPr>
              <a:t>PhD </a:t>
            </a:r>
            <a:r>
              <a:rPr lang="en-US" sz="2000" b="1" dirty="0">
                <a:solidFill>
                  <a:srgbClr val="000066"/>
                </a:solidFill>
                <a:latin typeface="Cambria" panose="02040503050406030204" pitchFamily="18" charset="0"/>
                <a:ea typeface="Cambria" panose="02040503050406030204" pitchFamily="18" charset="0"/>
              </a:rPr>
              <a:t>in medical science, assistant, Department of Urology and Andrology, </a:t>
            </a:r>
            <a:r>
              <a:rPr lang="en-US" sz="2000" b="1" dirty="0" err="1">
                <a:solidFill>
                  <a:srgbClr val="000066"/>
                </a:solidFill>
                <a:latin typeface="Cambria" panose="02040503050406030204" pitchFamily="18" charset="0"/>
                <a:ea typeface="Cambria" panose="02040503050406030204" pitchFamily="18" charset="0"/>
              </a:rPr>
              <a:t>vicedine</a:t>
            </a:r>
            <a:r>
              <a:rPr lang="en-US" sz="2000" b="1" dirty="0">
                <a:solidFill>
                  <a:srgbClr val="000066"/>
                </a:solidFill>
                <a:latin typeface="Cambria" panose="02040503050406030204" pitchFamily="18" charset="0"/>
                <a:ea typeface="Cambria" panose="02040503050406030204" pitchFamily="18" charset="0"/>
              </a:rPr>
              <a:t>, Faculty of Medicine no. 2, </a:t>
            </a:r>
            <a:endParaRPr lang="ro-RO" sz="2000" b="1" dirty="0">
              <a:solidFill>
                <a:srgbClr val="000066"/>
              </a:solidFill>
              <a:latin typeface="Cambria" panose="02040503050406030204" pitchFamily="18" charset="0"/>
              <a:ea typeface="Cambria" panose="02040503050406030204" pitchFamily="18" charset="0"/>
            </a:endParaRPr>
          </a:p>
        </p:txBody>
      </p:sp>
      <p:sp>
        <p:nvSpPr>
          <p:cNvPr id="47" name="TextBox 23"/>
          <p:cNvSpPr txBox="1"/>
          <p:nvPr/>
        </p:nvSpPr>
        <p:spPr>
          <a:xfrm>
            <a:off x="736002" y="5435764"/>
            <a:ext cx="5349499" cy="1347023"/>
          </a:xfrm>
          <a:prstGeom prst="rect">
            <a:avLst/>
          </a:prstGeom>
          <a:noFill/>
        </p:spPr>
        <p:txBody>
          <a:bodyPr wrap="square" lIns="114797" tIns="57398" rIns="114797" bIns="57398" rtlCol="0">
            <a:spAutoFit/>
          </a:bodyPr>
          <a:lstStyle/>
          <a:p>
            <a:r>
              <a:rPr lang="en-US" sz="2000" b="1" i="1" dirty="0">
                <a:solidFill>
                  <a:srgbClr val="C00000"/>
                </a:solidFill>
                <a:latin typeface="Cambria" panose="02040503050406030204" pitchFamily="18" charset="0"/>
                <a:ea typeface="Cambria" panose="02040503050406030204" pitchFamily="18" charset="0"/>
              </a:rPr>
              <a:t>Scientific specialty: </a:t>
            </a:r>
            <a:r>
              <a:rPr lang="en-US" sz="2000" b="1" dirty="0">
                <a:solidFill>
                  <a:srgbClr val="000066"/>
                </a:solidFill>
                <a:latin typeface="Cambria" panose="02040503050406030204" pitchFamily="18" charset="0"/>
                <a:ea typeface="Cambria" panose="02040503050406030204" pitchFamily="18" charset="0"/>
              </a:rPr>
              <a:t>321.05 Urology and Andrology</a:t>
            </a:r>
            <a:endParaRPr lang="ro-RO" sz="2000" b="1" dirty="0">
              <a:solidFill>
                <a:srgbClr val="000066"/>
              </a:solidFill>
              <a:latin typeface="Cambria" panose="02040503050406030204" pitchFamily="18" charset="0"/>
              <a:ea typeface="Cambria" panose="02040503050406030204" pitchFamily="18" charset="0"/>
            </a:endParaRPr>
          </a:p>
          <a:p>
            <a:r>
              <a:rPr lang="en-US" sz="2000" b="1" i="1" dirty="0">
                <a:solidFill>
                  <a:srgbClr val="C00000"/>
                </a:solidFill>
                <a:latin typeface="Cambria" panose="02040503050406030204" pitchFamily="18" charset="0"/>
                <a:ea typeface="Cambria" panose="02040503050406030204" pitchFamily="18" charset="0"/>
              </a:rPr>
              <a:t>Research fields: </a:t>
            </a:r>
            <a:r>
              <a:rPr lang="en-US" sz="2000" b="1" dirty="0">
                <a:solidFill>
                  <a:srgbClr val="000066"/>
                </a:solidFill>
                <a:latin typeface="Cambria" panose="02040503050406030204" pitchFamily="18" charset="0"/>
                <a:ea typeface="Cambria" panose="02040503050406030204" pitchFamily="18" charset="0"/>
              </a:rPr>
              <a:t>Fundamental medicine, Urology and Andrology</a:t>
            </a:r>
            <a:endParaRPr lang="ro-RO" sz="2000" b="1" dirty="0">
              <a:solidFill>
                <a:srgbClr val="000066"/>
              </a:solidFill>
              <a:latin typeface="Cambria" panose="02040503050406030204" pitchFamily="18" charset="0"/>
              <a:ea typeface="Cambria" panose="02040503050406030204" pitchFamily="18" charset="0"/>
            </a:endParaRPr>
          </a:p>
        </p:txBody>
      </p:sp>
      <p:sp>
        <p:nvSpPr>
          <p:cNvPr id="50" name="TextBox 23"/>
          <p:cNvSpPr txBox="1"/>
          <p:nvPr/>
        </p:nvSpPr>
        <p:spPr>
          <a:xfrm>
            <a:off x="6123781" y="5315813"/>
            <a:ext cx="6274033" cy="1777910"/>
          </a:xfrm>
          <a:prstGeom prst="rect">
            <a:avLst/>
          </a:prstGeom>
          <a:noFill/>
        </p:spPr>
        <p:txBody>
          <a:bodyPr wrap="square" lIns="114797" tIns="57398" rIns="114797" bIns="57398" rtlCol="0">
            <a:spAutoFit/>
          </a:bodyPr>
          <a:lstStyle/>
          <a:p>
            <a:r>
              <a:rPr lang="en-US" sz="1800" b="1" i="1" dirty="0">
                <a:solidFill>
                  <a:srgbClr val="C00000"/>
                </a:solidFill>
                <a:latin typeface="Cambria" panose="02040503050406030204" pitchFamily="18" charset="0"/>
                <a:ea typeface="Cambria" panose="02040503050406030204" pitchFamily="18" charset="0"/>
              </a:rPr>
              <a:t>Expertise activities: </a:t>
            </a:r>
            <a:r>
              <a:rPr lang="en-US" sz="1800" b="1" dirty="0">
                <a:solidFill>
                  <a:srgbClr val="000066"/>
                </a:solidFill>
                <a:latin typeface="Cambria" panose="02040503050406030204" pitchFamily="18" charset="0"/>
                <a:ea typeface="Cambria" panose="02040503050406030204" pitchFamily="18" charset="0"/>
              </a:rPr>
              <a:t>Member of Clinical Epidemiology Unit,  </a:t>
            </a:r>
            <a:r>
              <a:rPr lang="en-US" sz="1800" b="1" dirty="0" err="1">
                <a:solidFill>
                  <a:srgbClr val="000066"/>
                </a:solidFill>
                <a:latin typeface="Cambria" panose="02040503050406030204" pitchFamily="18" charset="0"/>
                <a:ea typeface="Cambria" panose="02040503050406030204" pitchFamily="18" charset="0"/>
              </a:rPr>
              <a:t>Nicolae</a:t>
            </a:r>
            <a:r>
              <a:rPr lang="en-US" sz="1800" b="1" dirty="0">
                <a:solidFill>
                  <a:srgbClr val="000066"/>
                </a:solidFill>
                <a:latin typeface="Cambria" panose="02040503050406030204" pitchFamily="18" charset="0"/>
                <a:ea typeface="Cambria" panose="02040503050406030204" pitchFamily="18" charset="0"/>
              </a:rPr>
              <a:t> Testemițanu </a:t>
            </a:r>
            <a:r>
              <a:rPr lang="en-US" sz="1800" b="1" dirty="0" err="1">
                <a:solidFill>
                  <a:srgbClr val="000066"/>
                </a:solidFill>
                <a:latin typeface="Cambria" panose="02040503050406030204" pitchFamily="18" charset="0"/>
                <a:ea typeface="Cambria" panose="02040503050406030204" pitchFamily="18" charset="0"/>
              </a:rPr>
              <a:t>SUMPh</a:t>
            </a:r>
            <a:r>
              <a:rPr lang="en-US" sz="1800" b="1" dirty="0">
                <a:solidFill>
                  <a:srgbClr val="000066"/>
                </a:solidFill>
                <a:latin typeface="Cambria" panose="02040503050406030204" pitchFamily="18" charset="0"/>
                <a:ea typeface="Cambria" panose="02040503050406030204" pitchFamily="18" charset="0"/>
              </a:rPr>
              <a:t> (2019 – in present); expert for examining and reviewing clinical files, submitted for registration of drugs in the Republic of Moldova within the Agency for Medicines and Medical Devices (2016  – in present).</a:t>
            </a:r>
            <a:endParaRPr lang="ro-RO" sz="1800" b="1" dirty="0">
              <a:solidFill>
                <a:srgbClr val="000066"/>
              </a:solidFill>
              <a:latin typeface="Cambria" panose="02040503050406030204" pitchFamily="18" charset="0"/>
              <a:ea typeface="Cambria" panose="02040503050406030204" pitchFamily="18" charset="0"/>
            </a:endParaRPr>
          </a:p>
        </p:txBody>
      </p:sp>
      <p:sp>
        <p:nvSpPr>
          <p:cNvPr id="52" name="TextBox 23"/>
          <p:cNvSpPr txBox="1"/>
          <p:nvPr/>
        </p:nvSpPr>
        <p:spPr>
          <a:xfrm>
            <a:off x="6283474" y="1379694"/>
            <a:ext cx="6573690" cy="1347023"/>
          </a:xfrm>
          <a:prstGeom prst="rect">
            <a:avLst/>
          </a:prstGeom>
          <a:noFill/>
        </p:spPr>
        <p:txBody>
          <a:bodyPr wrap="square" lIns="114797" tIns="57398" rIns="114797" bIns="57398" rtlCol="0">
            <a:spAutoFit/>
          </a:bodyPr>
          <a:lstStyle/>
          <a:p>
            <a:r>
              <a:rPr lang="en-US" sz="2000" b="1" i="1" dirty="0">
                <a:solidFill>
                  <a:srgbClr val="C00000"/>
                </a:solidFill>
                <a:latin typeface="Cambria" panose="02040503050406030204" pitchFamily="18" charset="0"/>
                <a:ea typeface="Cambria" panose="02040503050406030204" pitchFamily="18" charset="0"/>
              </a:rPr>
              <a:t>Studies: </a:t>
            </a:r>
            <a:r>
              <a:rPr lang="en-US" sz="2000" b="1" dirty="0" err="1">
                <a:solidFill>
                  <a:srgbClr val="000066"/>
                </a:solidFill>
                <a:latin typeface="Cambria" panose="02040503050406030204" pitchFamily="18" charset="0"/>
                <a:ea typeface="Cambria" panose="02040503050406030204" pitchFamily="18" charset="0"/>
              </a:rPr>
              <a:t>Nicolae</a:t>
            </a:r>
            <a:r>
              <a:rPr lang="en-US" sz="2000" b="1" dirty="0">
                <a:solidFill>
                  <a:srgbClr val="000066"/>
                </a:solidFill>
                <a:latin typeface="Cambria" panose="02040503050406030204" pitchFamily="18" charset="0"/>
                <a:ea typeface="Cambria" panose="02040503050406030204" pitchFamily="18" charset="0"/>
              </a:rPr>
              <a:t> </a:t>
            </a:r>
            <a:r>
              <a:rPr lang="en-US" sz="2000" b="1" dirty="0" err="1">
                <a:solidFill>
                  <a:srgbClr val="000066"/>
                </a:solidFill>
                <a:latin typeface="Cambria" panose="02040503050406030204" pitchFamily="18" charset="0"/>
                <a:ea typeface="Cambria" panose="02040503050406030204" pitchFamily="18" charset="0"/>
              </a:rPr>
              <a:t>Testemitanu</a:t>
            </a:r>
            <a:r>
              <a:rPr lang="en-US" sz="2000" b="1" dirty="0">
                <a:solidFill>
                  <a:srgbClr val="000066"/>
                </a:solidFill>
                <a:latin typeface="Cambria" panose="02040503050406030204" pitchFamily="18" charset="0"/>
                <a:ea typeface="Cambria" panose="02040503050406030204" pitchFamily="18" charset="0"/>
              </a:rPr>
              <a:t> State University of Medicine and Pharmacy, Faculty of General Medicine (2002-2008), </a:t>
            </a:r>
            <a:r>
              <a:rPr lang="en-US" sz="2000" b="1" dirty="0" err="1">
                <a:solidFill>
                  <a:srgbClr val="000066"/>
                </a:solidFill>
                <a:latin typeface="Cambria" panose="02040503050406030204" pitchFamily="18" charset="0"/>
                <a:ea typeface="Cambria" panose="02040503050406030204" pitchFamily="18" charset="0"/>
              </a:rPr>
              <a:t>Nicolae</a:t>
            </a:r>
            <a:r>
              <a:rPr lang="en-US" sz="2000" b="1" dirty="0">
                <a:solidFill>
                  <a:srgbClr val="000066"/>
                </a:solidFill>
                <a:latin typeface="Cambria" panose="02040503050406030204" pitchFamily="18" charset="0"/>
                <a:ea typeface="Cambria" panose="02040503050406030204" pitchFamily="18" charset="0"/>
              </a:rPr>
              <a:t> Testemițanu </a:t>
            </a:r>
            <a:r>
              <a:rPr lang="en-US" sz="2000" b="1" dirty="0" err="1">
                <a:solidFill>
                  <a:srgbClr val="000066"/>
                </a:solidFill>
                <a:latin typeface="Cambria" panose="02040503050406030204" pitchFamily="18" charset="0"/>
                <a:ea typeface="Cambria" panose="02040503050406030204" pitchFamily="18" charset="0"/>
              </a:rPr>
              <a:t>SUMPh</a:t>
            </a:r>
            <a:r>
              <a:rPr lang="en-US" sz="2000" b="1" dirty="0">
                <a:solidFill>
                  <a:srgbClr val="000066"/>
                </a:solidFill>
                <a:latin typeface="Cambria" panose="02040503050406030204" pitchFamily="18" charset="0"/>
                <a:ea typeface="Cambria" panose="02040503050406030204" pitchFamily="18" charset="0"/>
              </a:rPr>
              <a:t> , Residency, Urology (2008-2012);</a:t>
            </a:r>
            <a:endParaRPr lang="ro-RO" sz="2000" b="1" dirty="0">
              <a:solidFill>
                <a:srgbClr val="00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2257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214300" y="6703595"/>
            <a:ext cx="3000005" cy="385072"/>
          </a:xfrm>
        </p:spPr>
        <p:txBody>
          <a:bodyPr/>
          <a:lstStyle/>
          <a:p>
            <a:fld id="{651395A8-D1D7-4BEA-86A3-82F6726A43B4}" type="slidenum">
              <a:rPr lang="en-US" smtClean="0"/>
              <a:pPr/>
              <a:t>12</a:t>
            </a:fld>
            <a:endParaRPr lang="en-US"/>
          </a:p>
        </p:txBody>
      </p:sp>
      <p:sp>
        <p:nvSpPr>
          <p:cNvPr id="5" name="五边形 89"/>
          <p:cNvSpPr/>
          <p:nvPr/>
        </p:nvSpPr>
        <p:spPr>
          <a:xfrm flipV="1">
            <a:off x="2139594" y="3212253"/>
            <a:ext cx="3050789" cy="1166071"/>
          </a:xfrm>
          <a:prstGeom prst="homePlate">
            <a:avLst/>
          </a:prstGeom>
          <a:gradFill>
            <a:gsLst>
              <a:gs pos="3000">
                <a:srgbClr val="005790"/>
              </a:gs>
              <a:gs pos="45000">
                <a:srgbClr val="00699A"/>
              </a:gs>
              <a:gs pos="100000">
                <a:srgbClr val="0D5B7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90"/>
          <p:cNvSpPr/>
          <p:nvPr/>
        </p:nvSpPr>
        <p:spPr>
          <a:xfrm rot="5400000" flipV="1">
            <a:off x="58769" y="2272000"/>
            <a:ext cx="1965189" cy="2215439"/>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gradFill>
            <a:gsLst>
              <a:gs pos="3000">
                <a:srgbClr val="005790"/>
              </a:gs>
              <a:gs pos="45000">
                <a:srgbClr val="00699A"/>
              </a:gs>
              <a:gs pos="100000">
                <a:srgbClr val="0D5B7D"/>
              </a:gs>
            </a:gsLst>
            <a:lin ang="6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Group 133"/>
          <p:cNvGrpSpPr>
            <a:grpSpLocks/>
          </p:cNvGrpSpPr>
          <p:nvPr/>
        </p:nvGrpSpPr>
        <p:grpSpPr bwMode="auto">
          <a:xfrm>
            <a:off x="5361781" y="3565986"/>
            <a:ext cx="431339" cy="431339"/>
            <a:chOff x="5994108" y="3065443"/>
            <a:chExt cx="713017" cy="712888"/>
          </a:xfrm>
          <a:solidFill>
            <a:srgbClr val="004E90"/>
          </a:solidFill>
        </p:grpSpPr>
        <p:sp>
          <p:nvSpPr>
            <p:cNvPr id="8"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sp>
          <p:nvSpPr>
            <p:cNvPr id="9"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cxnSp>
        <p:nvCxnSpPr>
          <p:cNvPr id="10" name="直接连接符 40"/>
          <p:cNvCxnSpPr/>
          <p:nvPr/>
        </p:nvCxnSpPr>
        <p:spPr>
          <a:xfrm>
            <a:off x="5984402" y="3159125"/>
            <a:ext cx="0" cy="1219300"/>
          </a:xfrm>
          <a:prstGeom prst="line">
            <a:avLst/>
          </a:prstGeom>
          <a:ln w="28575">
            <a:solidFill>
              <a:srgbClr val="004E9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矩形 48"/>
          <p:cNvSpPr/>
          <p:nvPr/>
        </p:nvSpPr>
        <p:spPr>
          <a:xfrm>
            <a:off x="6177874" y="3201300"/>
            <a:ext cx="6646792" cy="954107"/>
          </a:xfrm>
          <a:prstGeom prst="rect">
            <a:avLst/>
          </a:prstGeom>
        </p:spPr>
        <p:txBody>
          <a:bodyPr wrap="square">
            <a:spAutoFit/>
          </a:bodyPr>
          <a:lstStyle/>
          <a:p>
            <a:pPr defTabSz="801688">
              <a:spcBef>
                <a:spcPct val="20000"/>
              </a:spcBef>
            </a:pPr>
            <a:r>
              <a:rPr lang="fr-FR" sz="2800" b="1" dirty="0">
                <a:solidFill>
                  <a:srgbClr val="740000"/>
                </a:solidFill>
              </a:rPr>
              <a:t>SHORT </a:t>
            </a:r>
            <a:r>
              <a:rPr lang="fr-FR" sz="2800" b="1" dirty="0" err="1">
                <a:solidFill>
                  <a:srgbClr val="740000"/>
                </a:solidFill>
              </a:rPr>
              <a:t>HISTORY</a:t>
            </a:r>
            <a:r>
              <a:rPr lang="fr-FR" sz="2800" b="1" dirty="0">
                <a:solidFill>
                  <a:srgbClr val="740000"/>
                </a:solidFill>
              </a:rPr>
              <a:t> OF THE </a:t>
            </a:r>
            <a:r>
              <a:rPr lang="fr-FR" sz="2800" b="1" dirty="0" err="1">
                <a:solidFill>
                  <a:srgbClr val="740000"/>
                </a:solidFill>
              </a:rPr>
              <a:t>CLINICAL</a:t>
            </a:r>
            <a:r>
              <a:rPr lang="fr-FR" sz="2800" b="1" dirty="0">
                <a:solidFill>
                  <a:srgbClr val="740000"/>
                </a:solidFill>
              </a:rPr>
              <a:t> </a:t>
            </a:r>
            <a:r>
              <a:rPr lang="fr-FR" sz="2800" b="1" dirty="0" err="1">
                <a:solidFill>
                  <a:srgbClr val="740000"/>
                </a:solidFill>
              </a:rPr>
              <a:t>EPIDEMIOLOGY</a:t>
            </a:r>
            <a:r>
              <a:rPr lang="fr-FR" sz="2800" b="1" dirty="0">
                <a:solidFill>
                  <a:srgbClr val="740000"/>
                </a:solidFill>
              </a:rPr>
              <a:t> UNIT</a:t>
            </a:r>
            <a:endParaRPr lang="en-GB" altLang="zh-CN" sz="2800" b="1" dirty="0">
              <a:solidFill>
                <a:srgbClr val="740000"/>
              </a:solidFill>
            </a:endParaRPr>
          </a:p>
        </p:txBody>
      </p:sp>
      <p:sp>
        <p:nvSpPr>
          <p:cNvPr id="12" name="TextBox 50"/>
          <p:cNvSpPr txBox="1"/>
          <p:nvPr/>
        </p:nvSpPr>
        <p:spPr>
          <a:xfrm>
            <a:off x="3380581" y="3529835"/>
            <a:ext cx="1283827"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2</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13" name="Dreptunghi 12"/>
          <p:cNvSpPr/>
          <p:nvPr/>
        </p:nvSpPr>
        <p:spPr>
          <a:xfrm>
            <a:off x="2319379" y="263525"/>
            <a:ext cx="7766801" cy="646331"/>
          </a:xfrm>
          <a:prstGeom prst="rect">
            <a:avLst/>
          </a:prstGeom>
        </p:spPr>
        <p:txBody>
          <a:bodyPr wrap="square">
            <a:spAutoFit/>
          </a:bodyPr>
          <a:lstStyle/>
          <a:p>
            <a:r>
              <a:rPr lang="ro-RO" sz="3600" b="1" dirty="0" err="1" smtClean="0">
                <a:solidFill>
                  <a:schemeClr val="bg1"/>
                </a:solidFill>
              </a:rPr>
              <a:t>CLINICAL</a:t>
            </a:r>
            <a:r>
              <a:rPr lang="ro-RO" sz="3600" b="1" dirty="0" smtClean="0">
                <a:solidFill>
                  <a:schemeClr val="bg1"/>
                </a:solidFill>
              </a:rPr>
              <a:t> </a:t>
            </a:r>
            <a:r>
              <a:rPr lang="ro-RO" sz="3600" b="1" dirty="0" err="1" smtClean="0">
                <a:solidFill>
                  <a:schemeClr val="bg1"/>
                </a:solidFill>
              </a:rPr>
              <a:t>EPIDEMIOLOGY</a:t>
            </a:r>
            <a:r>
              <a:rPr lang="ro-RO" sz="3600" b="1" dirty="0" smtClean="0">
                <a:solidFill>
                  <a:schemeClr val="bg1"/>
                </a:solidFill>
              </a:rPr>
              <a:t> </a:t>
            </a:r>
            <a:r>
              <a:rPr lang="ro-RO" sz="3600" b="1" dirty="0">
                <a:solidFill>
                  <a:schemeClr val="bg1"/>
                </a:solidFill>
              </a:rPr>
              <a:t>UNIT </a:t>
            </a:r>
            <a:endParaRPr lang="ro-RO" sz="3200" dirty="0">
              <a:solidFill>
                <a:schemeClr val="bg1"/>
              </a:solidFill>
            </a:endParaRPr>
          </a:p>
        </p:txBody>
      </p:sp>
    </p:spTree>
    <p:extLst>
      <p:ext uri="{BB962C8B-B14F-4D97-AF65-F5344CB8AC3E}">
        <p14:creationId xmlns:p14="http://schemas.microsoft.com/office/powerpoint/2010/main" val="2462430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8981" y="34925"/>
            <a:ext cx="10392873" cy="1205442"/>
          </a:xfrm>
        </p:spPr>
        <p:txBody>
          <a:bodyPr>
            <a:normAutofit/>
          </a:bodyPr>
          <a:lstStyle/>
          <a:p>
            <a:pPr algn="l"/>
            <a:r>
              <a:rPr lang="en-US" b="1" dirty="0" smtClean="0">
                <a:solidFill>
                  <a:schemeClr val="bg1"/>
                </a:solidFill>
              </a:rPr>
              <a:t>Background  </a:t>
            </a:r>
            <a:endParaRPr lang="en-US" b="1" dirty="0">
              <a:solidFill>
                <a:schemeClr val="bg1"/>
              </a:solidFill>
            </a:endParaRPr>
          </a:p>
        </p:txBody>
      </p:sp>
      <p:sp>
        <p:nvSpPr>
          <p:cNvPr id="5" name="矩形 10"/>
          <p:cNvSpPr>
            <a:spLocks noChangeAspect="1"/>
          </p:cNvSpPr>
          <p:nvPr/>
        </p:nvSpPr>
        <p:spPr>
          <a:xfrm>
            <a:off x="4094678" y="4148434"/>
            <a:ext cx="2046665" cy="167196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ysClr val="window" lastClr="FFFFFF">
              <a:lumMod val="85000"/>
            </a:sysClr>
          </a:solidFill>
          <a:ln w="25400" cap="flat" cmpd="sng" algn="ctr">
            <a:noFill/>
            <a:prstDash val="solid"/>
          </a:ln>
          <a:effectLst>
            <a:innerShdw blurRad="152400" dist="50800" dir="18900000">
              <a:prstClr val="black">
                <a:alpha val="40000"/>
              </a:prstClr>
            </a:innerShdw>
          </a:effectLst>
        </p:spPr>
        <p:txBody>
          <a:bodyPr lIns="0" tIns="0" rIns="0" bIns="0" anchor="ctr"/>
          <a:lstStyle/>
          <a:p>
            <a:pPr algn="ctr" defTabSz="1147970" fontAlgn="auto">
              <a:spcBef>
                <a:spcPts val="0"/>
              </a:spcBef>
              <a:spcAft>
                <a:spcPts val="0"/>
              </a:spcAft>
              <a:defRPr/>
            </a:pPr>
            <a:endParaRPr lang="zh-CN" altLang="en-US" sz="2200" kern="0">
              <a:solidFill>
                <a:sysClr val="window" lastClr="FFFFFF"/>
              </a:solidFill>
              <a:latin typeface="Impact" panose="020B0806030902050204" pitchFamily="34" charset="0"/>
              <a:ea typeface="微软雅黑"/>
            </a:endParaRPr>
          </a:p>
        </p:txBody>
      </p:sp>
      <p:sp>
        <p:nvSpPr>
          <p:cNvPr id="6" name="矩形 10"/>
          <p:cNvSpPr>
            <a:spLocks noChangeAspect="1"/>
          </p:cNvSpPr>
          <p:nvPr/>
        </p:nvSpPr>
        <p:spPr>
          <a:xfrm>
            <a:off x="6789415" y="2358776"/>
            <a:ext cx="2046665" cy="1671961"/>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ysClr val="window" lastClr="FFFFFF">
              <a:lumMod val="85000"/>
            </a:sysClr>
          </a:solidFill>
          <a:ln w="25400" cap="flat" cmpd="sng" algn="ctr">
            <a:noFill/>
            <a:prstDash val="solid"/>
          </a:ln>
          <a:effectLst>
            <a:innerShdw blurRad="152400" dist="50800" dir="18900000">
              <a:prstClr val="black">
                <a:alpha val="40000"/>
              </a:prstClr>
            </a:innerShdw>
          </a:effectLst>
        </p:spPr>
        <p:txBody>
          <a:bodyPr lIns="0" tIns="0" rIns="0" bIns="0" anchor="ctr"/>
          <a:lstStyle/>
          <a:p>
            <a:pPr algn="ctr" defTabSz="1147970" fontAlgn="auto">
              <a:spcBef>
                <a:spcPts val="0"/>
              </a:spcBef>
              <a:spcAft>
                <a:spcPts val="0"/>
              </a:spcAft>
              <a:defRPr/>
            </a:pPr>
            <a:endParaRPr lang="zh-CN" altLang="en-US" sz="2200" kern="0">
              <a:solidFill>
                <a:sysClr val="window" lastClr="FFFFFF"/>
              </a:solidFill>
              <a:latin typeface="Impact" panose="020B0806030902050204" pitchFamily="34" charset="0"/>
              <a:ea typeface="微软雅黑"/>
            </a:endParaRPr>
          </a:p>
        </p:txBody>
      </p:sp>
      <p:sp>
        <p:nvSpPr>
          <p:cNvPr id="7" name="矩形 10"/>
          <p:cNvSpPr>
            <a:spLocks noChangeAspect="1"/>
          </p:cNvSpPr>
          <p:nvPr/>
        </p:nvSpPr>
        <p:spPr>
          <a:xfrm>
            <a:off x="4574382" y="4020036"/>
            <a:ext cx="2359049" cy="19287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lIns="91435" tIns="45717" rIns="91435" bIns="45717" anchor="ctr"/>
          <a:lstStyle/>
          <a:p>
            <a:pPr algn="ctr" defTabSz="1147970" fontAlgn="auto">
              <a:spcBef>
                <a:spcPts val="0"/>
              </a:spcBef>
              <a:spcAft>
                <a:spcPts val="0"/>
              </a:spcAft>
              <a:defRPr/>
            </a:pPr>
            <a:endParaRPr lang="zh-CN" altLang="en-US" sz="2200" kern="0">
              <a:solidFill>
                <a:prstClr val="white"/>
              </a:solidFill>
              <a:latin typeface="Arial"/>
              <a:ea typeface="微软雅黑"/>
            </a:endParaRPr>
          </a:p>
        </p:txBody>
      </p:sp>
      <p:sp>
        <p:nvSpPr>
          <p:cNvPr id="8" name="矩形 10"/>
          <p:cNvSpPr/>
          <p:nvPr/>
        </p:nvSpPr>
        <p:spPr>
          <a:xfrm>
            <a:off x="3663029" y="3670537"/>
            <a:ext cx="1300371" cy="10631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rgbClr val="0065B0"/>
              </a:gs>
              <a:gs pos="100000">
                <a:srgbClr val="0065B0">
                  <a:lumMod val="75000"/>
                </a:srgbClr>
              </a:gs>
              <a:gs pos="0">
                <a:srgbClr val="0065B0">
                  <a:lumMod val="60000"/>
                  <a:lumOff val="40000"/>
                </a:srgbClr>
              </a:gs>
            </a:gsLst>
            <a:lin ang="18900000" scaled="0"/>
            <a:tileRect/>
          </a:gradFill>
          <a:ln w="15875" cap="flat" cmpd="sng" algn="ctr">
            <a:gradFill>
              <a:gsLst>
                <a:gs pos="50000">
                  <a:srgbClr val="0065B0">
                    <a:lumMod val="60000"/>
                    <a:lumOff val="40000"/>
                  </a:srgbClr>
                </a:gs>
                <a:gs pos="100000">
                  <a:srgbClr val="0065B0">
                    <a:lumMod val="75000"/>
                  </a:srgbClr>
                </a:gs>
                <a:gs pos="0">
                  <a:srgbClr val="0065B0">
                    <a:lumMod val="60000"/>
                    <a:lumOff val="40000"/>
                  </a:srgbClr>
                </a:gs>
              </a:gsLst>
              <a:lin ang="8100000" scaled="0"/>
            </a:gradFill>
            <a:prstDash val="solid"/>
          </a:ln>
          <a:effectLst>
            <a:innerShdw blurRad="266700" dist="203200" dir="18900000">
              <a:prstClr val="black">
                <a:alpha val="20000"/>
              </a:prstClr>
            </a:innerShdw>
          </a:effectLst>
        </p:spPr>
        <p:txBody>
          <a:bodyPr lIns="114797" tIns="57398" rIns="114797" bIns="57398" anchor="ctr"/>
          <a:lstStyle/>
          <a:p>
            <a:pPr algn="ctr" defTabSz="1147970" fontAlgn="auto">
              <a:spcBef>
                <a:spcPts val="0"/>
              </a:spcBef>
              <a:spcAft>
                <a:spcPts val="0"/>
              </a:spcAft>
              <a:defRPr/>
            </a:pPr>
            <a:endParaRPr lang="zh-CN" altLang="en-US" sz="2000" b="1" kern="0" dirty="0">
              <a:solidFill>
                <a:prstClr val="white"/>
              </a:solidFill>
              <a:latin typeface="Impact" panose="020B0806030902050204" pitchFamily="34" charset="0"/>
              <a:ea typeface="微软雅黑"/>
            </a:endParaRPr>
          </a:p>
        </p:txBody>
      </p:sp>
      <p:sp>
        <p:nvSpPr>
          <p:cNvPr id="9" name="矩形 10"/>
          <p:cNvSpPr>
            <a:spLocks noChangeAspect="1"/>
          </p:cNvSpPr>
          <p:nvPr/>
        </p:nvSpPr>
        <p:spPr>
          <a:xfrm>
            <a:off x="6024331" y="2230377"/>
            <a:ext cx="2359049" cy="19287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lIns="91435" tIns="45717" rIns="91435" bIns="45717" anchor="ctr"/>
          <a:lstStyle/>
          <a:p>
            <a:pPr algn="ctr" defTabSz="1147970" fontAlgn="auto">
              <a:spcBef>
                <a:spcPts val="0"/>
              </a:spcBef>
              <a:spcAft>
                <a:spcPts val="0"/>
              </a:spcAft>
              <a:defRPr/>
            </a:pPr>
            <a:endParaRPr lang="zh-CN" altLang="en-US" sz="2200" kern="0">
              <a:solidFill>
                <a:prstClr val="white"/>
              </a:solidFill>
              <a:latin typeface="Arial"/>
              <a:ea typeface="微软雅黑"/>
            </a:endParaRPr>
          </a:p>
        </p:txBody>
      </p:sp>
      <p:sp>
        <p:nvSpPr>
          <p:cNvPr id="10" name="矩形 10"/>
          <p:cNvSpPr/>
          <p:nvPr/>
        </p:nvSpPr>
        <p:spPr>
          <a:xfrm>
            <a:off x="8039935" y="3323777"/>
            <a:ext cx="1300371" cy="10631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rgbClr val="0065B0"/>
              </a:gs>
              <a:gs pos="100000">
                <a:srgbClr val="0065B0">
                  <a:lumMod val="75000"/>
                </a:srgbClr>
              </a:gs>
              <a:gs pos="0">
                <a:srgbClr val="0065B0">
                  <a:lumMod val="60000"/>
                  <a:lumOff val="40000"/>
                </a:srgbClr>
              </a:gs>
            </a:gsLst>
            <a:lin ang="18900000" scaled="0"/>
            <a:tileRect/>
          </a:gradFill>
          <a:ln w="15875" cap="flat" cmpd="sng" algn="ctr">
            <a:gradFill>
              <a:gsLst>
                <a:gs pos="50000">
                  <a:srgbClr val="0065B0">
                    <a:lumMod val="60000"/>
                    <a:lumOff val="40000"/>
                  </a:srgbClr>
                </a:gs>
                <a:gs pos="100000">
                  <a:srgbClr val="0065B0">
                    <a:lumMod val="75000"/>
                  </a:srgbClr>
                </a:gs>
                <a:gs pos="0">
                  <a:srgbClr val="0065B0">
                    <a:lumMod val="60000"/>
                    <a:lumOff val="40000"/>
                  </a:srgbClr>
                </a:gs>
              </a:gsLst>
              <a:lin ang="8100000" scaled="0"/>
            </a:gradFill>
            <a:prstDash val="solid"/>
          </a:ln>
          <a:effectLst>
            <a:innerShdw blurRad="266700" dist="203200" dir="18900000">
              <a:prstClr val="black">
                <a:alpha val="20000"/>
              </a:prstClr>
            </a:innerShdw>
          </a:effectLst>
        </p:spPr>
        <p:txBody>
          <a:bodyPr lIns="114797" tIns="57398" rIns="114797" bIns="57398" anchor="ctr"/>
          <a:lstStyle/>
          <a:p>
            <a:pPr algn="ctr" defTabSz="1147970" fontAlgn="auto">
              <a:spcBef>
                <a:spcPts val="0"/>
              </a:spcBef>
              <a:spcAft>
                <a:spcPts val="0"/>
              </a:spcAft>
              <a:defRPr/>
            </a:pPr>
            <a:endParaRPr lang="zh-CN" altLang="en-US" sz="2000" b="1" kern="0" dirty="0">
              <a:solidFill>
                <a:prstClr val="white"/>
              </a:solidFill>
              <a:latin typeface="Impact" panose="020B0806030902050204" pitchFamily="34" charset="0"/>
              <a:ea typeface="微软雅黑"/>
            </a:endParaRPr>
          </a:p>
        </p:txBody>
      </p:sp>
      <p:sp>
        <p:nvSpPr>
          <p:cNvPr id="11" name="TextBox 29"/>
          <p:cNvSpPr txBox="1"/>
          <p:nvPr/>
        </p:nvSpPr>
        <p:spPr>
          <a:xfrm>
            <a:off x="308697" y="2230395"/>
            <a:ext cx="5411850" cy="1131580"/>
          </a:xfrm>
          <a:prstGeom prst="rect">
            <a:avLst/>
          </a:prstGeom>
          <a:noFill/>
        </p:spPr>
        <p:txBody>
          <a:bodyPr wrap="square" lIns="114797" tIns="57398" rIns="114797" bIns="57398" rtlCol="0">
            <a:spAutoFit/>
          </a:bodyPr>
          <a:lstStyle/>
          <a:p>
            <a:pPr algn="r"/>
            <a:r>
              <a:rPr lang="en-GB" sz="2200" b="1" dirty="0">
                <a:solidFill>
                  <a:srgbClr val="000066"/>
                </a:solidFill>
                <a:latin typeface="Cambria" panose="02040503050406030204" pitchFamily="18" charset="0"/>
                <a:ea typeface="Cambria" panose="02040503050406030204" pitchFamily="18" charset="0"/>
              </a:rPr>
              <a:t>In 2012 in the study program of Doctoral School of the </a:t>
            </a:r>
            <a:r>
              <a:rPr lang="en-GB" sz="2200" b="1" dirty="0" err="1">
                <a:solidFill>
                  <a:srgbClr val="000066"/>
                </a:solidFill>
                <a:latin typeface="Cambria" panose="02040503050406030204" pitchFamily="18" charset="0"/>
                <a:ea typeface="Cambria" panose="02040503050406030204" pitchFamily="18" charset="0"/>
              </a:rPr>
              <a:t>SMPhU</a:t>
            </a:r>
            <a:r>
              <a:rPr lang="en-GB" sz="2200" b="1" dirty="0">
                <a:solidFill>
                  <a:srgbClr val="000066"/>
                </a:solidFill>
                <a:latin typeface="Cambria" panose="02040503050406030204" pitchFamily="18" charset="0"/>
                <a:ea typeface="Cambria" panose="02040503050406030204" pitchFamily="18" charset="0"/>
              </a:rPr>
              <a:t> </a:t>
            </a:r>
            <a:r>
              <a:rPr lang="en-US" sz="2200" b="1" dirty="0">
                <a:solidFill>
                  <a:srgbClr val="000066"/>
                </a:solidFill>
                <a:latin typeface="Cambria" panose="02040503050406030204" pitchFamily="18" charset="0"/>
                <a:ea typeface="Cambria" panose="02040503050406030204" pitchFamily="18" charset="0"/>
              </a:rPr>
              <a:t>”</a:t>
            </a:r>
            <a:r>
              <a:rPr lang="en-US" sz="2200" b="1" dirty="0" err="1">
                <a:solidFill>
                  <a:srgbClr val="000066"/>
                </a:solidFill>
                <a:latin typeface="Cambria" panose="02040503050406030204" pitchFamily="18" charset="0"/>
                <a:ea typeface="Cambria" panose="02040503050406030204" pitchFamily="18" charset="0"/>
              </a:rPr>
              <a:t>Nicolae</a:t>
            </a:r>
            <a:r>
              <a:rPr lang="en-US" sz="2200" b="1" dirty="0">
                <a:solidFill>
                  <a:srgbClr val="000066"/>
                </a:solidFill>
                <a:latin typeface="Cambria" panose="02040503050406030204" pitchFamily="18" charset="0"/>
                <a:ea typeface="Cambria" panose="02040503050406030204" pitchFamily="18" charset="0"/>
              </a:rPr>
              <a:t> </a:t>
            </a:r>
            <a:r>
              <a:rPr lang="en-US" sz="2200" b="1" dirty="0" err="1">
                <a:solidFill>
                  <a:srgbClr val="000066"/>
                </a:solidFill>
                <a:latin typeface="Cambria" panose="02040503050406030204" pitchFamily="18" charset="0"/>
                <a:ea typeface="Cambria" panose="02040503050406030204" pitchFamily="18" charset="0"/>
              </a:rPr>
              <a:t>Testemitanu</a:t>
            </a:r>
            <a:r>
              <a:rPr lang="en-US" sz="2200" b="1" dirty="0">
                <a:solidFill>
                  <a:srgbClr val="000066"/>
                </a:solidFill>
                <a:latin typeface="Cambria" panose="02040503050406030204" pitchFamily="18" charset="0"/>
                <a:ea typeface="Cambria" panose="02040503050406030204" pitchFamily="18" charset="0"/>
              </a:rPr>
              <a:t>”</a:t>
            </a:r>
            <a:r>
              <a:rPr lang="en-GB" sz="2200" b="1" dirty="0">
                <a:solidFill>
                  <a:srgbClr val="000066"/>
                </a:solidFill>
                <a:latin typeface="Cambria" panose="02040503050406030204" pitchFamily="18" charset="0"/>
                <a:ea typeface="Cambria" panose="02040503050406030204" pitchFamily="18" charset="0"/>
              </a:rPr>
              <a:t> were included </a:t>
            </a:r>
            <a:r>
              <a:rPr lang="hu-HU" sz="2200" b="1" dirty="0">
                <a:solidFill>
                  <a:srgbClr val="000066"/>
                </a:solidFill>
                <a:latin typeface="Cambria" panose="02040503050406030204" pitchFamily="18" charset="0"/>
                <a:ea typeface="Cambria" panose="02040503050406030204" pitchFamily="18" charset="0"/>
              </a:rPr>
              <a:t>topics:</a:t>
            </a:r>
          </a:p>
        </p:txBody>
      </p:sp>
      <p:sp>
        <p:nvSpPr>
          <p:cNvPr id="12" name="TextBox 30"/>
          <p:cNvSpPr txBox="1"/>
          <p:nvPr/>
        </p:nvSpPr>
        <p:spPr>
          <a:xfrm>
            <a:off x="6971213" y="4584591"/>
            <a:ext cx="5593838" cy="1202818"/>
          </a:xfrm>
          <a:prstGeom prst="rect">
            <a:avLst/>
          </a:prstGeom>
          <a:noFill/>
        </p:spPr>
        <p:txBody>
          <a:bodyPr wrap="square" lIns="114797" tIns="57398" rIns="114797" bIns="57398" rtlCol="0">
            <a:spAutoFit/>
          </a:bodyPr>
          <a:lstStyle/>
          <a:p>
            <a:pPr marL="342900" indent="-342900">
              <a:lnSpc>
                <a:spcPts val="2900"/>
              </a:lnSpc>
              <a:buFont typeface="Wingdings" panose="05000000000000000000" pitchFamily="2" charset="2"/>
              <a:buChar char="q"/>
            </a:pPr>
            <a:r>
              <a:rPr lang="en-GB" sz="2200" b="1" dirty="0">
                <a:solidFill>
                  <a:srgbClr val="000066"/>
                </a:solidFill>
                <a:latin typeface="Cambria" panose="02040503050406030204" pitchFamily="18" charset="0"/>
                <a:ea typeface="Cambria" panose="02040503050406030204" pitchFamily="18" charset="0"/>
              </a:rPr>
              <a:t>research methodology</a:t>
            </a:r>
          </a:p>
          <a:p>
            <a:pPr marL="342900" indent="-342900">
              <a:lnSpc>
                <a:spcPts val="2900"/>
              </a:lnSpc>
              <a:buFont typeface="Wingdings" panose="05000000000000000000" pitchFamily="2" charset="2"/>
              <a:buChar char="q"/>
            </a:pPr>
            <a:r>
              <a:rPr lang="en-GB" sz="2200" b="1" dirty="0">
                <a:solidFill>
                  <a:srgbClr val="000066"/>
                </a:solidFill>
                <a:latin typeface="Cambria" panose="02040503050406030204" pitchFamily="18" charset="0"/>
                <a:ea typeface="Cambria" panose="02040503050406030204" pitchFamily="18" charset="0"/>
              </a:rPr>
              <a:t> biostatistics </a:t>
            </a:r>
          </a:p>
          <a:p>
            <a:pPr marL="342900" indent="-342900">
              <a:lnSpc>
                <a:spcPts val="2900"/>
              </a:lnSpc>
              <a:buFont typeface="Wingdings" panose="05000000000000000000" pitchFamily="2" charset="2"/>
              <a:buChar char="q"/>
            </a:pPr>
            <a:r>
              <a:rPr lang="en-GB" sz="2200" b="1" dirty="0">
                <a:solidFill>
                  <a:srgbClr val="000066"/>
                </a:solidFill>
                <a:latin typeface="Cambria" panose="02040503050406030204" pitchFamily="18" charset="0"/>
                <a:ea typeface="Cambria" panose="02040503050406030204" pitchFamily="18" charset="0"/>
              </a:rPr>
              <a:t> evidence-based medicine </a:t>
            </a:r>
            <a:endParaRPr lang="en-US" sz="2200" b="1" dirty="0">
              <a:solidFill>
                <a:srgbClr val="000066"/>
              </a:solidFill>
              <a:latin typeface="Cambria" panose="02040503050406030204" pitchFamily="18" charset="0"/>
              <a:ea typeface="Cambria" panose="02040503050406030204" pitchFamily="18" charset="0"/>
            </a:endParaRPr>
          </a:p>
        </p:txBody>
      </p:sp>
      <p:cxnSp>
        <p:nvCxnSpPr>
          <p:cNvPr id="13" name="直接连接符 31"/>
          <p:cNvCxnSpPr/>
          <p:nvPr/>
        </p:nvCxnSpPr>
        <p:spPr>
          <a:xfrm>
            <a:off x="9716533" y="4159131"/>
            <a:ext cx="2282213" cy="0"/>
          </a:xfrm>
          <a:prstGeom prst="line">
            <a:avLst/>
          </a:prstGeom>
          <a:noFill/>
          <a:ln w="9525" cap="flat" cmpd="sng" algn="ctr">
            <a:solidFill>
              <a:srgbClr val="0065B0">
                <a:shade val="95000"/>
                <a:satMod val="105000"/>
              </a:srgbClr>
            </a:solidFill>
            <a:prstDash val="solid"/>
          </a:ln>
          <a:effectLst/>
        </p:spPr>
      </p:cxnSp>
      <p:cxnSp>
        <p:nvCxnSpPr>
          <p:cNvPr id="14" name="直接连接符 32"/>
          <p:cNvCxnSpPr/>
          <p:nvPr/>
        </p:nvCxnSpPr>
        <p:spPr>
          <a:xfrm>
            <a:off x="1161539" y="4429955"/>
            <a:ext cx="2282213" cy="0"/>
          </a:xfrm>
          <a:prstGeom prst="line">
            <a:avLst/>
          </a:prstGeom>
          <a:noFill/>
          <a:ln w="9525" cap="flat" cmpd="sng" algn="ctr">
            <a:solidFill>
              <a:srgbClr val="0065B0">
                <a:shade val="95000"/>
                <a:satMod val="105000"/>
              </a:srgbClr>
            </a:solidFill>
            <a:prstDash val="solid"/>
          </a:ln>
          <a:effectLst/>
        </p:spPr>
      </p:cxnSp>
      <p:sp>
        <p:nvSpPr>
          <p:cNvPr id="15" name="矩形 10"/>
          <p:cNvSpPr/>
          <p:nvPr/>
        </p:nvSpPr>
        <p:spPr>
          <a:xfrm>
            <a:off x="6487850" y="2629752"/>
            <a:ext cx="1300371" cy="10631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0066"/>
          </a:solidFill>
          <a:ln w="15875" cap="flat" cmpd="sng" algn="ctr">
            <a:solidFill>
              <a:srgbClr val="000066"/>
            </a:solidFill>
            <a:prstDash val="solid"/>
          </a:ln>
          <a:effectLst>
            <a:innerShdw blurRad="266700" dist="203200" dir="18900000">
              <a:prstClr val="black">
                <a:alpha val="20000"/>
              </a:prstClr>
            </a:innerShdw>
          </a:effectLst>
        </p:spPr>
        <p:txBody>
          <a:bodyPr lIns="114797" tIns="57398" rIns="114797" bIns="57398" anchor="ctr"/>
          <a:lstStyle/>
          <a:p>
            <a:pPr algn="ctr" defTabSz="1147970" fontAlgn="auto">
              <a:spcBef>
                <a:spcPts val="0"/>
              </a:spcBef>
              <a:spcAft>
                <a:spcPts val="0"/>
              </a:spcAft>
              <a:defRPr/>
            </a:pPr>
            <a:r>
              <a:rPr lang="ro-RO" altLang="zh-CN" sz="2800" b="1" kern="0" dirty="0" smtClean="0">
                <a:solidFill>
                  <a:prstClr val="white"/>
                </a:solidFill>
                <a:latin typeface="Cambria" panose="02040503050406030204" pitchFamily="18" charset="0"/>
                <a:ea typeface="Cambria" panose="02040503050406030204" pitchFamily="18" charset="0"/>
              </a:rPr>
              <a:t>2012</a:t>
            </a:r>
            <a:endParaRPr lang="zh-CN" altLang="en-US" sz="2800" b="1" kern="0" dirty="0">
              <a:solidFill>
                <a:prstClr val="white"/>
              </a:solidFill>
              <a:latin typeface="Cambria" panose="02040503050406030204" pitchFamily="18" charset="0"/>
              <a:ea typeface="微软雅黑"/>
            </a:endParaRPr>
          </a:p>
        </p:txBody>
      </p:sp>
      <p:sp>
        <p:nvSpPr>
          <p:cNvPr id="16" name="矩形 10"/>
          <p:cNvSpPr/>
          <p:nvPr/>
        </p:nvSpPr>
        <p:spPr>
          <a:xfrm>
            <a:off x="5103719" y="4452820"/>
            <a:ext cx="1300371" cy="106318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0066"/>
          </a:solidFill>
          <a:ln w="15875" cap="flat" cmpd="sng" algn="ctr">
            <a:solidFill>
              <a:srgbClr val="000066"/>
            </a:solidFill>
            <a:prstDash val="solid"/>
          </a:ln>
          <a:effectLst>
            <a:innerShdw blurRad="266700" dist="203200" dir="18900000">
              <a:prstClr val="black">
                <a:alpha val="20000"/>
              </a:prstClr>
            </a:innerShdw>
          </a:effectLst>
        </p:spPr>
        <p:txBody>
          <a:bodyPr lIns="114797" tIns="57398" rIns="114797" bIns="57398" anchor="ctr"/>
          <a:lstStyle/>
          <a:p>
            <a:pPr algn="ctr" defTabSz="1147970" fontAlgn="auto">
              <a:spcBef>
                <a:spcPts val="0"/>
              </a:spcBef>
              <a:spcAft>
                <a:spcPts val="0"/>
              </a:spcAft>
              <a:defRPr/>
            </a:pPr>
            <a:r>
              <a:rPr lang="ro-RO" altLang="zh-CN" sz="2800" b="1" kern="0" dirty="0" smtClean="0">
                <a:solidFill>
                  <a:prstClr val="white"/>
                </a:solidFill>
                <a:latin typeface="Cambria" panose="02040503050406030204" pitchFamily="18" charset="0"/>
                <a:ea typeface="Cambria" panose="02040503050406030204" pitchFamily="18" charset="0"/>
              </a:rPr>
              <a:t>2012</a:t>
            </a:r>
            <a:endParaRPr lang="zh-CN" altLang="en-US" sz="2800" b="1" kern="0" dirty="0">
              <a:solidFill>
                <a:prstClr val="white"/>
              </a:solidFill>
              <a:latin typeface="Cambria" panose="02040503050406030204" pitchFamily="18" charset="0"/>
              <a:ea typeface="微软雅黑"/>
            </a:endParaRPr>
          </a:p>
        </p:txBody>
      </p:sp>
    </p:spTree>
    <p:extLst>
      <p:ext uri="{BB962C8B-B14F-4D97-AF65-F5344CB8AC3E}">
        <p14:creationId xmlns:p14="http://schemas.microsoft.com/office/powerpoint/2010/main" val="2784816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8981" y="34925"/>
            <a:ext cx="10500016" cy="1205442"/>
          </a:xfrm>
        </p:spPr>
        <p:txBody>
          <a:bodyPr>
            <a:normAutofit/>
          </a:bodyPr>
          <a:lstStyle/>
          <a:p>
            <a:pPr algn="l"/>
            <a:r>
              <a:rPr lang="en-US" b="1" dirty="0">
                <a:solidFill>
                  <a:schemeClr val="bg1"/>
                </a:solidFill>
              </a:rPr>
              <a:t>Background</a:t>
            </a:r>
            <a:r>
              <a:rPr lang="en-US" dirty="0" smtClean="0">
                <a:solidFill>
                  <a:schemeClr val="bg1"/>
                </a:solidFill>
              </a:rPr>
              <a:t> </a:t>
            </a:r>
            <a:endParaRPr lang="en-US" dirty="0"/>
          </a:p>
        </p:txBody>
      </p:sp>
      <p:sp>
        <p:nvSpPr>
          <p:cNvPr id="4" name="圆角矩形 46"/>
          <p:cNvSpPr/>
          <p:nvPr/>
        </p:nvSpPr>
        <p:spPr bwMode="auto">
          <a:xfrm>
            <a:off x="4435147" y="2168525"/>
            <a:ext cx="4127033" cy="4114800"/>
          </a:xfrm>
          <a:prstGeom prst="roundRect">
            <a:avLst/>
          </a:prstGeom>
          <a:solidFill>
            <a:srgbClr val="CCECFF"/>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fontAlgn="auto">
              <a:spcBef>
                <a:spcPts val="0"/>
              </a:spcBef>
              <a:spcAft>
                <a:spcPts val="0"/>
              </a:spcAft>
              <a:defRPr/>
            </a:pPr>
            <a:endParaRPr lang="zh-CN" altLang="en-US"/>
          </a:p>
        </p:txBody>
      </p:sp>
      <p:grpSp>
        <p:nvGrpSpPr>
          <p:cNvPr id="6" name="组合 43"/>
          <p:cNvGrpSpPr/>
          <p:nvPr/>
        </p:nvGrpSpPr>
        <p:grpSpPr>
          <a:xfrm>
            <a:off x="1813063" y="2473728"/>
            <a:ext cx="2915035" cy="1413357"/>
            <a:chOff x="4304043" y="1286668"/>
            <a:chExt cx="3837944" cy="2757793"/>
          </a:xfrm>
          <a:solidFill>
            <a:srgbClr val="000066"/>
          </a:solidFill>
          <a:effectLst>
            <a:outerShdw blurRad="381000" dist="254000" dir="8100000" algn="tr" rotWithShape="0">
              <a:prstClr val="black">
                <a:alpha val="40000"/>
              </a:prstClr>
            </a:outerShdw>
          </a:effectLst>
        </p:grpSpPr>
        <p:sp>
          <p:nvSpPr>
            <p:cNvPr id="7" name="圆角矩形 4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45"/>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47"/>
          <p:cNvGrpSpPr/>
          <p:nvPr/>
        </p:nvGrpSpPr>
        <p:grpSpPr>
          <a:xfrm>
            <a:off x="1813063" y="4468786"/>
            <a:ext cx="2915035" cy="1413357"/>
            <a:chOff x="4304043" y="1286668"/>
            <a:chExt cx="3837944" cy="2757793"/>
          </a:xfrm>
          <a:solidFill>
            <a:srgbClr val="000066"/>
          </a:solidFill>
          <a:effectLst>
            <a:outerShdw blurRad="381000" dist="254000" dir="8100000" algn="tr" rotWithShape="0">
              <a:prstClr val="black">
                <a:alpha val="40000"/>
              </a:prstClr>
            </a:outerShdw>
          </a:effectLst>
        </p:grpSpPr>
        <p:sp>
          <p:nvSpPr>
            <p:cNvPr id="10" name="圆角矩形 48"/>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49"/>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56"/>
          <p:cNvGrpSpPr/>
          <p:nvPr/>
        </p:nvGrpSpPr>
        <p:grpSpPr>
          <a:xfrm>
            <a:off x="749949" y="2320925"/>
            <a:ext cx="3386810" cy="1642098"/>
            <a:chOff x="4304043" y="1286668"/>
            <a:chExt cx="3837944" cy="2757793"/>
          </a:xfrm>
          <a:effectLst>
            <a:outerShdw blurRad="381000" dist="254000" dir="8100000" algn="tr" rotWithShape="0">
              <a:prstClr val="black">
                <a:alpha val="40000"/>
              </a:prstClr>
            </a:outerShdw>
          </a:effectLst>
        </p:grpSpPr>
        <p:sp>
          <p:nvSpPr>
            <p:cNvPr id="13" name="圆角矩形 5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5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59"/>
          <p:cNvGrpSpPr/>
          <p:nvPr/>
        </p:nvGrpSpPr>
        <p:grpSpPr>
          <a:xfrm>
            <a:off x="713581" y="4315982"/>
            <a:ext cx="3386810" cy="1642098"/>
            <a:chOff x="4304043" y="1286668"/>
            <a:chExt cx="3837944" cy="2757793"/>
          </a:xfrm>
          <a:effectLst>
            <a:outerShdw blurRad="381000" dist="254000" dir="8100000" algn="tr" rotWithShape="0">
              <a:prstClr val="black">
                <a:alpha val="40000"/>
              </a:prstClr>
            </a:outerShdw>
          </a:effectLst>
        </p:grpSpPr>
        <p:sp>
          <p:nvSpPr>
            <p:cNvPr id="16" name="圆角矩形 6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6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50"/>
          <p:cNvGrpSpPr/>
          <p:nvPr/>
        </p:nvGrpSpPr>
        <p:grpSpPr>
          <a:xfrm>
            <a:off x="8241637" y="2441666"/>
            <a:ext cx="2915035" cy="1413357"/>
            <a:chOff x="4304043" y="1286668"/>
            <a:chExt cx="3837944" cy="2757793"/>
          </a:xfrm>
          <a:solidFill>
            <a:srgbClr val="6699FF"/>
          </a:solidFill>
          <a:effectLst>
            <a:outerShdw blurRad="381000" dist="254000" dir="8100000" algn="tr" rotWithShape="0">
              <a:prstClr val="black">
                <a:alpha val="40000"/>
              </a:prstClr>
            </a:outerShdw>
          </a:effectLst>
        </p:grpSpPr>
        <p:sp>
          <p:nvSpPr>
            <p:cNvPr id="19" name="圆角矩形 5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5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53"/>
          <p:cNvGrpSpPr/>
          <p:nvPr/>
        </p:nvGrpSpPr>
        <p:grpSpPr>
          <a:xfrm>
            <a:off x="8241637" y="4436723"/>
            <a:ext cx="2915035" cy="1413357"/>
            <a:chOff x="4304043" y="1286668"/>
            <a:chExt cx="3837944" cy="2757793"/>
          </a:xfrm>
          <a:solidFill>
            <a:srgbClr val="6699FF"/>
          </a:solidFill>
          <a:effectLst>
            <a:outerShdw blurRad="381000" dist="254000" dir="8100000" algn="tr" rotWithShape="0">
              <a:prstClr val="black">
                <a:alpha val="40000"/>
              </a:prstClr>
            </a:outerShdw>
          </a:effectLst>
        </p:grpSpPr>
        <p:sp>
          <p:nvSpPr>
            <p:cNvPr id="22" name="圆角矩形 5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55"/>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69"/>
          <p:cNvGrpSpPr/>
          <p:nvPr/>
        </p:nvGrpSpPr>
        <p:grpSpPr>
          <a:xfrm>
            <a:off x="8832971" y="2320925"/>
            <a:ext cx="3386810" cy="1642098"/>
            <a:chOff x="4304043" y="1286668"/>
            <a:chExt cx="3837944" cy="2757793"/>
          </a:xfrm>
          <a:effectLst>
            <a:outerShdw blurRad="381000" dist="254000" dir="8100000" algn="tr" rotWithShape="0">
              <a:prstClr val="black">
                <a:alpha val="40000"/>
              </a:prstClr>
            </a:outerShdw>
          </a:effectLst>
        </p:grpSpPr>
        <p:sp>
          <p:nvSpPr>
            <p:cNvPr id="25" name="圆角矩形 7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7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72"/>
          <p:cNvGrpSpPr/>
          <p:nvPr/>
        </p:nvGrpSpPr>
        <p:grpSpPr>
          <a:xfrm>
            <a:off x="8796602" y="4315982"/>
            <a:ext cx="3386810" cy="1642098"/>
            <a:chOff x="4304043" y="1286668"/>
            <a:chExt cx="3837944" cy="2757793"/>
          </a:xfrm>
          <a:effectLst>
            <a:outerShdw blurRad="381000" dist="254000" dir="8100000" algn="tr" rotWithShape="0">
              <a:prstClr val="black">
                <a:alpha val="40000"/>
              </a:prstClr>
            </a:outerShdw>
          </a:effectLst>
        </p:grpSpPr>
        <p:sp>
          <p:nvSpPr>
            <p:cNvPr id="28" name="圆角矩形 7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7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77"/>
          <p:cNvSpPr txBox="1"/>
          <p:nvPr/>
        </p:nvSpPr>
        <p:spPr>
          <a:xfrm>
            <a:off x="4828381" y="2625725"/>
            <a:ext cx="3141605" cy="3421312"/>
          </a:xfrm>
          <a:prstGeom prst="rect">
            <a:avLst/>
          </a:prstGeom>
          <a:noFill/>
        </p:spPr>
        <p:txBody>
          <a:bodyPr wrap="square" lIns="96387" tIns="48192" rIns="96387" bIns="48192" rtlCol="0">
            <a:spAutoFit/>
          </a:bodyPr>
          <a:lstStyle/>
          <a:p>
            <a:pPr algn="ctr"/>
            <a:r>
              <a:rPr lang="en-GB" sz="2400" b="1" dirty="0">
                <a:solidFill>
                  <a:srgbClr val="740000"/>
                </a:solidFill>
              </a:rPr>
              <a:t>Members of Research Ethics Committee of the </a:t>
            </a:r>
            <a:r>
              <a:rPr lang="en-GB" sz="2400" b="1" i="1" dirty="0">
                <a:solidFill>
                  <a:srgbClr val="740000"/>
                </a:solidFill>
              </a:rPr>
              <a:t>N</a:t>
            </a:r>
            <a:r>
              <a:rPr lang="ro-RO" sz="2400" b="1" i="1" dirty="0" err="1">
                <a:solidFill>
                  <a:srgbClr val="740000"/>
                </a:solidFill>
              </a:rPr>
              <a:t>icolae</a:t>
            </a:r>
            <a:r>
              <a:rPr lang="ro-RO" sz="2400" b="1" i="1" dirty="0">
                <a:solidFill>
                  <a:srgbClr val="740000"/>
                </a:solidFill>
              </a:rPr>
              <a:t> </a:t>
            </a:r>
            <a:r>
              <a:rPr lang="en-GB" sz="2400" b="1" i="1" dirty="0" err="1">
                <a:solidFill>
                  <a:srgbClr val="740000"/>
                </a:solidFill>
              </a:rPr>
              <a:t>Tetemitanu</a:t>
            </a:r>
            <a:r>
              <a:rPr lang="en-GB" sz="2400" b="1" i="1" dirty="0">
                <a:solidFill>
                  <a:srgbClr val="740000"/>
                </a:solidFill>
              </a:rPr>
              <a:t> </a:t>
            </a:r>
            <a:r>
              <a:rPr lang="en-GB" sz="2400" b="1" dirty="0" err="1" smtClean="0">
                <a:solidFill>
                  <a:srgbClr val="740000"/>
                </a:solidFill>
              </a:rPr>
              <a:t>SMPhU</a:t>
            </a:r>
            <a:r>
              <a:rPr lang="en-GB" sz="2400" b="1" dirty="0" smtClean="0">
                <a:solidFill>
                  <a:srgbClr val="740000"/>
                </a:solidFill>
              </a:rPr>
              <a:t> offers </a:t>
            </a:r>
            <a:r>
              <a:rPr lang="en-GB" sz="2400" b="1" dirty="0">
                <a:solidFill>
                  <a:srgbClr val="740000"/>
                </a:solidFill>
              </a:rPr>
              <a:t>consultations to postdoctoral and scientific researchers:</a:t>
            </a:r>
          </a:p>
        </p:txBody>
      </p:sp>
      <p:sp>
        <p:nvSpPr>
          <p:cNvPr id="32" name="TextBox 79"/>
          <p:cNvSpPr txBox="1"/>
          <p:nvPr/>
        </p:nvSpPr>
        <p:spPr>
          <a:xfrm>
            <a:off x="1235015" y="2549525"/>
            <a:ext cx="2619834" cy="1205321"/>
          </a:xfrm>
          <a:prstGeom prst="rect">
            <a:avLst/>
          </a:prstGeom>
          <a:noFill/>
        </p:spPr>
        <p:txBody>
          <a:bodyPr wrap="square" lIns="96387" tIns="48192" rIns="96387" bIns="48192" rtlCol="0">
            <a:spAutoFit/>
          </a:bodyPr>
          <a:lstStyle/>
          <a:p>
            <a:pPr algn="r"/>
            <a:r>
              <a:rPr lang="en-GB" sz="2400" b="1" dirty="0">
                <a:solidFill>
                  <a:srgbClr val="000066"/>
                </a:solidFill>
                <a:latin typeface="Cambria" panose="02040503050406030204" pitchFamily="18" charset="0"/>
                <a:ea typeface="Cambria" panose="02040503050406030204" pitchFamily="18" charset="0"/>
                <a:cs typeface="+mn-ea"/>
              </a:rPr>
              <a:t>formulation of the purpose of study, objectives</a:t>
            </a:r>
          </a:p>
        </p:txBody>
      </p:sp>
      <p:sp>
        <p:nvSpPr>
          <p:cNvPr id="33" name="TextBox 80"/>
          <p:cNvSpPr txBox="1"/>
          <p:nvPr/>
        </p:nvSpPr>
        <p:spPr>
          <a:xfrm>
            <a:off x="9062429" y="2549525"/>
            <a:ext cx="2928752" cy="1205321"/>
          </a:xfrm>
          <a:prstGeom prst="rect">
            <a:avLst/>
          </a:prstGeom>
          <a:noFill/>
        </p:spPr>
        <p:txBody>
          <a:bodyPr wrap="square" lIns="96387" tIns="48192" rIns="96387" bIns="48192" rtlCol="0">
            <a:spAutoFit/>
          </a:bodyPr>
          <a:lstStyle/>
          <a:p>
            <a:r>
              <a:rPr lang="ro-RO" sz="2400" b="1" dirty="0">
                <a:solidFill>
                  <a:srgbClr val="000066"/>
                </a:solidFill>
                <a:latin typeface="Cambria" panose="02040503050406030204" pitchFamily="18" charset="0"/>
                <a:ea typeface="Cambria" panose="02040503050406030204" pitchFamily="18" charset="0"/>
                <a:cs typeface="+mn-ea"/>
              </a:rPr>
              <a:t>i</a:t>
            </a:r>
            <a:r>
              <a:rPr lang="en-GB" sz="2400" b="1" dirty="0" err="1" smtClean="0">
                <a:solidFill>
                  <a:srgbClr val="000066"/>
                </a:solidFill>
                <a:latin typeface="Cambria" panose="02040503050406030204" pitchFamily="18" charset="0"/>
                <a:ea typeface="Cambria" panose="02040503050406030204" pitchFamily="18" charset="0"/>
                <a:cs typeface="+mn-ea"/>
              </a:rPr>
              <a:t>nclusion</a:t>
            </a:r>
            <a:r>
              <a:rPr lang="en-GB" sz="2400" b="1" dirty="0" smtClean="0">
                <a:solidFill>
                  <a:srgbClr val="000066"/>
                </a:solidFill>
                <a:latin typeface="Cambria" panose="02040503050406030204" pitchFamily="18" charset="0"/>
                <a:ea typeface="Cambria" panose="02040503050406030204" pitchFamily="18" charset="0"/>
                <a:cs typeface="+mn-ea"/>
              </a:rPr>
              <a:t> </a:t>
            </a:r>
            <a:r>
              <a:rPr lang="en-GB" sz="2400" b="1" dirty="0">
                <a:solidFill>
                  <a:srgbClr val="000066"/>
                </a:solidFill>
                <a:latin typeface="Cambria" panose="02040503050406030204" pitchFamily="18" charset="0"/>
                <a:ea typeface="Cambria" panose="02040503050406030204" pitchFamily="18" charset="0"/>
                <a:cs typeface="+mn-ea"/>
              </a:rPr>
              <a:t>and exclusion criteria for research</a:t>
            </a:r>
          </a:p>
        </p:txBody>
      </p:sp>
      <p:sp>
        <p:nvSpPr>
          <p:cNvPr id="34" name="TextBox 81"/>
          <p:cNvSpPr txBox="1"/>
          <p:nvPr/>
        </p:nvSpPr>
        <p:spPr>
          <a:xfrm>
            <a:off x="1235015" y="4683125"/>
            <a:ext cx="2619834" cy="835989"/>
          </a:xfrm>
          <a:prstGeom prst="rect">
            <a:avLst/>
          </a:prstGeom>
          <a:noFill/>
        </p:spPr>
        <p:txBody>
          <a:bodyPr wrap="square" lIns="96387" tIns="48192" rIns="96387" bIns="48192" rtlCol="0">
            <a:spAutoFit/>
          </a:bodyPr>
          <a:lstStyle/>
          <a:p>
            <a:pPr algn="r"/>
            <a:r>
              <a:rPr lang="en-GB" sz="2400" b="1" dirty="0">
                <a:solidFill>
                  <a:srgbClr val="000066"/>
                </a:solidFill>
                <a:latin typeface="Cambria" panose="02040503050406030204" pitchFamily="18" charset="0"/>
                <a:ea typeface="Cambria" panose="02040503050406030204" pitchFamily="18" charset="0"/>
                <a:cs typeface="+mn-ea"/>
              </a:rPr>
              <a:t>calculation of study groups</a:t>
            </a:r>
          </a:p>
        </p:txBody>
      </p:sp>
      <p:sp>
        <p:nvSpPr>
          <p:cNvPr id="35" name="TextBox 82"/>
          <p:cNvSpPr txBox="1"/>
          <p:nvPr/>
        </p:nvSpPr>
        <p:spPr>
          <a:xfrm>
            <a:off x="9095581" y="4530725"/>
            <a:ext cx="2928752" cy="1205321"/>
          </a:xfrm>
          <a:prstGeom prst="rect">
            <a:avLst/>
          </a:prstGeom>
          <a:noFill/>
        </p:spPr>
        <p:txBody>
          <a:bodyPr wrap="square" lIns="96387" tIns="48192" rIns="96387" bIns="48192" rtlCol="0">
            <a:spAutoFit/>
          </a:bodyPr>
          <a:lstStyle/>
          <a:p>
            <a:r>
              <a:rPr lang="en-GB" sz="2400" b="1" dirty="0">
                <a:solidFill>
                  <a:srgbClr val="000066"/>
                </a:solidFill>
                <a:latin typeface="Cambria" panose="02040503050406030204" pitchFamily="18" charset="0"/>
                <a:ea typeface="Cambria" panose="02040503050406030204" pitchFamily="18" charset="0"/>
                <a:cs typeface="+mn-ea"/>
              </a:rPr>
              <a:t>recommend statistical methods of analysis etc</a:t>
            </a:r>
            <a:r>
              <a:rPr lang="en-GB" sz="2400" b="1" dirty="0" smtClean="0">
                <a:solidFill>
                  <a:srgbClr val="000066"/>
                </a:solidFill>
                <a:latin typeface="Cambria" panose="02040503050406030204" pitchFamily="18" charset="0"/>
                <a:ea typeface="Cambria" panose="02040503050406030204" pitchFamily="18" charset="0"/>
                <a:cs typeface="+mn-ea"/>
              </a:rPr>
              <a:t>.</a:t>
            </a:r>
            <a:endParaRPr lang="en-GB" altLang="zh-CN" sz="2400" b="1" dirty="0">
              <a:solidFill>
                <a:srgbClr val="000066"/>
              </a:solidFill>
              <a:latin typeface="Cambria" panose="02040503050406030204" pitchFamily="18" charset="0"/>
              <a:ea typeface="Cambria" panose="02040503050406030204" pitchFamily="18" charset="0"/>
              <a:cs typeface="+mn-ea"/>
              <a:sym typeface="+mn-lt"/>
            </a:endParaRPr>
          </a:p>
        </p:txBody>
      </p:sp>
    </p:spTree>
    <p:extLst>
      <p:ext uri="{BB962C8B-B14F-4D97-AF65-F5344CB8AC3E}">
        <p14:creationId xmlns:p14="http://schemas.microsoft.com/office/powerpoint/2010/main" val="265563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4288" y="187325"/>
            <a:ext cx="11142875" cy="1205442"/>
          </a:xfrm>
        </p:spPr>
        <p:txBody>
          <a:bodyPr>
            <a:normAutofit/>
          </a:bodyPr>
          <a:lstStyle/>
          <a:p>
            <a:pPr algn="l"/>
            <a:r>
              <a:rPr lang="en-US" b="1" dirty="0" smtClean="0">
                <a:solidFill>
                  <a:schemeClr val="bg1"/>
                </a:solidFill>
              </a:rPr>
              <a:t>CEU: starting point</a:t>
            </a:r>
            <a:endParaRPr lang="en-US" b="1" dirty="0"/>
          </a:p>
        </p:txBody>
      </p:sp>
      <p:sp>
        <p:nvSpPr>
          <p:cNvPr id="3" name="Content Placeholder 2"/>
          <p:cNvSpPr>
            <a:spLocks noGrp="1"/>
          </p:cNvSpPr>
          <p:nvPr>
            <p:ph idx="4294967295"/>
          </p:nvPr>
        </p:nvSpPr>
        <p:spPr>
          <a:xfrm>
            <a:off x="6331905" y="1747120"/>
            <a:ext cx="6268875" cy="3698005"/>
          </a:xfrm>
        </p:spPr>
        <p:txBody>
          <a:bodyPr>
            <a:noAutofit/>
          </a:bodyPr>
          <a:lstStyle/>
          <a:p>
            <a:pPr marL="0" indent="0" algn="ctr">
              <a:buNone/>
            </a:pPr>
            <a:r>
              <a:rPr lang="en-GB" sz="2800" b="1" dirty="0">
                <a:solidFill>
                  <a:srgbClr val="002060"/>
                </a:solidFill>
              </a:rPr>
              <a:t>I</a:t>
            </a:r>
            <a:r>
              <a:rPr lang="en-GB" sz="2800" b="1" dirty="0" smtClean="0">
                <a:solidFill>
                  <a:srgbClr val="002060"/>
                </a:solidFill>
              </a:rPr>
              <a:t>n </a:t>
            </a:r>
            <a:r>
              <a:rPr lang="en-GB" sz="2800" b="1" dirty="0">
                <a:solidFill>
                  <a:srgbClr val="002060"/>
                </a:solidFill>
              </a:rPr>
              <a:t>2017 </a:t>
            </a:r>
            <a:r>
              <a:rPr lang="en-GB" sz="2800" b="1" dirty="0" smtClean="0">
                <a:solidFill>
                  <a:srgbClr val="002060"/>
                </a:solidFill>
              </a:rPr>
              <a:t>within the framework of the partnership with the University of Medicine and Pharmacy „Gr. T. </a:t>
            </a:r>
            <a:r>
              <a:rPr lang="en-GB" sz="2800" b="1" dirty="0" err="1" smtClean="0">
                <a:solidFill>
                  <a:srgbClr val="002060"/>
                </a:solidFill>
              </a:rPr>
              <a:t>Popa</a:t>
            </a:r>
            <a:r>
              <a:rPr lang="en-GB" sz="2800" b="1" dirty="0" smtClean="0">
                <a:solidFill>
                  <a:srgbClr val="002060"/>
                </a:solidFill>
              </a:rPr>
              <a:t>” </a:t>
            </a:r>
            <a:r>
              <a:rPr lang="en-GB" sz="2800" b="1" dirty="0" err="1" smtClean="0">
                <a:solidFill>
                  <a:srgbClr val="002060"/>
                </a:solidFill>
              </a:rPr>
              <a:t>Iași</a:t>
            </a:r>
            <a:r>
              <a:rPr lang="en-GB" sz="2800" b="1" dirty="0" smtClean="0">
                <a:solidFill>
                  <a:srgbClr val="002060"/>
                </a:solidFill>
              </a:rPr>
              <a:t>, Romania at </a:t>
            </a:r>
            <a:r>
              <a:rPr lang="en-GB" sz="2800" b="1" dirty="0">
                <a:solidFill>
                  <a:srgbClr val="002060"/>
                </a:solidFill>
              </a:rPr>
              <a:t>the proposal of </a:t>
            </a:r>
            <a:r>
              <a:rPr lang="en-GB" sz="2800" b="1" dirty="0" err="1">
                <a:solidFill>
                  <a:srgbClr val="002060"/>
                </a:solidFill>
              </a:rPr>
              <a:t>Mrs.</a:t>
            </a:r>
            <a:r>
              <a:rPr lang="en-GB" sz="2800" b="1" dirty="0">
                <a:solidFill>
                  <a:srgbClr val="002060"/>
                </a:solidFill>
              </a:rPr>
              <a:t> </a:t>
            </a:r>
            <a:r>
              <a:rPr lang="en-GB" sz="2800" b="1" dirty="0" err="1">
                <a:solidFill>
                  <a:srgbClr val="002060"/>
                </a:solidFill>
              </a:rPr>
              <a:t>Prof.</a:t>
            </a:r>
            <a:r>
              <a:rPr lang="en-GB" sz="2800" b="1" dirty="0">
                <a:solidFill>
                  <a:srgbClr val="002060"/>
                </a:solidFill>
              </a:rPr>
              <a:t> </a:t>
            </a:r>
            <a:r>
              <a:rPr lang="en-GB" sz="2800" b="1" dirty="0" err="1">
                <a:solidFill>
                  <a:srgbClr val="740000"/>
                </a:solidFill>
              </a:rPr>
              <a:t>Doina</a:t>
            </a:r>
            <a:r>
              <a:rPr lang="en-GB" sz="2800" b="1" dirty="0">
                <a:solidFill>
                  <a:srgbClr val="740000"/>
                </a:solidFill>
              </a:rPr>
              <a:t> </a:t>
            </a:r>
            <a:r>
              <a:rPr lang="en-GB" sz="2800" b="1" dirty="0" err="1">
                <a:solidFill>
                  <a:srgbClr val="740000"/>
                </a:solidFill>
              </a:rPr>
              <a:t>Azoicăi</a:t>
            </a:r>
            <a:r>
              <a:rPr lang="en-GB" sz="2800" b="1" dirty="0">
                <a:solidFill>
                  <a:srgbClr val="740000"/>
                </a:solidFill>
              </a:rPr>
              <a:t> </a:t>
            </a:r>
            <a:r>
              <a:rPr lang="en-GB" sz="2800" b="1" dirty="0">
                <a:solidFill>
                  <a:srgbClr val="002060"/>
                </a:solidFill>
              </a:rPr>
              <a:t>and the approval of the </a:t>
            </a:r>
            <a:r>
              <a:rPr lang="en-GB" sz="2800" b="1" dirty="0" err="1" smtClean="0">
                <a:solidFill>
                  <a:srgbClr val="002060"/>
                </a:solidFill>
              </a:rPr>
              <a:t>SMPhU</a:t>
            </a:r>
            <a:r>
              <a:rPr lang="en-GB" sz="2800" b="1" dirty="0" smtClean="0">
                <a:solidFill>
                  <a:srgbClr val="002060"/>
                </a:solidFill>
              </a:rPr>
              <a:t> rector </a:t>
            </a:r>
            <a:r>
              <a:rPr lang="en-GB" sz="2800" b="1" dirty="0" err="1" smtClean="0">
                <a:solidFill>
                  <a:srgbClr val="002060"/>
                </a:solidFill>
              </a:rPr>
              <a:t>Mr</a:t>
            </a:r>
            <a:r>
              <a:rPr lang="en-GB" sz="2800" b="1" dirty="0" err="1">
                <a:solidFill>
                  <a:srgbClr val="002060"/>
                </a:solidFill>
              </a:rPr>
              <a:t>.</a:t>
            </a:r>
            <a:r>
              <a:rPr lang="en-GB" sz="2800" b="1" dirty="0">
                <a:solidFill>
                  <a:srgbClr val="002060"/>
                </a:solidFill>
              </a:rPr>
              <a:t> prof., acad. </a:t>
            </a:r>
            <a:r>
              <a:rPr lang="en-GB" sz="2800" b="1" dirty="0">
                <a:solidFill>
                  <a:srgbClr val="740000"/>
                </a:solidFill>
              </a:rPr>
              <a:t>Ion </a:t>
            </a:r>
            <a:r>
              <a:rPr lang="en-GB" sz="2800" b="1" dirty="0" err="1">
                <a:solidFill>
                  <a:srgbClr val="740000"/>
                </a:solidFill>
              </a:rPr>
              <a:t>Ababii</a:t>
            </a:r>
            <a:r>
              <a:rPr lang="en-GB" sz="2800" b="1" dirty="0">
                <a:solidFill>
                  <a:srgbClr val="740000"/>
                </a:solidFill>
              </a:rPr>
              <a:t> </a:t>
            </a:r>
            <a:r>
              <a:rPr lang="en-GB" sz="2800" b="1" dirty="0">
                <a:solidFill>
                  <a:srgbClr val="002060"/>
                </a:solidFill>
              </a:rPr>
              <a:t>was initiated the procedure for establishing the Clinical Epidemiology </a:t>
            </a:r>
            <a:r>
              <a:rPr lang="en-GB" sz="2800" b="1" dirty="0" smtClean="0">
                <a:solidFill>
                  <a:srgbClr val="002060"/>
                </a:solidFill>
              </a:rPr>
              <a:t>Units</a:t>
            </a:r>
            <a:endParaRPr lang="en-US" sz="2800" b="1" dirty="0">
              <a:solidFill>
                <a:srgbClr val="002060"/>
              </a:solidFill>
            </a:endParaRPr>
          </a:p>
        </p:txBody>
      </p:sp>
      <p:sp>
        <p:nvSpPr>
          <p:cNvPr id="4" name="平行四边形 5"/>
          <p:cNvSpPr/>
          <p:nvPr/>
        </p:nvSpPr>
        <p:spPr>
          <a:xfrm>
            <a:off x="236688" y="3860135"/>
            <a:ext cx="3961098" cy="2214679"/>
          </a:xfrm>
          <a:prstGeom prst="parallelogram">
            <a:avLst>
              <a:gd name="adj" fmla="val 35443"/>
            </a:avLst>
          </a:prstGeom>
          <a:solidFill>
            <a:srgbClr val="6699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sz="800" dirty="0">
              <a:solidFill>
                <a:srgbClr val="000066"/>
              </a:solidFill>
              <a:latin typeface="微软雅黑" panose="020B0503020204020204" pitchFamily="34" charset="-122"/>
              <a:ea typeface="微软雅黑" panose="020B0503020204020204" pitchFamily="34" charset="-122"/>
            </a:endParaRPr>
          </a:p>
        </p:txBody>
      </p:sp>
      <p:sp>
        <p:nvSpPr>
          <p:cNvPr id="5" name="平行四边形 5"/>
          <p:cNvSpPr/>
          <p:nvPr/>
        </p:nvSpPr>
        <p:spPr>
          <a:xfrm>
            <a:off x="944628" y="3273855"/>
            <a:ext cx="3961098" cy="2214679"/>
          </a:xfrm>
          <a:prstGeom prst="parallelogram">
            <a:avLst>
              <a:gd name="adj" fmla="val 35443"/>
            </a:avLst>
          </a:prstGeom>
          <a:solidFill>
            <a:srgbClr val="00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sz="800" dirty="0">
              <a:solidFill>
                <a:srgbClr val="000066"/>
              </a:solidFill>
              <a:latin typeface="微软雅黑" panose="020B0503020204020204" pitchFamily="34" charset="-122"/>
              <a:ea typeface="微软雅黑" panose="020B0503020204020204" pitchFamily="34" charset="-122"/>
            </a:endParaRPr>
          </a:p>
        </p:txBody>
      </p:sp>
      <p:sp>
        <p:nvSpPr>
          <p:cNvPr id="6" name="平行四边形 6"/>
          <p:cNvSpPr/>
          <p:nvPr/>
        </p:nvSpPr>
        <p:spPr>
          <a:xfrm>
            <a:off x="1804793" y="2470450"/>
            <a:ext cx="4408559" cy="2497024"/>
          </a:xfrm>
          <a:prstGeom prst="parallelogram">
            <a:avLst>
              <a:gd name="adj" fmla="val 35443"/>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sz="800" dirty="0">
              <a:latin typeface="微软雅黑" panose="020B0503020204020204" pitchFamily="34" charset="-122"/>
              <a:ea typeface="微软雅黑" panose="020B0503020204020204" pitchFamily="34" charset="-122"/>
            </a:endParaRPr>
          </a:p>
        </p:txBody>
      </p:sp>
      <p:sp>
        <p:nvSpPr>
          <p:cNvPr id="7" name="燕尾形 15"/>
          <p:cNvSpPr/>
          <p:nvPr/>
        </p:nvSpPr>
        <p:spPr>
          <a:xfrm>
            <a:off x="3586440" y="1747120"/>
            <a:ext cx="368485" cy="502182"/>
          </a:xfrm>
          <a:prstGeom prst="chevron">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a:solidFill>
                <a:schemeClr val="tx1"/>
              </a:solidFill>
              <a:ea typeface="微软雅黑" panose="020B0503020204020204" pitchFamily="34" charset="-122"/>
            </a:endParaRPr>
          </a:p>
        </p:txBody>
      </p:sp>
      <p:sp>
        <p:nvSpPr>
          <p:cNvPr id="8" name="燕尾形 15"/>
          <p:cNvSpPr/>
          <p:nvPr/>
        </p:nvSpPr>
        <p:spPr>
          <a:xfrm>
            <a:off x="3246282" y="1747120"/>
            <a:ext cx="368485" cy="502182"/>
          </a:xfrm>
          <a:prstGeom prst="chevron">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a:solidFill>
                <a:schemeClr val="tx1"/>
              </a:solidFill>
              <a:ea typeface="微软雅黑" panose="020B0503020204020204" pitchFamily="34" charset="-122"/>
            </a:endParaRPr>
          </a:p>
        </p:txBody>
      </p:sp>
      <p:sp>
        <p:nvSpPr>
          <p:cNvPr id="9" name="燕尾形 15"/>
          <p:cNvSpPr/>
          <p:nvPr/>
        </p:nvSpPr>
        <p:spPr>
          <a:xfrm>
            <a:off x="2891130" y="1747120"/>
            <a:ext cx="368485" cy="502182"/>
          </a:xfrm>
          <a:prstGeom prst="chevron">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a:solidFill>
                <a:schemeClr val="tx1"/>
              </a:solidFill>
              <a:ea typeface="微软雅黑" panose="020B0503020204020204" pitchFamily="34" charset="-122"/>
            </a:endParaRPr>
          </a:p>
        </p:txBody>
      </p:sp>
    </p:spTree>
    <p:extLst>
      <p:ext uri="{BB962C8B-B14F-4D97-AF65-F5344CB8AC3E}">
        <p14:creationId xmlns:p14="http://schemas.microsoft.com/office/powerpoint/2010/main" val="4198071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4288" y="34925"/>
            <a:ext cx="11142875" cy="1205442"/>
          </a:xfrm>
        </p:spPr>
        <p:txBody>
          <a:bodyPr>
            <a:normAutofit/>
          </a:bodyPr>
          <a:lstStyle/>
          <a:p>
            <a:pPr algn="l"/>
            <a:r>
              <a:rPr lang="en-US" b="1" dirty="0" smtClean="0">
                <a:solidFill>
                  <a:schemeClr val="bg1"/>
                </a:solidFill>
              </a:rPr>
              <a:t>Team training</a:t>
            </a:r>
            <a:endParaRPr lang="en-US" b="1" dirty="0"/>
          </a:p>
        </p:txBody>
      </p:sp>
      <p:sp>
        <p:nvSpPr>
          <p:cNvPr id="3" name="Content Placeholder 2"/>
          <p:cNvSpPr>
            <a:spLocks noGrp="1"/>
          </p:cNvSpPr>
          <p:nvPr>
            <p:ph idx="4294967295"/>
          </p:nvPr>
        </p:nvSpPr>
        <p:spPr>
          <a:xfrm>
            <a:off x="3685381" y="1687619"/>
            <a:ext cx="8528924" cy="4773215"/>
          </a:xfrm>
        </p:spPr>
        <p:txBody>
          <a:bodyPr>
            <a:normAutofit/>
          </a:bodyPr>
          <a:lstStyle/>
          <a:p>
            <a:r>
              <a:rPr lang="en-GB" sz="2800" b="1" dirty="0" smtClean="0">
                <a:solidFill>
                  <a:srgbClr val="002060"/>
                </a:solidFill>
              </a:rPr>
              <a:t>During </a:t>
            </a:r>
            <a:r>
              <a:rPr lang="en-GB" sz="2800" b="1" dirty="0">
                <a:solidFill>
                  <a:srgbClr val="002060"/>
                </a:solidFill>
              </a:rPr>
              <a:t>the 2018-2019, with the support of the Network of Francophone International Clinical Epidemiology (RECIF) 18 university employees were </a:t>
            </a:r>
            <a:r>
              <a:rPr lang="en-GB" sz="2800" b="1" dirty="0" smtClean="0">
                <a:solidFill>
                  <a:srgbClr val="002060"/>
                </a:solidFill>
              </a:rPr>
              <a:t>trained</a:t>
            </a:r>
            <a:endParaRPr lang="ro-RO" sz="2800" b="1" dirty="0" smtClean="0">
              <a:solidFill>
                <a:srgbClr val="002060"/>
              </a:solidFill>
            </a:endParaRPr>
          </a:p>
          <a:p>
            <a:pPr marL="0" indent="0">
              <a:buNone/>
            </a:pPr>
            <a:endParaRPr lang="en-GB" sz="2800" b="1" dirty="0" smtClean="0">
              <a:solidFill>
                <a:srgbClr val="002060"/>
              </a:solidFill>
            </a:endParaRPr>
          </a:p>
          <a:p>
            <a:r>
              <a:rPr lang="en-GB" sz="2800" b="1" dirty="0" smtClean="0">
                <a:solidFill>
                  <a:srgbClr val="002060"/>
                </a:solidFill>
              </a:rPr>
              <a:t>Professor </a:t>
            </a:r>
            <a:r>
              <a:rPr lang="en-GB" sz="2800" b="1" dirty="0" err="1">
                <a:solidFill>
                  <a:srgbClr val="002060"/>
                </a:solidFill>
              </a:rPr>
              <a:t>Doina</a:t>
            </a:r>
            <a:r>
              <a:rPr lang="en-GB" sz="2800" b="1" dirty="0">
                <a:solidFill>
                  <a:srgbClr val="002060"/>
                </a:solidFill>
              </a:rPr>
              <a:t> </a:t>
            </a:r>
            <a:r>
              <a:rPr lang="en-GB" sz="2800" b="1" dirty="0" err="1">
                <a:solidFill>
                  <a:srgbClr val="002060"/>
                </a:solidFill>
              </a:rPr>
              <a:t>Azoicăi</a:t>
            </a:r>
            <a:r>
              <a:rPr lang="en-GB" sz="2800" b="1" dirty="0">
                <a:solidFill>
                  <a:srgbClr val="002060"/>
                </a:solidFill>
              </a:rPr>
              <a:t> </a:t>
            </a:r>
            <a:r>
              <a:rPr lang="en-GB" sz="2800" b="1" dirty="0" smtClean="0">
                <a:solidFill>
                  <a:srgbClr val="002060"/>
                </a:solidFill>
              </a:rPr>
              <a:t>was </a:t>
            </a:r>
            <a:r>
              <a:rPr lang="en-GB" sz="2800" b="1" dirty="0">
                <a:solidFill>
                  <a:srgbClr val="002060"/>
                </a:solidFill>
              </a:rPr>
              <a:t>appointed </a:t>
            </a:r>
            <a:r>
              <a:rPr lang="en-GB" sz="2800" b="1" dirty="0" smtClean="0">
                <a:solidFill>
                  <a:srgbClr val="002060"/>
                </a:solidFill>
              </a:rPr>
              <a:t>responsible </a:t>
            </a:r>
            <a:r>
              <a:rPr lang="en-GB" sz="2800" b="1" dirty="0">
                <a:solidFill>
                  <a:srgbClr val="002060"/>
                </a:solidFill>
              </a:rPr>
              <a:t>for the training seminars with support of teachers from partner institutions in Romania and </a:t>
            </a:r>
            <a:r>
              <a:rPr lang="en-GB" sz="2800" b="1" dirty="0" smtClean="0">
                <a:solidFill>
                  <a:srgbClr val="002060"/>
                </a:solidFill>
              </a:rPr>
              <a:t>France</a:t>
            </a:r>
            <a:endParaRPr lang="en-US" sz="3600" dirty="0"/>
          </a:p>
        </p:txBody>
      </p:sp>
      <p:sp>
        <p:nvSpPr>
          <p:cNvPr id="4" name="Slide Number Placeholder 3"/>
          <p:cNvSpPr>
            <a:spLocks noGrp="1"/>
          </p:cNvSpPr>
          <p:nvPr>
            <p:ph type="sldNum" sz="quarter" idx="4294967295"/>
          </p:nvPr>
        </p:nvSpPr>
        <p:spPr>
          <a:xfrm>
            <a:off x="9214300" y="6703595"/>
            <a:ext cx="3000005" cy="385072"/>
          </a:xfrm>
        </p:spPr>
        <p:txBody>
          <a:bodyPr/>
          <a:lstStyle/>
          <a:p>
            <a:fld id="{651395A8-D1D7-4BEA-86A3-82F6726A43B4}" type="slidenum">
              <a:rPr lang="en-US" smtClean="0"/>
              <a:pPr/>
              <a:t>16</a:t>
            </a:fld>
            <a:endParaRPr lang="en-US"/>
          </a:p>
        </p:txBody>
      </p:sp>
      <p:sp>
        <p:nvSpPr>
          <p:cNvPr id="5" name="Rectangle 6"/>
          <p:cNvSpPr>
            <a:spLocks noChangeArrowheads="1"/>
          </p:cNvSpPr>
          <p:nvPr/>
        </p:nvSpPr>
        <p:spPr bwMode="auto">
          <a:xfrm>
            <a:off x="2838750" y="4733591"/>
            <a:ext cx="846631" cy="239402"/>
          </a:xfrm>
          <a:prstGeom prst="rect">
            <a:avLst/>
          </a:prstGeom>
          <a:solidFill>
            <a:sysClr val="window" lastClr="FFFFFF">
              <a:lumMod val="75000"/>
            </a:sysClr>
          </a:solidFill>
          <a:ln w="0">
            <a:noFill/>
            <a:prstDash val="solid"/>
            <a:miter lim="800000"/>
            <a:headEnd/>
            <a:tailEnd/>
          </a:ln>
        </p:spPr>
        <p:txBody>
          <a:bodyPr vert="horz" wrap="square" lIns="114797" tIns="57398" rIns="114797" bIns="57398" numCol="1" anchor="t" anchorCtr="0" compatLnSpc="1">
            <a:prstTxWarp prst="textNoShape">
              <a:avLst/>
            </a:prstTxWarp>
          </a:bodyPr>
          <a:lstStyle/>
          <a:p>
            <a:pPr defTabSz="1147970" fontAlgn="auto">
              <a:spcBef>
                <a:spcPts val="0"/>
              </a:spcBef>
              <a:spcAft>
                <a:spcPts val="0"/>
              </a:spcAft>
              <a:defRPr/>
            </a:pPr>
            <a:endParaRPr lang="zh-CN" altLang="en-US" kern="0">
              <a:solidFill>
                <a:sysClr val="windowText" lastClr="000000"/>
              </a:solidFill>
            </a:endParaRPr>
          </a:p>
        </p:txBody>
      </p:sp>
      <p:sp>
        <p:nvSpPr>
          <p:cNvPr id="6" name="Rectangle 7"/>
          <p:cNvSpPr>
            <a:spLocks noChangeArrowheads="1"/>
          </p:cNvSpPr>
          <p:nvPr/>
        </p:nvSpPr>
        <p:spPr bwMode="auto">
          <a:xfrm>
            <a:off x="2838750" y="2577463"/>
            <a:ext cx="846631" cy="236802"/>
          </a:xfrm>
          <a:prstGeom prst="rect">
            <a:avLst/>
          </a:prstGeom>
          <a:solidFill>
            <a:sysClr val="window" lastClr="FFFFFF">
              <a:lumMod val="75000"/>
            </a:sysClr>
          </a:solidFill>
          <a:ln w="0">
            <a:noFill/>
            <a:prstDash val="solid"/>
            <a:miter lim="800000"/>
            <a:headEnd/>
            <a:tailEnd/>
          </a:ln>
        </p:spPr>
        <p:txBody>
          <a:bodyPr vert="horz" wrap="square" lIns="114797" tIns="57398" rIns="114797" bIns="57398" numCol="1" anchor="t" anchorCtr="0" compatLnSpc="1">
            <a:prstTxWarp prst="textNoShape">
              <a:avLst/>
            </a:prstTxWarp>
          </a:bodyPr>
          <a:lstStyle/>
          <a:p>
            <a:pPr defTabSz="1147970" fontAlgn="auto">
              <a:spcBef>
                <a:spcPts val="0"/>
              </a:spcBef>
              <a:spcAft>
                <a:spcPts val="0"/>
              </a:spcAft>
              <a:defRPr/>
            </a:pPr>
            <a:endParaRPr lang="zh-CN" altLang="en-US" kern="0">
              <a:solidFill>
                <a:sysClr val="windowText" lastClr="000000"/>
              </a:solidFill>
            </a:endParaRPr>
          </a:p>
        </p:txBody>
      </p:sp>
      <p:sp>
        <p:nvSpPr>
          <p:cNvPr id="7" name="Freeform 8"/>
          <p:cNvSpPr>
            <a:spLocks/>
          </p:cNvSpPr>
          <p:nvPr/>
        </p:nvSpPr>
        <p:spPr bwMode="auto">
          <a:xfrm>
            <a:off x="789782" y="1939925"/>
            <a:ext cx="2895600" cy="63754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rgbClr val="004186"/>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sz="3000" kern="0">
              <a:solidFill>
                <a:sysClr val="window" lastClr="FFFFFF"/>
              </a:solidFill>
              <a:latin typeface="Arial" panose="020B0604020202020204" pitchFamily="34" charset="0"/>
              <a:ea typeface="微软雅黑" panose="020B0503020204020204" pitchFamily="34" charset="-122"/>
            </a:endParaRPr>
          </a:p>
        </p:txBody>
      </p:sp>
      <p:sp>
        <p:nvSpPr>
          <p:cNvPr id="8" name="Freeform 10"/>
          <p:cNvSpPr>
            <a:spLocks/>
          </p:cNvSpPr>
          <p:nvPr/>
        </p:nvSpPr>
        <p:spPr bwMode="auto">
          <a:xfrm>
            <a:off x="789782" y="4096049"/>
            <a:ext cx="2895600" cy="63754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rgbClr val="004186"/>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sz="3000" kern="0">
              <a:solidFill>
                <a:sysClr val="window" lastClr="FFFFFF"/>
              </a:solidFill>
              <a:latin typeface="Arial" panose="020B0604020202020204" pitchFamily="34" charset="0"/>
              <a:ea typeface="微软雅黑" panose="020B0503020204020204" pitchFamily="34" charset="-122"/>
            </a:endParaRPr>
          </a:p>
        </p:txBody>
      </p:sp>
      <p:sp>
        <p:nvSpPr>
          <p:cNvPr id="9" name="Freeform 13"/>
          <p:cNvSpPr>
            <a:spLocks/>
          </p:cNvSpPr>
          <p:nvPr/>
        </p:nvSpPr>
        <p:spPr bwMode="auto">
          <a:xfrm>
            <a:off x="789782" y="2778125"/>
            <a:ext cx="2895600" cy="637543"/>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rgbClr val="6699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sz="3000" kern="0">
              <a:solidFill>
                <a:sysClr val="window" lastClr="FFFFFF"/>
              </a:solidFill>
              <a:latin typeface="Arial" panose="020B0604020202020204" pitchFamily="34" charset="0"/>
              <a:ea typeface="微软雅黑" panose="020B0503020204020204" pitchFamily="34" charset="-122"/>
            </a:endParaRPr>
          </a:p>
        </p:txBody>
      </p:sp>
      <p:sp>
        <p:nvSpPr>
          <p:cNvPr id="10" name="Freeform 14"/>
          <p:cNvSpPr>
            <a:spLocks/>
          </p:cNvSpPr>
          <p:nvPr/>
        </p:nvSpPr>
        <p:spPr bwMode="auto">
          <a:xfrm>
            <a:off x="789782" y="4962586"/>
            <a:ext cx="2895600" cy="634939"/>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rgbClr val="6699FF"/>
          </a:solidFill>
          <a:ln w="25400" cap="flat" cmpd="sng" algn="ctr">
            <a:noFill/>
            <a:prstDash val="solid"/>
          </a:ln>
          <a:effectLst/>
        </p:spPr>
        <p:txBody>
          <a:bodyPr rot="0" spcFirstLastPara="0" vertOverflow="overflow" horzOverflow="overflow" vert="horz" wrap="square" lIns="121046" tIns="60521" rIns="121046" bIns="60521" numCol="1" spcCol="0" rtlCol="0" fromWordArt="0" anchor="ctr" anchorCtr="0" forceAA="0" compatLnSpc="1">
            <a:prstTxWarp prst="textNoShape">
              <a:avLst/>
            </a:prstTxWarp>
            <a:noAutofit/>
          </a:bodyPr>
          <a:lstStyle/>
          <a:p>
            <a:pPr algn="ctr">
              <a:lnSpc>
                <a:spcPct val="130000"/>
              </a:lnSpc>
            </a:pPr>
            <a:endParaRPr lang="zh-CN" altLang="en-US" sz="3000" kern="0">
              <a:solidFill>
                <a:sysClr val="window" lastClr="FFFFFF"/>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331323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8982" y="0"/>
            <a:ext cx="9372600" cy="1205442"/>
          </a:xfrm>
        </p:spPr>
        <p:txBody>
          <a:bodyPr/>
          <a:lstStyle/>
          <a:p>
            <a:pPr algn="l"/>
            <a:r>
              <a:rPr lang="en-US" b="1" dirty="0">
                <a:solidFill>
                  <a:schemeClr val="bg1"/>
                </a:solidFill>
              </a:rPr>
              <a:t>Team training: module </a:t>
            </a:r>
            <a:r>
              <a:rPr lang="en-US" b="1" dirty="0" smtClean="0">
                <a:solidFill>
                  <a:schemeClr val="bg1"/>
                </a:solidFill>
              </a:rPr>
              <a:t>1</a:t>
            </a:r>
            <a:endParaRPr lang="en-US" b="1" dirty="0"/>
          </a:p>
        </p:txBody>
      </p:sp>
      <p:sp>
        <p:nvSpPr>
          <p:cNvPr id="3" name="Content Placeholder 2"/>
          <p:cNvSpPr>
            <a:spLocks noGrp="1"/>
          </p:cNvSpPr>
          <p:nvPr>
            <p:ph idx="4294967295"/>
          </p:nvPr>
        </p:nvSpPr>
        <p:spPr>
          <a:xfrm>
            <a:off x="180182" y="1916220"/>
            <a:ext cx="6858000" cy="4824305"/>
          </a:xfrm>
        </p:spPr>
        <p:txBody>
          <a:bodyPr>
            <a:normAutofit fontScale="85000" lnSpcReduction="10000"/>
          </a:bodyPr>
          <a:lstStyle/>
          <a:p>
            <a:r>
              <a:rPr lang="en-US" sz="3200" b="1" dirty="0">
                <a:solidFill>
                  <a:srgbClr val="002060"/>
                </a:solidFill>
              </a:rPr>
              <a:t>The purpose of the first training module was to present the basic elements regarding the types of study, the research protocol, aspects related to the descriptive and analytical statistics used in medical research, the method of critical evaluation of the medical literature, etc.</a:t>
            </a:r>
            <a:endParaRPr lang="en-GB" sz="3200" b="1" dirty="0">
              <a:solidFill>
                <a:srgbClr val="002060"/>
              </a:solidFill>
            </a:endParaRPr>
          </a:p>
          <a:p>
            <a:r>
              <a:rPr lang="en-US" sz="3200" b="1" dirty="0">
                <a:solidFill>
                  <a:srgbClr val="002060"/>
                </a:solidFill>
              </a:rPr>
              <a:t>The course was supported by </a:t>
            </a:r>
            <a:r>
              <a:rPr lang="en-US" sz="3200" b="1" dirty="0" err="1">
                <a:solidFill>
                  <a:srgbClr val="002060"/>
                </a:solidFill>
              </a:rPr>
              <a:t>Azoicai</a:t>
            </a:r>
            <a:r>
              <a:rPr lang="en-US" sz="3200" b="1" dirty="0">
                <a:solidFill>
                  <a:srgbClr val="002060"/>
                </a:solidFill>
              </a:rPr>
              <a:t> </a:t>
            </a:r>
            <a:r>
              <a:rPr lang="en-US" sz="3200" b="1" dirty="0" err="1">
                <a:solidFill>
                  <a:srgbClr val="002060"/>
                </a:solidFill>
              </a:rPr>
              <a:t>Doina</a:t>
            </a:r>
            <a:r>
              <a:rPr lang="en-US" sz="3200" b="1" dirty="0">
                <a:solidFill>
                  <a:srgbClr val="002060"/>
                </a:solidFill>
              </a:rPr>
              <a:t>, university professor, University of Medicine and Pharmacy "Gr. T. </a:t>
            </a:r>
            <a:r>
              <a:rPr lang="en-US" sz="3200" b="1" dirty="0" err="1">
                <a:solidFill>
                  <a:srgbClr val="002060"/>
                </a:solidFill>
              </a:rPr>
              <a:t>Popa</a:t>
            </a:r>
            <a:r>
              <a:rPr lang="en-US" sz="3200" b="1" dirty="0">
                <a:solidFill>
                  <a:srgbClr val="002060"/>
                </a:solidFill>
              </a:rPr>
              <a:t> ”from Iasi, Romania. </a:t>
            </a:r>
          </a:p>
        </p:txBody>
      </p:sp>
      <p:pic>
        <p:nvPicPr>
          <p:cNvPr id="5" name="Imagine 4"/>
          <p:cNvPicPr>
            <a:picLocks noChangeAspect="1"/>
          </p:cNvPicPr>
          <p:nvPr/>
        </p:nvPicPr>
        <p:blipFill rotWithShape="1">
          <a:blip r:embed="rId2" cstate="print">
            <a:extLst>
              <a:ext uri="{28A0092B-C50C-407E-A947-70E740481C1C}">
                <a14:useLocalDpi xmlns:a14="http://schemas.microsoft.com/office/drawing/2010/main" val="0"/>
              </a:ext>
            </a:extLst>
          </a:blip>
          <a:srcRect t="19365" r="22632" b="13179"/>
          <a:stretch/>
        </p:blipFill>
        <p:spPr>
          <a:xfrm>
            <a:off x="7038181" y="1711325"/>
            <a:ext cx="5476881" cy="3581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4831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80381" y="289641"/>
            <a:ext cx="10433924" cy="1040684"/>
          </a:xfrm>
        </p:spPr>
        <p:txBody>
          <a:bodyPr/>
          <a:lstStyle/>
          <a:p>
            <a:pPr algn="l"/>
            <a:r>
              <a:rPr lang="en-US" b="1" dirty="0">
                <a:solidFill>
                  <a:schemeClr val="bg1"/>
                </a:solidFill>
              </a:rPr>
              <a:t>Team training: module </a:t>
            </a:r>
            <a:r>
              <a:rPr lang="en-US" b="1" dirty="0" smtClean="0">
                <a:solidFill>
                  <a:schemeClr val="bg1"/>
                </a:solidFill>
              </a:rPr>
              <a:t>2</a:t>
            </a:r>
            <a:endParaRPr lang="en-US" b="1" dirty="0"/>
          </a:p>
        </p:txBody>
      </p:sp>
      <p:sp>
        <p:nvSpPr>
          <p:cNvPr id="3" name="Content Placeholder 2"/>
          <p:cNvSpPr>
            <a:spLocks noGrp="1"/>
          </p:cNvSpPr>
          <p:nvPr>
            <p:ph idx="4294967295"/>
          </p:nvPr>
        </p:nvSpPr>
        <p:spPr>
          <a:xfrm>
            <a:off x="332581" y="1939925"/>
            <a:ext cx="6629400" cy="4267200"/>
          </a:xfrm>
        </p:spPr>
        <p:txBody>
          <a:bodyPr>
            <a:normAutofit lnSpcReduction="10000"/>
          </a:bodyPr>
          <a:lstStyle/>
          <a:p>
            <a:r>
              <a:rPr lang="en-GB" sz="3200" b="1" dirty="0">
                <a:solidFill>
                  <a:srgbClr val="002060"/>
                </a:solidFill>
              </a:rPr>
              <a:t>At the second training module in period 23 to 28 September 2018, the trainers were </a:t>
            </a:r>
            <a:r>
              <a:rPr lang="en-GB" sz="3200" b="1" dirty="0" err="1">
                <a:solidFill>
                  <a:srgbClr val="002060"/>
                </a:solidFill>
              </a:rPr>
              <a:t>Mrs.</a:t>
            </a:r>
            <a:r>
              <a:rPr lang="en-GB" sz="3200" b="1" dirty="0">
                <a:solidFill>
                  <a:srgbClr val="002060"/>
                </a:solidFill>
              </a:rPr>
              <a:t> </a:t>
            </a:r>
            <a:r>
              <a:rPr lang="en-GB" sz="3200" b="1" dirty="0" err="1">
                <a:solidFill>
                  <a:srgbClr val="002060"/>
                </a:solidFill>
              </a:rPr>
              <a:t>Azoicăi</a:t>
            </a:r>
            <a:r>
              <a:rPr lang="en-GB" sz="3200" b="1" dirty="0">
                <a:solidFill>
                  <a:srgbClr val="002060"/>
                </a:solidFill>
              </a:rPr>
              <a:t> </a:t>
            </a:r>
            <a:r>
              <a:rPr lang="en-GB" sz="3200" b="1" dirty="0" err="1">
                <a:solidFill>
                  <a:srgbClr val="002060"/>
                </a:solidFill>
              </a:rPr>
              <a:t>Doina</a:t>
            </a:r>
            <a:r>
              <a:rPr lang="en-GB" sz="3200" b="1" dirty="0">
                <a:solidFill>
                  <a:srgbClr val="002060"/>
                </a:solidFill>
              </a:rPr>
              <a:t> and </a:t>
            </a:r>
            <a:r>
              <a:rPr lang="en-GB" sz="3200" b="1" dirty="0" err="1">
                <a:solidFill>
                  <a:srgbClr val="002060"/>
                </a:solidFill>
              </a:rPr>
              <a:t>Mr.</a:t>
            </a:r>
            <a:r>
              <a:rPr lang="en-GB" sz="3200" b="1" dirty="0">
                <a:solidFill>
                  <a:srgbClr val="002060"/>
                </a:solidFill>
              </a:rPr>
              <a:t> </a:t>
            </a:r>
            <a:r>
              <a:rPr lang="en-GB" sz="3200" b="1" dirty="0" err="1">
                <a:solidFill>
                  <a:srgbClr val="002060"/>
                </a:solidFill>
              </a:rPr>
              <a:t>Cristian-Rasvan</a:t>
            </a:r>
            <a:r>
              <a:rPr lang="en-GB" sz="3200" b="1" dirty="0">
                <a:solidFill>
                  <a:srgbClr val="002060"/>
                </a:solidFill>
              </a:rPr>
              <a:t> </a:t>
            </a:r>
            <a:r>
              <a:rPr lang="en-GB" sz="3200" b="1" dirty="0" err="1">
                <a:solidFill>
                  <a:srgbClr val="002060"/>
                </a:solidFill>
              </a:rPr>
              <a:t>Băicuș</a:t>
            </a:r>
            <a:r>
              <a:rPr lang="en-GB" sz="3200" b="1" dirty="0">
                <a:solidFill>
                  <a:srgbClr val="002060"/>
                </a:solidFill>
              </a:rPr>
              <a:t>, university professor, "Carol Davila" University of Medicine and Pharmacy of Bucharest, Romania</a:t>
            </a:r>
          </a:p>
          <a:p>
            <a:endParaRPr lang="en-US" dirty="0"/>
          </a:p>
        </p:txBody>
      </p:sp>
      <p:sp>
        <p:nvSpPr>
          <p:cNvPr id="4" name="Slide Number Placeholder 3"/>
          <p:cNvSpPr>
            <a:spLocks noGrp="1"/>
          </p:cNvSpPr>
          <p:nvPr>
            <p:ph type="sldNum" sz="quarter" idx="4294967295"/>
          </p:nvPr>
        </p:nvSpPr>
        <p:spPr>
          <a:xfrm>
            <a:off x="9214300" y="6703595"/>
            <a:ext cx="3000005" cy="385072"/>
          </a:xfrm>
        </p:spPr>
        <p:txBody>
          <a:bodyPr/>
          <a:lstStyle/>
          <a:p>
            <a:fld id="{651395A8-D1D7-4BEA-86A3-82F6726A43B4}" type="slidenum">
              <a:rPr lang="en-US" smtClean="0"/>
              <a:pPr/>
              <a:t>18</a:t>
            </a:fld>
            <a:endParaRPr lang="en-US"/>
          </a:p>
        </p:txBody>
      </p:sp>
      <p:pic>
        <p:nvPicPr>
          <p:cNvPr id="5" name="Imagine 4"/>
          <p:cNvPicPr>
            <a:picLocks noChangeAspect="1"/>
          </p:cNvPicPr>
          <p:nvPr/>
        </p:nvPicPr>
        <p:blipFill rotWithShape="1">
          <a:blip r:embed="rId2" cstate="print">
            <a:extLst>
              <a:ext uri="{28A0092B-C50C-407E-A947-70E740481C1C}">
                <a14:useLocalDpi xmlns:a14="http://schemas.microsoft.com/office/drawing/2010/main" val="0"/>
              </a:ext>
            </a:extLst>
          </a:blip>
          <a:srcRect t="15221" r="3357"/>
          <a:stretch/>
        </p:blipFill>
        <p:spPr>
          <a:xfrm>
            <a:off x="6961981" y="1939925"/>
            <a:ext cx="5675083"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0819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8981" y="289641"/>
            <a:ext cx="10205324" cy="812084"/>
          </a:xfrm>
        </p:spPr>
        <p:txBody>
          <a:bodyPr>
            <a:normAutofit fontScale="90000"/>
          </a:bodyPr>
          <a:lstStyle/>
          <a:p>
            <a:pPr algn="l"/>
            <a:r>
              <a:rPr lang="en-US" b="1" dirty="0">
                <a:solidFill>
                  <a:schemeClr val="bg1"/>
                </a:solidFill>
              </a:rPr>
              <a:t>Team training: module </a:t>
            </a:r>
            <a:r>
              <a:rPr lang="en-US" b="1" dirty="0" smtClean="0">
                <a:solidFill>
                  <a:schemeClr val="bg1"/>
                </a:solidFill>
              </a:rPr>
              <a:t>3</a:t>
            </a:r>
            <a:endParaRPr lang="en-US" b="1" dirty="0"/>
          </a:p>
        </p:txBody>
      </p:sp>
      <p:sp>
        <p:nvSpPr>
          <p:cNvPr id="4" name="任意多边形 4"/>
          <p:cNvSpPr/>
          <p:nvPr/>
        </p:nvSpPr>
        <p:spPr>
          <a:xfrm>
            <a:off x="6043420" y="1450376"/>
            <a:ext cx="6812864" cy="5249889"/>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solidFill>
              <a:srgbClr val="6699FF"/>
            </a:solidFill>
          </a:ln>
          <a:effectLst>
            <a:outerShdw blurRad="1524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zh-CN" altLang="en-US">
              <a:solidFill>
                <a:schemeClr val="bg1"/>
              </a:solidFill>
            </a:endParaRPr>
          </a:p>
        </p:txBody>
      </p:sp>
      <p:grpSp>
        <p:nvGrpSpPr>
          <p:cNvPr id="5" name="组合 5"/>
          <p:cNvGrpSpPr/>
          <p:nvPr/>
        </p:nvGrpSpPr>
        <p:grpSpPr>
          <a:xfrm>
            <a:off x="11994108" y="3559135"/>
            <a:ext cx="115460" cy="785028"/>
            <a:chOff x="7917305" y="1679687"/>
            <a:chExt cx="213360" cy="853440"/>
          </a:xfrm>
          <a:solidFill>
            <a:srgbClr val="000066"/>
          </a:solidFill>
        </p:grpSpPr>
        <p:sp>
          <p:nvSpPr>
            <p:cNvPr id="6" name="矩形 6"/>
            <p:cNvSpPr/>
            <p:nvPr/>
          </p:nvSpPr>
          <p:spPr>
            <a:xfrm>
              <a:off x="7917305" y="1679687"/>
              <a:ext cx="213360" cy="213360"/>
            </a:xfrm>
            <a:prstGeom prst="rect">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7"/>
            <p:cNvSpPr/>
            <p:nvPr/>
          </p:nvSpPr>
          <p:spPr>
            <a:xfrm>
              <a:off x="7917305" y="1893047"/>
              <a:ext cx="213360" cy="213360"/>
            </a:xfrm>
            <a:prstGeom prst="rect">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8"/>
            <p:cNvSpPr/>
            <p:nvPr/>
          </p:nvSpPr>
          <p:spPr>
            <a:xfrm>
              <a:off x="7917305" y="2106407"/>
              <a:ext cx="213360" cy="213360"/>
            </a:xfrm>
            <a:prstGeom prst="rect">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9"/>
            <p:cNvSpPr/>
            <p:nvPr/>
          </p:nvSpPr>
          <p:spPr>
            <a:xfrm>
              <a:off x="7917305" y="2319767"/>
              <a:ext cx="213360" cy="213360"/>
            </a:xfrm>
            <a:prstGeom prst="rect">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 name="组合 10"/>
          <p:cNvGrpSpPr/>
          <p:nvPr/>
        </p:nvGrpSpPr>
        <p:grpSpPr>
          <a:xfrm rot="16200000" flipH="1">
            <a:off x="5887085" y="4710049"/>
            <a:ext cx="1267580" cy="970180"/>
            <a:chOff x="911201" y="1622002"/>
            <a:chExt cx="2283025" cy="1747386"/>
          </a:xfrm>
          <a:solidFill>
            <a:srgbClr val="000066"/>
          </a:solidFill>
        </p:grpSpPr>
        <p:sp>
          <p:nvSpPr>
            <p:cNvPr id="11" name="矩形 11"/>
            <p:cNvSpPr/>
            <p:nvPr/>
          </p:nvSpPr>
          <p:spPr>
            <a:xfrm>
              <a:off x="2026099" y="1679379"/>
              <a:ext cx="60759" cy="489621"/>
            </a:xfrm>
            <a:prstGeom prst="rect">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12" name="任意多边形 12"/>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13" name="椭圆 13"/>
            <p:cNvSpPr/>
            <p:nvPr/>
          </p:nvSpPr>
          <p:spPr>
            <a:xfrm>
              <a:off x="911201" y="2587444"/>
              <a:ext cx="98933" cy="98933"/>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14" name="椭圆 14"/>
            <p:cNvSpPr/>
            <p:nvPr/>
          </p:nvSpPr>
          <p:spPr>
            <a:xfrm>
              <a:off x="3095293" y="2587444"/>
              <a:ext cx="98933" cy="98933"/>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15" name="椭圆 15"/>
            <p:cNvSpPr/>
            <p:nvPr/>
          </p:nvSpPr>
          <p:spPr>
            <a:xfrm>
              <a:off x="1952570" y="2048530"/>
              <a:ext cx="209661" cy="209661"/>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16" name="椭圆 16"/>
            <p:cNvSpPr/>
            <p:nvPr/>
          </p:nvSpPr>
          <p:spPr>
            <a:xfrm>
              <a:off x="2007933" y="2106832"/>
              <a:ext cx="98933" cy="98933"/>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17" name="椭圆 17"/>
            <p:cNvSpPr/>
            <p:nvPr/>
          </p:nvSpPr>
          <p:spPr>
            <a:xfrm>
              <a:off x="2007011" y="1622002"/>
              <a:ext cx="98933" cy="98933"/>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grpSp>
      <p:grpSp>
        <p:nvGrpSpPr>
          <p:cNvPr id="18" name="组合 18"/>
          <p:cNvGrpSpPr/>
          <p:nvPr/>
        </p:nvGrpSpPr>
        <p:grpSpPr>
          <a:xfrm rot="16200000" flipH="1">
            <a:off x="9695012" y="5647962"/>
            <a:ext cx="1267580" cy="970180"/>
            <a:chOff x="911201" y="1622002"/>
            <a:chExt cx="2283025" cy="1747386"/>
          </a:xfrm>
          <a:solidFill>
            <a:srgbClr val="C00000"/>
          </a:solidFill>
        </p:grpSpPr>
        <p:sp>
          <p:nvSpPr>
            <p:cNvPr id="19" name="矩形 19"/>
            <p:cNvSpPr/>
            <p:nvPr/>
          </p:nvSpPr>
          <p:spPr>
            <a:xfrm>
              <a:off x="2026099" y="1679379"/>
              <a:ext cx="60759" cy="489621"/>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20" name="任意多边形 20"/>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21" name="椭圆 21"/>
            <p:cNvSpPr/>
            <p:nvPr/>
          </p:nvSpPr>
          <p:spPr>
            <a:xfrm>
              <a:off x="911201" y="2587444"/>
              <a:ext cx="98933" cy="9893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22" name="椭圆 22"/>
            <p:cNvSpPr/>
            <p:nvPr/>
          </p:nvSpPr>
          <p:spPr>
            <a:xfrm>
              <a:off x="3095293" y="2587444"/>
              <a:ext cx="98933" cy="9893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23" name="椭圆 23"/>
            <p:cNvSpPr/>
            <p:nvPr/>
          </p:nvSpPr>
          <p:spPr>
            <a:xfrm>
              <a:off x="1952570" y="2048530"/>
              <a:ext cx="209661" cy="209661"/>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24" name="椭圆 24"/>
            <p:cNvSpPr/>
            <p:nvPr/>
          </p:nvSpPr>
          <p:spPr>
            <a:xfrm>
              <a:off x="2007933" y="2106832"/>
              <a:ext cx="98933" cy="9893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25" name="椭圆 25"/>
            <p:cNvSpPr/>
            <p:nvPr/>
          </p:nvSpPr>
          <p:spPr>
            <a:xfrm>
              <a:off x="2007011" y="1622002"/>
              <a:ext cx="98933" cy="9893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grpSp>
      <p:grpSp>
        <p:nvGrpSpPr>
          <p:cNvPr id="26" name="组合 26"/>
          <p:cNvGrpSpPr/>
          <p:nvPr/>
        </p:nvGrpSpPr>
        <p:grpSpPr>
          <a:xfrm rot="16200000" flipH="1">
            <a:off x="7227846" y="3357748"/>
            <a:ext cx="1267580" cy="970180"/>
            <a:chOff x="911201" y="1622002"/>
            <a:chExt cx="2283025" cy="1747386"/>
          </a:xfrm>
          <a:solidFill>
            <a:srgbClr val="6699FF"/>
          </a:solidFill>
        </p:grpSpPr>
        <p:sp>
          <p:nvSpPr>
            <p:cNvPr id="27" name="矩形 27"/>
            <p:cNvSpPr/>
            <p:nvPr/>
          </p:nvSpPr>
          <p:spPr>
            <a:xfrm>
              <a:off x="2026099" y="1679379"/>
              <a:ext cx="60759" cy="489621"/>
            </a:xfrm>
            <a:prstGeom prst="rect">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28" name="任意多边形 28"/>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29" name="椭圆 32"/>
            <p:cNvSpPr/>
            <p:nvPr/>
          </p:nvSpPr>
          <p:spPr>
            <a:xfrm>
              <a:off x="911201" y="2587444"/>
              <a:ext cx="98933" cy="98933"/>
            </a:xfrm>
            <a:prstGeom prst="ellipse">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30" name="椭圆 33"/>
            <p:cNvSpPr/>
            <p:nvPr/>
          </p:nvSpPr>
          <p:spPr>
            <a:xfrm>
              <a:off x="3095293" y="2587444"/>
              <a:ext cx="98933" cy="98933"/>
            </a:xfrm>
            <a:prstGeom prst="ellipse">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31" name="椭圆 34"/>
            <p:cNvSpPr/>
            <p:nvPr/>
          </p:nvSpPr>
          <p:spPr>
            <a:xfrm>
              <a:off x="1952570" y="2048530"/>
              <a:ext cx="209661" cy="209661"/>
            </a:xfrm>
            <a:prstGeom prst="ellipse">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32" name="椭圆 35"/>
            <p:cNvSpPr/>
            <p:nvPr/>
          </p:nvSpPr>
          <p:spPr>
            <a:xfrm>
              <a:off x="2007933" y="2106832"/>
              <a:ext cx="98933" cy="98933"/>
            </a:xfrm>
            <a:prstGeom prst="ellipse">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33" name="椭圆 36"/>
            <p:cNvSpPr/>
            <p:nvPr/>
          </p:nvSpPr>
          <p:spPr>
            <a:xfrm>
              <a:off x="2007011" y="1622002"/>
              <a:ext cx="98933" cy="98933"/>
            </a:xfrm>
            <a:prstGeom prst="ellipse">
              <a:avLst/>
            </a:prstGeom>
            <a:grp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grpSp>
      <p:grpSp>
        <p:nvGrpSpPr>
          <p:cNvPr id="34" name="组合 37"/>
          <p:cNvGrpSpPr/>
          <p:nvPr/>
        </p:nvGrpSpPr>
        <p:grpSpPr>
          <a:xfrm>
            <a:off x="10415468" y="5628429"/>
            <a:ext cx="982465" cy="982465"/>
            <a:chOff x="9875871" y="5229802"/>
            <a:chExt cx="931637" cy="931637"/>
          </a:xfrm>
        </p:grpSpPr>
        <p:sp>
          <p:nvSpPr>
            <p:cNvPr id="35" name="椭圆 38"/>
            <p:cNvSpPr/>
            <p:nvPr/>
          </p:nvSpPr>
          <p:spPr>
            <a:xfrm>
              <a:off x="9875871" y="5229802"/>
              <a:ext cx="931637" cy="93163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36" name="椭圆 39"/>
            <p:cNvSpPr/>
            <p:nvPr/>
          </p:nvSpPr>
          <p:spPr>
            <a:xfrm>
              <a:off x="9960129" y="5314060"/>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grpSp>
          <p:nvGrpSpPr>
            <p:cNvPr id="37" name="组合 40"/>
            <p:cNvGrpSpPr/>
            <p:nvPr/>
          </p:nvGrpSpPr>
          <p:grpSpPr>
            <a:xfrm>
              <a:off x="10195461" y="5547711"/>
              <a:ext cx="292455" cy="308081"/>
              <a:chOff x="6596990" y="5657399"/>
              <a:chExt cx="428184" cy="496168"/>
            </a:xfrm>
            <a:solidFill>
              <a:schemeClr val="tx1"/>
            </a:solidFill>
          </p:grpSpPr>
          <p:sp>
            <p:nvSpPr>
              <p:cNvPr id="38" name="Freeform 25"/>
              <p:cNvSpPr>
                <a:spLocks/>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39" name="Freeform 26"/>
              <p:cNvSpPr>
                <a:spLocks/>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40"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41" name="Freeform 28"/>
              <p:cNvSpPr>
                <a:spLocks/>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42"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43"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44" name="Freeform 31"/>
              <p:cNvSpPr>
                <a:spLocks/>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45"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grpSp>
      </p:grpSp>
      <p:grpSp>
        <p:nvGrpSpPr>
          <p:cNvPr id="46" name="组合 49"/>
          <p:cNvGrpSpPr/>
          <p:nvPr/>
        </p:nvGrpSpPr>
        <p:grpSpPr>
          <a:xfrm>
            <a:off x="6565300" y="4703908"/>
            <a:ext cx="982465" cy="982465"/>
            <a:chOff x="6224892" y="4353111"/>
            <a:chExt cx="931637" cy="931637"/>
          </a:xfrm>
        </p:grpSpPr>
        <p:sp>
          <p:nvSpPr>
            <p:cNvPr id="47" name="椭圆 50"/>
            <p:cNvSpPr/>
            <p:nvPr/>
          </p:nvSpPr>
          <p:spPr>
            <a:xfrm>
              <a:off x="6224892" y="4353111"/>
              <a:ext cx="931637" cy="931637"/>
            </a:xfrm>
            <a:prstGeom prst="ellipse">
              <a:avLst/>
            </a:prstGeom>
            <a:solidFill>
              <a:srgbClr val="000066"/>
            </a:solidFill>
            <a:ln>
              <a:solidFill>
                <a:srgbClr val="0000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48" name="椭圆 51"/>
            <p:cNvSpPr/>
            <p:nvPr/>
          </p:nvSpPr>
          <p:spPr>
            <a:xfrm>
              <a:off x="6309150" y="4437369"/>
              <a:ext cx="763118" cy="763118"/>
            </a:xfrm>
            <a:prstGeom prst="ellipse">
              <a:avLst/>
            </a:prstGeom>
            <a:gradFill flip="none" rotWithShape="1">
              <a:gsLst>
                <a:gs pos="0">
                  <a:schemeClr val="bg1">
                    <a:lumMod val="85000"/>
                  </a:schemeClr>
                </a:gs>
                <a:gs pos="100000">
                  <a:schemeClr val="bg1">
                    <a:lumMod val="60000"/>
                    <a:lumOff val="40000"/>
                  </a:schemeClr>
                </a:gs>
              </a:gsLst>
              <a:lin ang="2700000" scaled="1"/>
              <a:tileRect/>
            </a:gradFill>
            <a:ln>
              <a:gradFill>
                <a:gsLst>
                  <a:gs pos="0">
                    <a:schemeClr val="bg1"/>
                  </a:gs>
                  <a:gs pos="100000">
                    <a:schemeClr val="accent1">
                      <a:tint val="23500"/>
                      <a:satMod val="160000"/>
                    </a:schemeClr>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grpSp>
          <p:nvGrpSpPr>
            <p:cNvPr id="49" name="组合 52"/>
            <p:cNvGrpSpPr/>
            <p:nvPr/>
          </p:nvGrpSpPr>
          <p:grpSpPr>
            <a:xfrm>
              <a:off x="6560055" y="4656435"/>
              <a:ext cx="280881" cy="344039"/>
              <a:chOff x="6605340" y="4486155"/>
              <a:chExt cx="403136" cy="493783"/>
            </a:xfrm>
            <a:solidFill>
              <a:schemeClr val="tx1"/>
            </a:solidFill>
          </p:grpSpPr>
          <p:sp>
            <p:nvSpPr>
              <p:cNvPr id="50" name="Freeform 115"/>
              <p:cNvSpPr>
                <a:spLocks/>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51"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52" name="Freeform 117"/>
              <p:cNvSpPr>
                <a:spLocks/>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53" name="Freeform 118"/>
              <p:cNvSpPr>
                <a:spLocks/>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54" name="Freeform 119"/>
              <p:cNvSpPr>
                <a:spLocks/>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55" name="Freeform 120"/>
              <p:cNvSpPr>
                <a:spLocks/>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56" name="Freeform 121"/>
              <p:cNvSpPr>
                <a:spLocks/>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57"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58" name="Freeform 123"/>
              <p:cNvSpPr>
                <a:spLocks/>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grpSp>
      </p:grpSp>
      <p:grpSp>
        <p:nvGrpSpPr>
          <p:cNvPr id="59" name="组合 62"/>
          <p:cNvGrpSpPr/>
          <p:nvPr/>
        </p:nvGrpSpPr>
        <p:grpSpPr>
          <a:xfrm>
            <a:off x="7936048" y="3357492"/>
            <a:ext cx="982465" cy="982465"/>
            <a:chOff x="7524723" y="3076352"/>
            <a:chExt cx="931637" cy="931637"/>
          </a:xfrm>
        </p:grpSpPr>
        <p:sp>
          <p:nvSpPr>
            <p:cNvPr id="60" name="椭圆 63"/>
            <p:cNvSpPr/>
            <p:nvPr/>
          </p:nvSpPr>
          <p:spPr>
            <a:xfrm>
              <a:off x="7524723" y="3076352"/>
              <a:ext cx="931637" cy="931637"/>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61" name="椭圆 64"/>
            <p:cNvSpPr/>
            <p:nvPr/>
          </p:nvSpPr>
          <p:spPr>
            <a:xfrm>
              <a:off x="7608981" y="3160610"/>
              <a:ext cx="763118" cy="763118"/>
            </a:xfrm>
            <a:prstGeom prst="ellipse">
              <a:avLst/>
            </a:prstGeom>
            <a:gradFill>
              <a:gsLst>
                <a:gs pos="0">
                  <a:schemeClr val="bg1">
                    <a:lumMod val="85000"/>
                  </a:schemeClr>
                </a:gs>
                <a:gs pos="100000">
                  <a:schemeClr val="bg1">
                    <a:lumMod val="60000"/>
                    <a:lumOff val="40000"/>
                  </a:schemeClr>
                </a:gs>
              </a:gsLst>
              <a:lin ang="5400000" scaled="0"/>
            </a:gradFill>
            <a:ln>
              <a:gradFill>
                <a:gsLst>
                  <a:gs pos="0">
                    <a:schemeClr val="bg1">
                      <a:lumMod val="75000"/>
                    </a:schemeClr>
                  </a:gs>
                  <a:gs pos="100000">
                    <a:schemeClr val="bg1"/>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grpSp>
          <p:nvGrpSpPr>
            <p:cNvPr id="62" name="组合 65"/>
            <p:cNvGrpSpPr/>
            <p:nvPr/>
          </p:nvGrpSpPr>
          <p:grpSpPr>
            <a:xfrm>
              <a:off x="7845514" y="3367127"/>
              <a:ext cx="364366" cy="342888"/>
              <a:chOff x="5067933" y="4413400"/>
              <a:chExt cx="586815" cy="552226"/>
            </a:xfrm>
            <a:solidFill>
              <a:schemeClr val="tx1"/>
            </a:solidFill>
          </p:grpSpPr>
          <p:sp>
            <p:nvSpPr>
              <p:cNvPr id="63"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64" name="Freeform 125"/>
              <p:cNvSpPr>
                <a:spLocks/>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65"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grpSp>
      </p:grpSp>
      <p:grpSp>
        <p:nvGrpSpPr>
          <p:cNvPr id="66" name="组合 69"/>
          <p:cNvGrpSpPr/>
          <p:nvPr/>
        </p:nvGrpSpPr>
        <p:grpSpPr>
          <a:xfrm>
            <a:off x="6132793" y="1539748"/>
            <a:ext cx="982465" cy="982465"/>
            <a:chOff x="5814759" y="1352647"/>
            <a:chExt cx="931637" cy="931637"/>
          </a:xfrm>
        </p:grpSpPr>
        <p:sp>
          <p:nvSpPr>
            <p:cNvPr id="67" name="椭圆 70"/>
            <p:cNvSpPr/>
            <p:nvPr/>
          </p:nvSpPr>
          <p:spPr>
            <a:xfrm>
              <a:off x="5814759" y="1352647"/>
              <a:ext cx="931637" cy="931637"/>
            </a:xfrm>
            <a:prstGeom prst="ellipse">
              <a:avLst/>
            </a:prstGeom>
            <a:solidFill>
              <a:srgbClr val="000066"/>
            </a:solidFill>
            <a:ln>
              <a:solidFill>
                <a:srgbClr val="0000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68" name="椭圆 71"/>
            <p:cNvSpPr/>
            <p:nvPr/>
          </p:nvSpPr>
          <p:spPr>
            <a:xfrm>
              <a:off x="5899017" y="1436905"/>
              <a:ext cx="763118" cy="763118"/>
            </a:xfrm>
            <a:prstGeom prst="ellipse">
              <a:avLst/>
            </a:prstGeom>
            <a:gradFill>
              <a:gsLst>
                <a:gs pos="0">
                  <a:schemeClr val="bg1">
                    <a:lumMod val="85000"/>
                  </a:schemeClr>
                </a:gs>
                <a:gs pos="100000">
                  <a:schemeClr val="bg1">
                    <a:lumMod val="60000"/>
                    <a:lumOff val="40000"/>
                  </a:schemeClr>
                </a:gs>
              </a:gsLst>
              <a:lin ang="5400000" scaled="0"/>
            </a:gradFill>
            <a:ln>
              <a:solidFill>
                <a:srgbClr val="000066"/>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grpSp>
          <p:nvGrpSpPr>
            <p:cNvPr id="69" name="组合 72"/>
            <p:cNvGrpSpPr/>
            <p:nvPr/>
          </p:nvGrpSpPr>
          <p:grpSpPr>
            <a:xfrm>
              <a:off x="6113964" y="1661043"/>
              <a:ext cx="352516" cy="331040"/>
              <a:chOff x="3411256" y="4486155"/>
              <a:chExt cx="567731" cy="533142"/>
            </a:xfrm>
            <a:solidFill>
              <a:schemeClr val="tx1"/>
            </a:solidFill>
          </p:grpSpPr>
          <p:sp>
            <p:nvSpPr>
              <p:cNvPr id="70" name="Freeform 156"/>
              <p:cNvSpPr>
                <a:spLocks/>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w="9525">
                <a:solidFill>
                  <a:srgbClr val="000000"/>
                </a:solidFill>
                <a:round/>
                <a:headEnd/>
                <a:tailEnd/>
              </a:ln>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71"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w="9525">
                <a:solidFill>
                  <a:srgbClr val="000000"/>
                </a:solidFill>
                <a:round/>
                <a:headEnd/>
                <a:tailEnd/>
              </a:ln>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72" name="Rectangle 158"/>
              <p:cNvSpPr>
                <a:spLocks noChangeArrowheads="1"/>
              </p:cNvSpPr>
              <p:nvPr/>
            </p:nvSpPr>
            <p:spPr bwMode="auto">
              <a:xfrm>
                <a:off x="3671267" y="4692494"/>
                <a:ext cx="256434" cy="25047"/>
              </a:xfrm>
              <a:prstGeom prst="rect">
                <a:avLst/>
              </a:prstGeom>
              <a:grpFill/>
              <a:ln w="9525">
                <a:solidFill>
                  <a:srgbClr val="000000"/>
                </a:solidFill>
                <a:miter lim="800000"/>
                <a:headEnd/>
                <a:tailEnd/>
              </a:ln>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73" name="Rectangle 159"/>
              <p:cNvSpPr>
                <a:spLocks noChangeArrowheads="1"/>
              </p:cNvSpPr>
              <p:nvPr/>
            </p:nvSpPr>
            <p:spPr bwMode="auto">
              <a:xfrm>
                <a:off x="3671267" y="4760479"/>
                <a:ext cx="256434" cy="25047"/>
              </a:xfrm>
              <a:prstGeom prst="rect">
                <a:avLst/>
              </a:prstGeom>
              <a:grpFill/>
              <a:ln w="9525">
                <a:solidFill>
                  <a:srgbClr val="000000"/>
                </a:solidFill>
                <a:miter lim="800000"/>
                <a:headEnd/>
                <a:tailEnd/>
              </a:ln>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74" name="Rectangle 160"/>
              <p:cNvSpPr>
                <a:spLocks noChangeArrowheads="1"/>
              </p:cNvSpPr>
              <p:nvPr/>
            </p:nvSpPr>
            <p:spPr bwMode="auto">
              <a:xfrm>
                <a:off x="3671267" y="4828463"/>
                <a:ext cx="256434" cy="21469"/>
              </a:xfrm>
              <a:prstGeom prst="rect">
                <a:avLst/>
              </a:prstGeom>
              <a:grpFill/>
              <a:ln w="9525">
                <a:solidFill>
                  <a:srgbClr val="000000"/>
                </a:solidFill>
                <a:miter lim="800000"/>
                <a:headEnd/>
                <a:tailEnd/>
              </a:ln>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75" name="Rectangle 161"/>
              <p:cNvSpPr>
                <a:spLocks noChangeArrowheads="1"/>
              </p:cNvSpPr>
              <p:nvPr/>
            </p:nvSpPr>
            <p:spPr bwMode="auto">
              <a:xfrm>
                <a:off x="3671267" y="4895255"/>
                <a:ext cx="256434" cy="22662"/>
              </a:xfrm>
              <a:prstGeom prst="rect">
                <a:avLst/>
              </a:prstGeom>
              <a:grpFill/>
              <a:ln w="9525">
                <a:solidFill>
                  <a:srgbClr val="000000"/>
                </a:solidFill>
                <a:miter lim="800000"/>
                <a:headEnd/>
                <a:tailEnd/>
              </a:ln>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76" name="Freeform 162"/>
              <p:cNvSpPr>
                <a:spLocks/>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w="9525">
                <a:solidFill>
                  <a:srgbClr val="000000"/>
                </a:solidFill>
                <a:round/>
                <a:headEnd/>
                <a:tailEnd/>
              </a:ln>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77" name="Freeform 163"/>
              <p:cNvSpPr>
                <a:spLocks/>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w="9525">
                <a:solidFill>
                  <a:srgbClr val="000000"/>
                </a:solidFill>
                <a:round/>
                <a:headEnd/>
                <a:tailEnd/>
              </a:ln>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sp>
            <p:nvSpPr>
              <p:cNvPr id="78" name="Freeform 164"/>
              <p:cNvSpPr>
                <a:spLocks/>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w="9525">
                <a:solidFill>
                  <a:srgbClr val="000000"/>
                </a:solidFill>
                <a:round/>
                <a:headEnd/>
                <a:tailEnd/>
              </a:ln>
              <a:extLst/>
            </p:spPr>
            <p:txBody>
              <a:bodyPr vert="horz" wrap="square" lIns="96429" tIns="48214" rIns="96429" bIns="48214" numCol="1" anchor="t" anchorCtr="0" compatLnSpc="1">
                <a:prstTxWarp prst="textNoShape">
                  <a:avLst/>
                </a:prstTxWarp>
              </a:bodyPr>
              <a:lstStyle/>
              <a:p>
                <a:endParaRPr lang="zh-CN" altLang="en-US">
                  <a:latin typeface="Cambria" panose="02040503050406030204" pitchFamily="18" charset="0"/>
                </a:endParaRPr>
              </a:p>
            </p:txBody>
          </p:sp>
        </p:grpSp>
      </p:grpSp>
      <p:grpSp>
        <p:nvGrpSpPr>
          <p:cNvPr id="79" name="组合 82"/>
          <p:cNvGrpSpPr/>
          <p:nvPr/>
        </p:nvGrpSpPr>
        <p:grpSpPr>
          <a:xfrm rot="16200000" flipH="1">
            <a:off x="5429459" y="1525923"/>
            <a:ext cx="1267580" cy="970180"/>
            <a:chOff x="911201" y="1622002"/>
            <a:chExt cx="2283025" cy="1747386"/>
          </a:xfrm>
          <a:solidFill>
            <a:srgbClr val="000066"/>
          </a:solidFill>
        </p:grpSpPr>
        <p:sp>
          <p:nvSpPr>
            <p:cNvPr id="80" name="矩形 83"/>
            <p:cNvSpPr/>
            <p:nvPr/>
          </p:nvSpPr>
          <p:spPr>
            <a:xfrm>
              <a:off x="2026099" y="1679379"/>
              <a:ext cx="60759" cy="489621"/>
            </a:xfrm>
            <a:prstGeom prst="rect">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81" name="任意多边形 84"/>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82" name="椭圆 85"/>
            <p:cNvSpPr/>
            <p:nvPr/>
          </p:nvSpPr>
          <p:spPr>
            <a:xfrm>
              <a:off x="911201" y="2587444"/>
              <a:ext cx="98933" cy="98933"/>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83" name="椭圆 86"/>
            <p:cNvSpPr/>
            <p:nvPr/>
          </p:nvSpPr>
          <p:spPr>
            <a:xfrm>
              <a:off x="3095293" y="2587444"/>
              <a:ext cx="98933" cy="98933"/>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84" name="椭圆 87"/>
            <p:cNvSpPr/>
            <p:nvPr/>
          </p:nvSpPr>
          <p:spPr>
            <a:xfrm>
              <a:off x="1952570" y="2048530"/>
              <a:ext cx="209661" cy="209661"/>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85" name="椭圆 88"/>
            <p:cNvSpPr/>
            <p:nvPr/>
          </p:nvSpPr>
          <p:spPr>
            <a:xfrm>
              <a:off x="2007933" y="2106832"/>
              <a:ext cx="98933" cy="98933"/>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sp>
          <p:nvSpPr>
            <p:cNvPr id="86" name="椭圆 89"/>
            <p:cNvSpPr/>
            <p:nvPr/>
          </p:nvSpPr>
          <p:spPr>
            <a:xfrm>
              <a:off x="2007011" y="1622002"/>
              <a:ext cx="98933" cy="98933"/>
            </a:xfrm>
            <a:prstGeom prst="ellipse">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endParaRPr>
            </a:p>
          </p:txBody>
        </p:sp>
      </p:grpSp>
      <p:sp>
        <p:nvSpPr>
          <p:cNvPr id="88" name="矩形 91"/>
          <p:cNvSpPr/>
          <p:nvPr/>
        </p:nvSpPr>
        <p:spPr>
          <a:xfrm>
            <a:off x="308695" y="1711325"/>
            <a:ext cx="5203651" cy="1323433"/>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b="1" dirty="0">
                <a:solidFill>
                  <a:srgbClr val="002060"/>
                </a:solidFill>
              </a:rPr>
              <a:t>The trainers were Mrs. A</a:t>
            </a:r>
            <a:r>
              <a:rPr lang="ro-RO" sz="2000" b="1" dirty="0">
                <a:solidFill>
                  <a:srgbClr val="002060"/>
                </a:solidFill>
              </a:rPr>
              <a:t> </a:t>
            </a:r>
            <a:r>
              <a:rPr lang="en-GB" sz="2000" b="1" dirty="0" err="1">
                <a:solidFill>
                  <a:srgbClr val="002060"/>
                </a:solidFill>
              </a:rPr>
              <a:t>zoicăi</a:t>
            </a:r>
            <a:r>
              <a:rPr lang="en-GB" sz="2000" b="1" dirty="0">
                <a:solidFill>
                  <a:srgbClr val="002060"/>
                </a:solidFill>
              </a:rPr>
              <a:t> </a:t>
            </a:r>
            <a:r>
              <a:rPr lang="en-GB" sz="2000" b="1" dirty="0" err="1">
                <a:solidFill>
                  <a:srgbClr val="002060"/>
                </a:solidFill>
              </a:rPr>
              <a:t>Doina</a:t>
            </a:r>
            <a:r>
              <a:rPr lang="en-GB" sz="2000" b="1" dirty="0">
                <a:solidFill>
                  <a:srgbClr val="002060"/>
                </a:solidFill>
              </a:rPr>
              <a:t> and Mr. Vladimir </a:t>
            </a:r>
            <a:r>
              <a:rPr lang="en-GB" sz="2000" b="1" dirty="0" err="1">
                <a:solidFill>
                  <a:srgbClr val="002060"/>
                </a:solidFill>
              </a:rPr>
              <a:t>Bacârea</a:t>
            </a:r>
            <a:r>
              <a:rPr lang="en-GB" sz="2000" b="1" dirty="0">
                <a:solidFill>
                  <a:srgbClr val="002060"/>
                </a:solidFill>
              </a:rPr>
              <a:t>, university professor, University of Medicine, Pharmacy, Science and Technology,  </a:t>
            </a:r>
            <a:r>
              <a:rPr lang="en-GB" sz="2000" b="1" dirty="0" err="1">
                <a:solidFill>
                  <a:srgbClr val="002060"/>
                </a:solidFill>
              </a:rPr>
              <a:t>Tîrgu</a:t>
            </a:r>
            <a:r>
              <a:rPr lang="en-GB" sz="2000" b="1" dirty="0">
                <a:solidFill>
                  <a:srgbClr val="002060"/>
                </a:solidFill>
              </a:rPr>
              <a:t> Mureș, Romania</a:t>
            </a:r>
          </a:p>
        </p:txBody>
      </p:sp>
      <p:sp>
        <p:nvSpPr>
          <p:cNvPr id="90" name="矩形 93"/>
          <p:cNvSpPr/>
          <p:nvPr/>
        </p:nvSpPr>
        <p:spPr>
          <a:xfrm>
            <a:off x="308695" y="3235325"/>
            <a:ext cx="7163569" cy="1015657"/>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b="1" dirty="0">
                <a:solidFill>
                  <a:srgbClr val="002060"/>
                </a:solidFill>
              </a:rPr>
              <a:t>The trainers were Mrs. A</a:t>
            </a:r>
            <a:r>
              <a:rPr lang="ro-RO" sz="2000" b="1" dirty="0">
                <a:solidFill>
                  <a:srgbClr val="002060"/>
                </a:solidFill>
              </a:rPr>
              <a:t> </a:t>
            </a:r>
            <a:r>
              <a:rPr lang="en-GB" sz="2000" b="1" dirty="0" err="1">
                <a:solidFill>
                  <a:srgbClr val="002060"/>
                </a:solidFill>
              </a:rPr>
              <a:t>zoicăi</a:t>
            </a:r>
            <a:r>
              <a:rPr lang="en-GB" sz="2000" b="1" dirty="0">
                <a:solidFill>
                  <a:srgbClr val="002060"/>
                </a:solidFill>
              </a:rPr>
              <a:t> </a:t>
            </a:r>
            <a:r>
              <a:rPr lang="en-GB" sz="2000" b="1" dirty="0" err="1">
                <a:solidFill>
                  <a:srgbClr val="002060"/>
                </a:solidFill>
              </a:rPr>
              <a:t>Doina</a:t>
            </a:r>
            <a:r>
              <a:rPr lang="en-GB" sz="2000" b="1" dirty="0">
                <a:solidFill>
                  <a:srgbClr val="002060"/>
                </a:solidFill>
              </a:rPr>
              <a:t> and Mr. Vladimir </a:t>
            </a:r>
            <a:r>
              <a:rPr lang="en-GB" sz="2000" b="1" dirty="0" err="1">
                <a:solidFill>
                  <a:srgbClr val="002060"/>
                </a:solidFill>
              </a:rPr>
              <a:t>Bacârea</a:t>
            </a:r>
            <a:r>
              <a:rPr lang="en-GB" sz="2000" b="1" dirty="0">
                <a:solidFill>
                  <a:srgbClr val="002060"/>
                </a:solidFill>
              </a:rPr>
              <a:t>, university professor, University of Medicine, Pharmacy, Science and Technology,  </a:t>
            </a:r>
            <a:r>
              <a:rPr lang="en-GB" sz="2000" b="1" dirty="0" err="1">
                <a:solidFill>
                  <a:srgbClr val="002060"/>
                </a:solidFill>
              </a:rPr>
              <a:t>Tîrgu</a:t>
            </a:r>
            <a:r>
              <a:rPr lang="en-GB" sz="2000" b="1" dirty="0">
                <a:solidFill>
                  <a:srgbClr val="002060"/>
                </a:solidFill>
              </a:rPr>
              <a:t> Mureș, Romania</a:t>
            </a:r>
          </a:p>
        </p:txBody>
      </p:sp>
      <p:sp>
        <p:nvSpPr>
          <p:cNvPr id="92" name="矩形 95"/>
          <p:cNvSpPr/>
          <p:nvPr/>
        </p:nvSpPr>
        <p:spPr>
          <a:xfrm>
            <a:off x="308695" y="4378325"/>
            <a:ext cx="5760641" cy="1323433"/>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b="1" dirty="0">
                <a:solidFill>
                  <a:srgbClr val="002060"/>
                </a:solidFill>
              </a:rPr>
              <a:t>Participants performed a critical analysis of a quality of life study and compared the multiple averages using the statistical indicators </a:t>
            </a:r>
            <a:r>
              <a:rPr lang="en-GB" sz="2000" b="1" dirty="0" err="1">
                <a:solidFill>
                  <a:srgbClr val="002060"/>
                </a:solidFill>
              </a:rPr>
              <a:t>Kruskall</a:t>
            </a:r>
            <a:r>
              <a:rPr lang="en-GB" sz="2000" b="1" dirty="0">
                <a:solidFill>
                  <a:srgbClr val="002060"/>
                </a:solidFill>
              </a:rPr>
              <a:t> Wallis and Mann </a:t>
            </a:r>
            <a:r>
              <a:rPr lang="en-GB" sz="2000" b="1" dirty="0" smtClean="0">
                <a:solidFill>
                  <a:srgbClr val="002060"/>
                </a:solidFill>
              </a:rPr>
              <a:t>Whitney</a:t>
            </a:r>
            <a:r>
              <a:rPr lang="ro-RO" sz="2000" b="1" dirty="0" smtClean="0">
                <a:solidFill>
                  <a:srgbClr val="002060"/>
                </a:solidFill>
              </a:rPr>
              <a:t>.</a:t>
            </a:r>
            <a:endParaRPr lang="en-GB" sz="2000" b="1" dirty="0">
              <a:solidFill>
                <a:srgbClr val="002060"/>
              </a:solidFill>
            </a:endParaRPr>
          </a:p>
        </p:txBody>
      </p:sp>
      <p:sp>
        <p:nvSpPr>
          <p:cNvPr id="94" name="矩形 95"/>
          <p:cNvSpPr/>
          <p:nvPr/>
        </p:nvSpPr>
        <p:spPr>
          <a:xfrm>
            <a:off x="4007923" y="5826125"/>
            <a:ext cx="5760641" cy="1323433"/>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b="1" dirty="0" smtClean="0">
                <a:solidFill>
                  <a:srgbClr val="002060"/>
                </a:solidFill>
              </a:rPr>
              <a:t>Were </a:t>
            </a:r>
            <a:r>
              <a:rPr lang="en-GB" sz="2000" b="1" dirty="0">
                <a:solidFill>
                  <a:srgbClr val="002060"/>
                </a:solidFill>
              </a:rPr>
              <a:t>presented linear and multiple regressions, interpretation based on the Kaplan Mayer regression model and performed processing through the Graph Prism program</a:t>
            </a:r>
          </a:p>
        </p:txBody>
      </p:sp>
    </p:spTree>
    <p:extLst>
      <p:ext uri="{BB962C8B-B14F-4D97-AF65-F5344CB8AC3E}">
        <p14:creationId xmlns:p14="http://schemas.microsoft.com/office/powerpoint/2010/main" val="3647727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8" descr="2.png"/>
          <p:cNvPicPr>
            <a:picLocks/>
          </p:cNvPicPr>
          <p:nvPr/>
        </p:nvPicPr>
        <p:blipFill>
          <a:blip r:embed="rId2" cstate="print"/>
          <a:srcRect t="-87500" b="-87500"/>
          <a:stretch>
            <a:fillRect/>
          </a:stretch>
        </p:blipFill>
        <p:spPr>
          <a:xfrm flipV="1">
            <a:off x="3126783" y="5878855"/>
            <a:ext cx="3431750" cy="23470"/>
          </a:xfrm>
          <a:prstGeom prst="rect">
            <a:avLst/>
          </a:prstGeom>
        </p:spPr>
      </p:pic>
      <p:sp>
        <p:nvSpPr>
          <p:cNvPr id="7" name="菱形 18"/>
          <p:cNvSpPr/>
          <p:nvPr/>
        </p:nvSpPr>
        <p:spPr>
          <a:xfrm flipV="1">
            <a:off x="4254279" y="1635124"/>
            <a:ext cx="409450" cy="381000"/>
          </a:xfrm>
          <a:prstGeom prst="diamond">
            <a:avLst/>
          </a:prstGeom>
          <a:solidFill>
            <a:srgbClr val="076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19"/>
          <p:cNvSpPr/>
          <p:nvPr/>
        </p:nvSpPr>
        <p:spPr>
          <a:xfrm flipV="1">
            <a:off x="4542430" y="1635124"/>
            <a:ext cx="409450" cy="381000"/>
          </a:xfrm>
          <a:prstGeom prst="diamond">
            <a:avLst/>
          </a:prstGeom>
          <a:solidFill>
            <a:srgbClr val="004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20"/>
          <p:cNvSpPr/>
          <p:nvPr/>
        </p:nvSpPr>
        <p:spPr>
          <a:xfrm flipV="1">
            <a:off x="4830580" y="1635124"/>
            <a:ext cx="409450" cy="381000"/>
          </a:xfrm>
          <a:prstGeom prst="diamond">
            <a:avLst/>
          </a:prstGeom>
          <a:solidFill>
            <a:srgbClr val="00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87"/>
          <p:cNvSpPr/>
          <p:nvPr/>
        </p:nvSpPr>
        <p:spPr>
          <a:xfrm flipV="1">
            <a:off x="2139593" y="2672669"/>
            <a:ext cx="2402716" cy="550370"/>
          </a:xfrm>
          <a:prstGeom prst="homePlate">
            <a:avLst/>
          </a:prstGeom>
          <a:gradFill>
            <a:gsLst>
              <a:gs pos="50000">
                <a:srgbClr val="0080C1"/>
              </a:gs>
              <a:gs pos="100000">
                <a:srgbClr val="066C9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88"/>
          <p:cNvSpPr/>
          <p:nvPr/>
        </p:nvSpPr>
        <p:spPr>
          <a:xfrm rot="5400000" flipV="1">
            <a:off x="343997" y="1429268"/>
            <a:ext cx="1380528" cy="2229641"/>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gradFill>
            <a:gsLst>
              <a:gs pos="50000">
                <a:srgbClr val="0080C1"/>
              </a:gs>
              <a:gs pos="100000">
                <a:srgbClr val="066C9D"/>
              </a:gs>
            </a:gsLst>
            <a:lin ang="3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89"/>
          <p:cNvSpPr/>
          <p:nvPr/>
        </p:nvSpPr>
        <p:spPr>
          <a:xfrm flipV="1">
            <a:off x="2139594" y="3212254"/>
            <a:ext cx="3050789" cy="550370"/>
          </a:xfrm>
          <a:prstGeom prst="homePlate">
            <a:avLst/>
          </a:prstGeom>
          <a:gradFill>
            <a:gsLst>
              <a:gs pos="3000">
                <a:srgbClr val="005790"/>
              </a:gs>
              <a:gs pos="45000">
                <a:srgbClr val="00699A"/>
              </a:gs>
              <a:gs pos="100000">
                <a:srgbClr val="0D5B7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90"/>
          <p:cNvSpPr/>
          <p:nvPr/>
        </p:nvSpPr>
        <p:spPr>
          <a:xfrm rot="5400000" flipV="1">
            <a:off x="577592" y="2202130"/>
            <a:ext cx="927542" cy="2215439"/>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gradFill>
            <a:gsLst>
              <a:gs pos="3000">
                <a:srgbClr val="005790"/>
              </a:gs>
              <a:gs pos="45000">
                <a:srgbClr val="00699A"/>
              </a:gs>
              <a:gs pos="100000">
                <a:srgbClr val="0D5B7D"/>
              </a:gs>
            </a:gsLst>
            <a:lin ang="6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边形 91"/>
          <p:cNvSpPr/>
          <p:nvPr/>
        </p:nvSpPr>
        <p:spPr>
          <a:xfrm flipV="1">
            <a:off x="2139598" y="3762625"/>
            <a:ext cx="2349331" cy="550370"/>
          </a:xfrm>
          <a:prstGeom prst="homePlate">
            <a:avLst/>
          </a:prstGeom>
          <a:gradFill>
            <a:gsLst>
              <a:gs pos="1000">
                <a:srgbClr val="004B76"/>
              </a:gs>
              <a:gs pos="50000">
                <a:srgbClr val="03587D"/>
              </a:gs>
              <a:gs pos="100000">
                <a:srgbClr val="0C4A66"/>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92"/>
          <p:cNvSpPr/>
          <p:nvPr/>
        </p:nvSpPr>
        <p:spPr>
          <a:xfrm rot="5400000" flipV="1">
            <a:off x="708726" y="2867861"/>
            <a:ext cx="679479" cy="2229641"/>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 name="connsiteX0" fmla="*/ 0 w 533400"/>
              <a:gd name="connsiteY0" fmla="*/ 0 h 1329267"/>
              <a:gd name="connsiteX1" fmla="*/ 532358 w 533400"/>
              <a:gd name="connsiteY1" fmla="*/ 0 h 1329267"/>
              <a:gd name="connsiteX2" fmla="*/ 533400 w 533400"/>
              <a:gd name="connsiteY2" fmla="*/ 1329267 h 1329267"/>
              <a:gd name="connsiteX3" fmla="*/ 93134 w 533400"/>
              <a:gd name="connsiteY3" fmla="*/ 1320800 h 1329267"/>
              <a:gd name="connsiteX4" fmla="*/ 0 w 533400"/>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329267">
                <a:moveTo>
                  <a:pt x="0" y="0"/>
                </a:moveTo>
                <a:lnTo>
                  <a:pt x="532358" y="0"/>
                </a:lnTo>
                <a:cubicBezTo>
                  <a:pt x="532705" y="443089"/>
                  <a:pt x="533053" y="886178"/>
                  <a:pt x="533400" y="1329267"/>
                </a:cubicBezTo>
                <a:lnTo>
                  <a:pt x="93134" y="1320800"/>
                </a:lnTo>
                <a:lnTo>
                  <a:pt x="0" y="0"/>
                </a:lnTo>
                <a:close/>
              </a:path>
            </a:pathLst>
          </a:custGeom>
          <a:gradFill>
            <a:gsLst>
              <a:gs pos="1000">
                <a:srgbClr val="004B76"/>
              </a:gs>
              <a:gs pos="50000">
                <a:srgbClr val="03587D"/>
              </a:gs>
              <a:gs pos="100000">
                <a:srgbClr val="0C4A66"/>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五边形 93"/>
          <p:cNvSpPr/>
          <p:nvPr/>
        </p:nvSpPr>
        <p:spPr>
          <a:xfrm flipV="1">
            <a:off x="2192908" y="5351955"/>
            <a:ext cx="2937433" cy="550370"/>
          </a:xfrm>
          <a:prstGeom prst="homePlate">
            <a:avLst/>
          </a:prstGeom>
          <a:gradFill>
            <a:gsLst>
              <a:gs pos="1000">
                <a:srgbClr val="00244A"/>
              </a:gs>
              <a:gs pos="50000">
                <a:srgbClr val="003A5C"/>
              </a:gs>
              <a:gs pos="100000">
                <a:srgbClr val="00344C"/>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Group 139"/>
          <p:cNvGrpSpPr>
            <a:grpSpLocks/>
          </p:cNvGrpSpPr>
          <p:nvPr/>
        </p:nvGrpSpPr>
        <p:grpSpPr bwMode="auto">
          <a:xfrm>
            <a:off x="4830341" y="3840811"/>
            <a:ext cx="432048" cy="432048"/>
            <a:chOff x="5764782" y="4003135"/>
            <a:chExt cx="714189" cy="712471"/>
          </a:xfrm>
          <a:solidFill>
            <a:srgbClr val="00577E"/>
          </a:solidFill>
        </p:grpSpPr>
        <p:sp>
          <p:nvSpPr>
            <p:cNvPr id="20"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grpSp>
          <p:nvGrpSpPr>
            <p:cNvPr id="21" name="Gruppe 344"/>
            <p:cNvGrpSpPr>
              <a:grpSpLocks/>
            </p:cNvGrpSpPr>
            <p:nvPr/>
          </p:nvGrpSpPr>
          <p:grpSpPr bwMode="auto">
            <a:xfrm>
              <a:off x="6014164" y="4178333"/>
              <a:ext cx="215428" cy="362076"/>
              <a:chOff x="2113770" y="1516292"/>
              <a:chExt cx="264374" cy="444598"/>
            </a:xfrm>
            <a:grpFill/>
          </p:grpSpPr>
          <p:sp>
            <p:nvSpPr>
              <p:cNvPr id="22"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sp>
            <p:nvSpPr>
              <p:cNvPr id="23"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sp>
            <p:nvSpPr>
              <p:cNvPr id="24" name="Freeform 17"/>
              <p:cNvSpPr>
                <a:spLocks/>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grpSp>
      <p:grpSp>
        <p:nvGrpSpPr>
          <p:cNvPr id="25" name="组合 29"/>
          <p:cNvGrpSpPr/>
          <p:nvPr/>
        </p:nvGrpSpPr>
        <p:grpSpPr>
          <a:xfrm>
            <a:off x="4903059" y="2717920"/>
            <a:ext cx="431338" cy="431339"/>
            <a:chOff x="2214546" y="1142990"/>
            <a:chExt cx="966786" cy="966787"/>
          </a:xfrm>
          <a:solidFill>
            <a:srgbClr val="076EB9"/>
          </a:solidFill>
        </p:grpSpPr>
        <p:sp>
          <p:nvSpPr>
            <p:cNvPr id="26" name="Donut 12"/>
            <p:cNvSpPr>
              <a:spLocks noChangeArrowheads="1"/>
            </p:cNvSpPr>
            <p:nvPr/>
          </p:nvSpPr>
          <p:spPr bwMode="auto">
            <a:xfrm flipV="1">
              <a:off x="2214546" y="1142990"/>
              <a:ext cx="966786" cy="9667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sp>
          <p:nvSpPr>
            <p:cNvPr id="27" name="Freeform 41"/>
            <p:cNvSpPr>
              <a:spLocks noEditPoints="1"/>
            </p:cNvSpPr>
            <p:nvPr/>
          </p:nvSpPr>
          <p:spPr bwMode="auto">
            <a:xfrm>
              <a:off x="2463784" y="1416040"/>
              <a:ext cx="468313" cy="42068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grpSp>
        <p:nvGrpSpPr>
          <p:cNvPr id="28" name="Group 132"/>
          <p:cNvGrpSpPr>
            <a:grpSpLocks/>
          </p:cNvGrpSpPr>
          <p:nvPr/>
        </p:nvGrpSpPr>
        <p:grpSpPr bwMode="auto">
          <a:xfrm>
            <a:off x="5435006" y="5698168"/>
            <a:ext cx="432048" cy="432757"/>
            <a:chOff x="5764784" y="2141636"/>
            <a:chExt cx="714189" cy="713640"/>
          </a:xfrm>
          <a:solidFill>
            <a:srgbClr val="003A5C"/>
          </a:solidFill>
        </p:grpSpPr>
        <p:sp>
          <p:nvSpPr>
            <p:cNvPr id="29"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sp>
          <p:nvSpPr>
            <p:cNvPr id="30"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grpSp>
        <p:nvGrpSpPr>
          <p:cNvPr id="31" name="Group 133"/>
          <p:cNvGrpSpPr>
            <a:grpSpLocks/>
          </p:cNvGrpSpPr>
          <p:nvPr/>
        </p:nvGrpSpPr>
        <p:grpSpPr bwMode="auto">
          <a:xfrm>
            <a:off x="5406407" y="3273888"/>
            <a:ext cx="431339" cy="431339"/>
            <a:chOff x="5994108" y="3065443"/>
            <a:chExt cx="713017" cy="712888"/>
          </a:xfrm>
          <a:solidFill>
            <a:srgbClr val="004E90"/>
          </a:solidFill>
        </p:grpSpPr>
        <p:sp>
          <p:nvSpPr>
            <p:cNvPr id="32"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sp>
          <p:nvSpPr>
            <p:cNvPr id="33"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cxnSp>
        <p:nvCxnSpPr>
          <p:cNvPr id="34" name="直接连接符 39"/>
          <p:cNvCxnSpPr/>
          <p:nvPr/>
        </p:nvCxnSpPr>
        <p:spPr>
          <a:xfrm rot="5400000">
            <a:off x="5343364" y="2948179"/>
            <a:ext cx="360040" cy="1588"/>
          </a:xfrm>
          <a:prstGeom prst="line">
            <a:avLst/>
          </a:prstGeom>
          <a:ln w="28575">
            <a:solidFill>
              <a:srgbClr val="076EB9"/>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40"/>
          <p:cNvCxnSpPr/>
          <p:nvPr/>
        </p:nvCxnSpPr>
        <p:spPr>
          <a:xfrm rot="5400000">
            <a:off x="5848214" y="3503353"/>
            <a:ext cx="360040" cy="1588"/>
          </a:xfrm>
          <a:prstGeom prst="line">
            <a:avLst/>
          </a:prstGeom>
          <a:ln w="28575">
            <a:solidFill>
              <a:srgbClr val="004E9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直接连接符 41"/>
          <p:cNvCxnSpPr/>
          <p:nvPr/>
        </p:nvCxnSpPr>
        <p:spPr>
          <a:xfrm rot="5400000">
            <a:off x="5260430" y="4079417"/>
            <a:ext cx="360040" cy="1588"/>
          </a:xfrm>
          <a:prstGeom prst="line">
            <a:avLst/>
          </a:prstGeom>
          <a:ln w="28575">
            <a:solidFill>
              <a:srgbClr val="00577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直接连接符 42"/>
          <p:cNvCxnSpPr/>
          <p:nvPr/>
        </p:nvCxnSpPr>
        <p:spPr>
          <a:xfrm rot="5400000">
            <a:off x="5866767" y="5950110"/>
            <a:ext cx="360040" cy="1588"/>
          </a:xfrm>
          <a:prstGeom prst="line">
            <a:avLst/>
          </a:prstGeom>
          <a:ln w="28575">
            <a:solidFill>
              <a:srgbClr val="003A5C"/>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矩形 43"/>
          <p:cNvSpPr/>
          <p:nvPr/>
        </p:nvSpPr>
        <p:spPr>
          <a:xfrm>
            <a:off x="5690550" y="2517865"/>
            <a:ext cx="6958378" cy="400110"/>
          </a:xfrm>
          <a:prstGeom prst="rect">
            <a:avLst/>
          </a:prstGeom>
        </p:spPr>
        <p:txBody>
          <a:bodyPr wrap="square">
            <a:spAutoFit/>
          </a:bodyPr>
          <a:lstStyle/>
          <a:p>
            <a:pPr marL="177800" indent="-177800" defTabSz="801688">
              <a:spcBef>
                <a:spcPct val="20000"/>
              </a:spcBef>
            </a:pPr>
            <a:r>
              <a:rPr lang="en-US" sz="2000" b="1" dirty="0">
                <a:solidFill>
                  <a:srgbClr val="740000"/>
                </a:solidFill>
              </a:rPr>
              <a:t>TEAM PRESENTATION</a:t>
            </a:r>
            <a:endParaRPr lang="en-US" altLang="zh-CN" sz="2000" b="1" dirty="0">
              <a:solidFill>
                <a:srgbClr val="740000"/>
              </a:solidFill>
              <a:latin typeface="冬青黑体简体中文 W3" pitchFamily="34" charset="-122"/>
              <a:ea typeface="冬青黑体简体中文 W3" pitchFamily="34" charset="-122"/>
            </a:endParaRPr>
          </a:p>
        </p:txBody>
      </p:sp>
      <p:sp>
        <p:nvSpPr>
          <p:cNvPr id="39" name="矩形 44"/>
          <p:cNvSpPr/>
          <p:nvPr/>
        </p:nvSpPr>
        <p:spPr>
          <a:xfrm>
            <a:off x="5563466" y="3714644"/>
            <a:ext cx="7055667" cy="646331"/>
          </a:xfrm>
          <a:prstGeom prst="rect">
            <a:avLst/>
          </a:prstGeom>
        </p:spPr>
        <p:txBody>
          <a:bodyPr wrap="square">
            <a:spAutoFit/>
          </a:bodyPr>
          <a:lstStyle/>
          <a:p>
            <a:pPr defTabSz="801688">
              <a:spcBef>
                <a:spcPct val="20000"/>
              </a:spcBef>
            </a:pPr>
            <a:r>
              <a:rPr lang="fr-FR" sz="1800" b="1" dirty="0">
                <a:solidFill>
                  <a:srgbClr val="740000"/>
                </a:solidFill>
              </a:rPr>
              <a:t>MAIN </a:t>
            </a:r>
            <a:r>
              <a:rPr lang="fr-FR" sz="1800" b="1" dirty="0" err="1">
                <a:solidFill>
                  <a:srgbClr val="740000"/>
                </a:solidFill>
              </a:rPr>
              <a:t>TEACHINGS</a:t>
            </a:r>
            <a:r>
              <a:rPr lang="fr-FR" sz="1800" b="1" dirty="0">
                <a:solidFill>
                  <a:srgbClr val="740000"/>
                </a:solidFill>
              </a:rPr>
              <a:t>, COURSES IN </a:t>
            </a:r>
            <a:r>
              <a:rPr lang="fr-FR" sz="1800" b="1" dirty="0" err="1">
                <a:solidFill>
                  <a:srgbClr val="740000"/>
                </a:solidFill>
              </a:rPr>
              <a:t>RESEARCH</a:t>
            </a:r>
            <a:r>
              <a:rPr lang="fr-FR" sz="1800" b="1" dirty="0">
                <a:solidFill>
                  <a:srgbClr val="740000"/>
                </a:solidFill>
              </a:rPr>
              <a:t> </a:t>
            </a:r>
            <a:r>
              <a:rPr lang="fr-FR" sz="1800" b="1" dirty="0" err="1">
                <a:solidFill>
                  <a:srgbClr val="740000"/>
                </a:solidFill>
              </a:rPr>
              <a:t>METHODOLOGY</a:t>
            </a:r>
            <a:r>
              <a:rPr lang="fr-FR" sz="1800" b="1" dirty="0">
                <a:solidFill>
                  <a:srgbClr val="740000"/>
                </a:solidFill>
              </a:rPr>
              <a:t> </a:t>
            </a:r>
            <a:r>
              <a:rPr lang="fr-FR" sz="1800" b="1" dirty="0" err="1">
                <a:solidFill>
                  <a:srgbClr val="740000"/>
                </a:solidFill>
              </a:rPr>
              <a:t>FOLLOWED</a:t>
            </a:r>
            <a:r>
              <a:rPr lang="fr-FR" sz="1800" b="1" dirty="0">
                <a:solidFill>
                  <a:srgbClr val="740000"/>
                </a:solidFill>
              </a:rPr>
              <a:t> BY UEC </a:t>
            </a:r>
            <a:r>
              <a:rPr lang="fr-FR" sz="1800" b="1" dirty="0" err="1">
                <a:solidFill>
                  <a:srgbClr val="740000"/>
                </a:solidFill>
              </a:rPr>
              <a:t>MEMBERS</a:t>
            </a:r>
            <a:endParaRPr lang="en-US" altLang="zh-CN" sz="1800" b="1" dirty="0">
              <a:solidFill>
                <a:srgbClr val="740000"/>
              </a:solidFill>
            </a:endParaRPr>
          </a:p>
        </p:txBody>
      </p:sp>
      <p:sp>
        <p:nvSpPr>
          <p:cNvPr id="40" name="矩形 45"/>
          <p:cNvSpPr/>
          <p:nvPr/>
        </p:nvSpPr>
        <p:spPr>
          <a:xfrm>
            <a:off x="6241774" y="5636994"/>
            <a:ext cx="5520807" cy="646331"/>
          </a:xfrm>
          <a:prstGeom prst="rect">
            <a:avLst/>
          </a:prstGeom>
        </p:spPr>
        <p:txBody>
          <a:bodyPr wrap="square">
            <a:spAutoFit/>
          </a:bodyPr>
          <a:lstStyle/>
          <a:p>
            <a:pPr defTabSz="801688">
              <a:spcBef>
                <a:spcPct val="20000"/>
              </a:spcBef>
            </a:pPr>
            <a:r>
              <a:rPr lang="fr-FR" sz="1800" b="1" dirty="0" err="1">
                <a:solidFill>
                  <a:srgbClr val="740000"/>
                </a:solidFill>
              </a:rPr>
              <a:t>CLINICAL</a:t>
            </a:r>
            <a:r>
              <a:rPr lang="fr-FR" sz="1800" b="1" dirty="0">
                <a:solidFill>
                  <a:srgbClr val="740000"/>
                </a:solidFill>
              </a:rPr>
              <a:t> </a:t>
            </a:r>
            <a:r>
              <a:rPr lang="fr-FR" sz="1800" b="1" dirty="0" err="1">
                <a:solidFill>
                  <a:srgbClr val="740000"/>
                </a:solidFill>
              </a:rPr>
              <a:t>EPIDEMIOLOGY</a:t>
            </a:r>
            <a:r>
              <a:rPr lang="fr-FR" sz="1800" b="1" dirty="0">
                <a:solidFill>
                  <a:srgbClr val="740000"/>
                </a:solidFill>
              </a:rPr>
              <a:t> UNIT </a:t>
            </a:r>
            <a:r>
              <a:rPr lang="fr-FR" sz="1800" b="1" dirty="0" err="1">
                <a:solidFill>
                  <a:srgbClr val="740000"/>
                </a:solidFill>
              </a:rPr>
              <a:t>DEVELOPMENT</a:t>
            </a:r>
            <a:r>
              <a:rPr lang="fr-FR" sz="1800" b="1" dirty="0">
                <a:solidFill>
                  <a:srgbClr val="740000"/>
                </a:solidFill>
              </a:rPr>
              <a:t>                                          </a:t>
            </a:r>
            <a:r>
              <a:rPr lang="fr-FR" sz="1800" b="1" dirty="0" err="1">
                <a:solidFill>
                  <a:srgbClr val="740000"/>
                </a:solidFill>
              </a:rPr>
              <a:t>PROJECTS</a:t>
            </a:r>
            <a:r>
              <a:rPr lang="fr-FR" sz="1800" b="1" dirty="0">
                <a:solidFill>
                  <a:srgbClr val="740000"/>
                </a:solidFill>
              </a:rPr>
              <a:t> FOR THE </a:t>
            </a:r>
            <a:r>
              <a:rPr lang="fr-FR" sz="1800" b="1" dirty="0" err="1">
                <a:solidFill>
                  <a:srgbClr val="740000"/>
                </a:solidFill>
              </a:rPr>
              <a:t>FOLLOWING</a:t>
            </a:r>
            <a:r>
              <a:rPr lang="fr-FR" sz="1800" b="1" dirty="0">
                <a:solidFill>
                  <a:srgbClr val="740000"/>
                </a:solidFill>
              </a:rPr>
              <a:t> 5 </a:t>
            </a:r>
            <a:r>
              <a:rPr lang="fr-FR" sz="1800" b="1" dirty="0" err="1">
                <a:solidFill>
                  <a:srgbClr val="740000"/>
                </a:solidFill>
              </a:rPr>
              <a:t>YEARS</a:t>
            </a:r>
            <a:endParaRPr lang="en-US" altLang="zh-CN" sz="1800" b="1" dirty="0">
              <a:solidFill>
                <a:srgbClr val="740000"/>
              </a:solidFill>
            </a:endParaRPr>
          </a:p>
        </p:txBody>
      </p:sp>
      <p:sp>
        <p:nvSpPr>
          <p:cNvPr id="41" name="矩形 48"/>
          <p:cNvSpPr/>
          <p:nvPr/>
        </p:nvSpPr>
        <p:spPr>
          <a:xfrm>
            <a:off x="6177874" y="3201300"/>
            <a:ext cx="6646792" cy="369332"/>
          </a:xfrm>
          <a:prstGeom prst="rect">
            <a:avLst/>
          </a:prstGeom>
        </p:spPr>
        <p:txBody>
          <a:bodyPr wrap="square">
            <a:spAutoFit/>
          </a:bodyPr>
          <a:lstStyle/>
          <a:p>
            <a:pPr marL="177800" indent="-177800" defTabSz="801688">
              <a:spcBef>
                <a:spcPct val="20000"/>
              </a:spcBef>
            </a:pPr>
            <a:r>
              <a:rPr lang="fr-FR" sz="1800" b="1" dirty="0">
                <a:solidFill>
                  <a:srgbClr val="740000"/>
                </a:solidFill>
              </a:rPr>
              <a:t>SHORT </a:t>
            </a:r>
            <a:r>
              <a:rPr lang="fr-FR" sz="1800" b="1" dirty="0" err="1">
                <a:solidFill>
                  <a:srgbClr val="740000"/>
                </a:solidFill>
              </a:rPr>
              <a:t>HISTORY</a:t>
            </a:r>
            <a:r>
              <a:rPr lang="fr-FR" sz="1800" b="1" dirty="0">
                <a:solidFill>
                  <a:srgbClr val="740000"/>
                </a:solidFill>
              </a:rPr>
              <a:t> OF THE </a:t>
            </a:r>
            <a:r>
              <a:rPr lang="fr-FR" sz="1800" b="1" dirty="0" err="1">
                <a:solidFill>
                  <a:srgbClr val="740000"/>
                </a:solidFill>
              </a:rPr>
              <a:t>CLINICAL</a:t>
            </a:r>
            <a:r>
              <a:rPr lang="fr-FR" sz="1800" b="1" dirty="0">
                <a:solidFill>
                  <a:srgbClr val="740000"/>
                </a:solidFill>
              </a:rPr>
              <a:t> </a:t>
            </a:r>
            <a:r>
              <a:rPr lang="fr-FR" sz="1800" b="1" dirty="0" err="1">
                <a:solidFill>
                  <a:srgbClr val="740000"/>
                </a:solidFill>
              </a:rPr>
              <a:t>EPIDEMIOLOGY</a:t>
            </a:r>
            <a:r>
              <a:rPr lang="fr-FR" sz="1800" b="1" dirty="0">
                <a:solidFill>
                  <a:srgbClr val="740000"/>
                </a:solidFill>
              </a:rPr>
              <a:t> UNIT</a:t>
            </a:r>
            <a:endParaRPr lang="en-GB" altLang="zh-CN" sz="1800" b="1" dirty="0">
              <a:solidFill>
                <a:srgbClr val="740000"/>
              </a:solidFill>
            </a:endParaRPr>
          </a:p>
        </p:txBody>
      </p:sp>
      <p:sp>
        <p:nvSpPr>
          <p:cNvPr id="42" name="TextBox 49"/>
          <p:cNvSpPr txBox="1"/>
          <p:nvPr/>
        </p:nvSpPr>
        <p:spPr>
          <a:xfrm>
            <a:off x="3126783" y="2758111"/>
            <a:ext cx="1271510"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1</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43" name="TextBox 50"/>
          <p:cNvSpPr txBox="1"/>
          <p:nvPr/>
        </p:nvSpPr>
        <p:spPr>
          <a:xfrm>
            <a:off x="3762538" y="3302359"/>
            <a:ext cx="1283827"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2</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44" name="TextBox 51"/>
          <p:cNvSpPr txBox="1"/>
          <p:nvPr/>
        </p:nvSpPr>
        <p:spPr>
          <a:xfrm>
            <a:off x="3126783" y="3839903"/>
            <a:ext cx="1221270"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3</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45" name="TextBox 52"/>
          <p:cNvSpPr txBox="1"/>
          <p:nvPr/>
        </p:nvSpPr>
        <p:spPr>
          <a:xfrm>
            <a:off x="3966578" y="5379849"/>
            <a:ext cx="1242803"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a:t>
            </a:r>
            <a:r>
              <a:rPr lang="ro-RO" altLang="zh-CN" dirty="0" smtClean="0">
                <a:solidFill>
                  <a:schemeClr val="bg1"/>
                </a:solidFill>
                <a:effectLst>
                  <a:outerShdw blurRad="38100" dist="38100" dir="2700000" algn="tl">
                    <a:srgbClr val="000000">
                      <a:alpha val="43137"/>
                    </a:srgbClr>
                  </a:outerShdw>
                </a:effectLst>
                <a:latin typeface="Impact" pitchFamily="34" charset="0"/>
              </a:rPr>
              <a:t>6</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65" name="五边形 89"/>
          <p:cNvSpPr/>
          <p:nvPr/>
        </p:nvSpPr>
        <p:spPr>
          <a:xfrm flipV="1">
            <a:off x="2154557" y="4302125"/>
            <a:ext cx="2759392" cy="550370"/>
          </a:xfrm>
          <a:prstGeom prst="homePlate">
            <a:avLst/>
          </a:prstGeom>
          <a:gradFill>
            <a:gsLst>
              <a:gs pos="3000">
                <a:srgbClr val="005790"/>
              </a:gs>
              <a:gs pos="45000">
                <a:srgbClr val="00699A"/>
              </a:gs>
              <a:gs pos="100000">
                <a:srgbClr val="0D5B7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Group 133"/>
          <p:cNvGrpSpPr>
            <a:grpSpLocks/>
          </p:cNvGrpSpPr>
          <p:nvPr/>
        </p:nvGrpSpPr>
        <p:grpSpPr bwMode="auto">
          <a:xfrm>
            <a:off x="5578903" y="4391244"/>
            <a:ext cx="431339" cy="431339"/>
            <a:chOff x="5994108" y="3065443"/>
            <a:chExt cx="713017" cy="712888"/>
          </a:xfrm>
          <a:solidFill>
            <a:srgbClr val="004E90"/>
          </a:solidFill>
        </p:grpSpPr>
        <p:sp>
          <p:nvSpPr>
            <p:cNvPr id="68"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sp>
          <p:nvSpPr>
            <p:cNvPr id="69"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cxnSp>
        <p:nvCxnSpPr>
          <p:cNvPr id="70" name="直接连接符 40"/>
          <p:cNvCxnSpPr/>
          <p:nvPr/>
        </p:nvCxnSpPr>
        <p:spPr>
          <a:xfrm rot="5400000">
            <a:off x="6020710" y="4620709"/>
            <a:ext cx="360040" cy="1588"/>
          </a:xfrm>
          <a:prstGeom prst="line">
            <a:avLst/>
          </a:prstGeom>
          <a:ln w="28575">
            <a:solidFill>
              <a:srgbClr val="004E9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矩形 48"/>
          <p:cNvSpPr/>
          <p:nvPr/>
        </p:nvSpPr>
        <p:spPr>
          <a:xfrm>
            <a:off x="6278884" y="4341594"/>
            <a:ext cx="6271779" cy="646331"/>
          </a:xfrm>
          <a:prstGeom prst="rect">
            <a:avLst/>
          </a:prstGeom>
        </p:spPr>
        <p:txBody>
          <a:bodyPr wrap="square">
            <a:spAutoFit/>
          </a:bodyPr>
          <a:lstStyle/>
          <a:p>
            <a:pPr defTabSz="801688">
              <a:spcBef>
                <a:spcPct val="20000"/>
              </a:spcBef>
            </a:pPr>
            <a:r>
              <a:rPr lang="fr-FR" sz="1800" b="1" dirty="0" err="1" smtClean="0">
                <a:solidFill>
                  <a:srgbClr val="740000"/>
                </a:solidFill>
              </a:rPr>
              <a:t>PROJECTS</a:t>
            </a:r>
            <a:r>
              <a:rPr lang="fr-FR" sz="1800" b="1" dirty="0" smtClean="0">
                <a:solidFill>
                  <a:srgbClr val="740000"/>
                </a:solidFill>
              </a:rPr>
              <a:t> </a:t>
            </a:r>
            <a:r>
              <a:rPr lang="fr-FR" sz="1800" b="1" dirty="0" err="1" smtClean="0">
                <a:solidFill>
                  <a:srgbClr val="740000"/>
                </a:solidFill>
              </a:rPr>
              <a:t>REALIZED</a:t>
            </a:r>
            <a:r>
              <a:rPr lang="fr-FR" sz="1800" b="1" dirty="0" smtClean="0">
                <a:solidFill>
                  <a:srgbClr val="740000"/>
                </a:solidFill>
              </a:rPr>
              <a:t> (OR IN PROGRESS) </a:t>
            </a:r>
            <a:r>
              <a:rPr lang="fr-FR" sz="1800" b="1" dirty="0" err="1" smtClean="0">
                <a:solidFill>
                  <a:srgbClr val="740000"/>
                </a:solidFill>
              </a:rPr>
              <a:t>WITHIN</a:t>
            </a:r>
            <a:r>
              <a:rPr lang="ro-RO" sz="1800" b="1" dirty="0" smtClean="0">
                <a:solidFill>
                  <a:srgbClr val="740000"/>
                </a:solidFill>
              </a:rPr>
              <a:t> </a:t>
            </a:r>
            <a:r>
              <a:rPr lang="fr-FR" sz="1800" b="1" dirty="0" smtClean="0">
                <a:solidFill>
                  <a:srgbClr val="740000"/>
                </a:solidFill>
              </a:rPr>
              <a:t>THE </a:t>
            </a:r>
            <a:r>
              <a:rPr lang="fr-FR" sz="1800" b="1" dirty="0" err="1" smtClean="0">
                <a:solidFill>
                  <a:srgbClr val="740000"/>
                </a:solidFill>
              </a:rPr>
              <a:t>MEMBERS</a:t>
            </a:r>
            <a:r>
              <a:rPr lang="fr-FR" sz="1800" b="1" dirty="0" smtClean="0">
                <a:solidFill>
                  <a:srgbClr val="740000"/>
                </a:solidFill>
              </a:rPr>
              <a:t> </a:t>
            </a:r>
            <a:r>
              <a:rPr lang="fr-FR" sz="1800" b="1" dirty="0" err="1" smtClean="0">
                <a:solidFill>
                  <a:srgbClr val="740000"/>
                </a:solidFill>
              </a:rPr>
              <a:t>EUC</a:t>
            </a:r>
            <a:endParaRPr lang="en-GB" altLang="zh-CN" sz="1800" b="1" dirty="0">
              <a:solidFill>
                <a:srgbClr val="740000"/>
              </a:solidFill>
            </a:endParaRPr>
          </a:p>
        </p:txBody>
      </p:sp>
      <p:sp>
        <p:nvSpPr>
          <p:cNvPr id="72" name="TextBox 50"/>
          <p:cNvSpPr txBox="1"/>
          <p:nvPr/>
        </p:nvSpPr>
        <p:spPr>
          <a:xfrm>
            <a:off x="3849354" y="4302125"/>
            <a:ext cx="1283827"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a:t>
            </a:r>
            <a:r>
              <a:rPr lang="ro-RO" altLang="zh-CN" dirty="0" smtClean="0">
                <a:solidFill>
                  <a:schemeClr val="bg1"/>
                </a:solidFill>
                <a:effectLst>
                  <a:outerShdw blurRad="38100" dist="38100" dir="2700000" algn="tl">
                    <a:srgbClr val="000000">
                      <a:alpha val="43137"/>
                    </a:srgbClr>
                  </a:outerShdw>
                </a:effectLst>
                <a:latin typeface="Impact" pitchFamily="34" charset="0"/>
              </a:rPr>
              <a:t>4</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73" name="任意多边形 90"/>
          <p:cNvSpPr/>
          <p:nvPr/>
        </p:nvSpPr>
        <p:spPr>
          <a:xfrm rot="5400000" flipV="1">
            <a:off x="713006" y="3500277"/>
            <a:ext cx="669016" cy="2227734"/>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 name="connsiteX0" fmla="*/ 0 w 840809"/>
              <a:gd name="connsiteY0" fmla="*/ 0 h 1320800"/>
              <a:gd name="connsiteX1" fmla="*/ 840809 w 840809"/>
              <a:gd name="connsiteY1" fmla="*/ 16274 h 1320800"/>
              <a:gd name="connsiteX2" fmla="*/ 728133 w 840809"/>
              <a:gd name="connsiteY2" fmla="*/ 1320800 h 1320800"/>
              <a:gd name="connsiteX3" fmla="*/ 287866 w 840809"/>
              <a:gd name="connsiteY3" fmla="*/ 1320800 h 1320800"/>
              <a:gd name="connsiteX4" fmla="*/ 0 w 840809"/>
              <a:gd name="connsiteY4" fmla="*/ 0 h 1320800"/>
              <a:gd name="connsiteX0" fmla="*/ 12119 w 552943"/>
              <a:gd name="connsiteY0" fmla="*/ 0 h 1369618"/>
              <a:gd name="connsiteX1" fmla="*/ 552943 w 552943"/>
              <a:gd name="connsiteY1" fmla="*/ 65092 h 1369618"/>
              <a:gd name="connsiteX2" fmla="*/ 440267 w 552943"/>
              <a:gd name="connsiteY2" fmla="*/ 1369618 h 1369618"/>
              <a:gd name="connsiteX3" fmla="*/ 0 w 552943"/>
              <a:gd name="connsiteY3" fmla="*/ 1369618 h 1369618"/>
              <a:gd name="connsiteX4" fmla="*/ 12119 w 552943"/>
              <a:gd name="connsiteY4" fmla="*/ 0 h 1369618"/>
              <a:gd name="connsiteX0" fmla="*/ 12119 w 552943"/>
              <a:gd name="connsiteY0" fmla="*/ 0 h 1369618"/>
              <a:gd name="connsiteX1" fmla="*/ 552943 w 552943"/>
              <a:gd name="connsiteY1" fmla="*/ 0 h 1369618"/>
              <a:gd name="connsiteX2" fmla="*/ 440267 w 552943"/>
              <a:gd name="connsiteY2" fmla="*/ 1369618 h 1369618"/>
              <a:gd name="connsiteX3" fmla="*/ 0 w 552943"/>
              <a:gd name="connsiteY3" fmla="*/ 1369618 h 1369618"/>
              <a:gd name="connsiteX4" fmla="*/ 12119 w 552943"/>
              <a:gd name="connsiteY4" fmla="*/ 0 h 136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943" h="1369618">
                <a:moveTo>
                  <a:pt x="12119" y="0"/>
                </a:moveTo>
                <a:lnTo>
                  <a:pt x="552943" y="0"/>
                </a:lnTo>
                <a:lnTo>
                  <a:pt x="440267" y="1369618"/>
                </a:lnTo>
                <a:lnTo>
                  <a:pt x="0" y="1369618"/>
                </a:lnTo>
                <a:lnTo>
                  <a:pt x="12119" y="0"/>
                </a:lnTo>
                <a:close/>
              </a:path>
            </a:pathLst>
          </a:custGeom>
          <a:gradFill>
            <a:gsLst>
              <a:gs pos="3000">
                <a:srgbClr val="005790"/>
              </a:gs>
              <a:gs pos="45000">
                <a:srgbClr val="00699A"/>
              </a:gs>
              <a:gs pos="100000">
                <a:srgbClr val="0D5B7D"/>
              </a:gs>
            </a:gsLst>
            <a:lin ang="6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菱形 19"/>
          <p:cNvSpPr/>
          <p:nvPr/>
        </p:nvSpPr>
        <p:spPr>
          <a:xfrm flipV="1">
            <a:off x="5123496" y="1635124"/>
            <a:ext cx="409450" cy="381000"/>
          </a:xfrm>
          <a:prstGeom prst="diamond">
            <a:avLst/>
          </a:prstGeom>
          <a:solidFill>
            <a:srgbClr val="004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菱形 21"/>
          <p:cNvSpPr/>
          <p:nvPr/>
        </p:nvSpPr>
        <p:spPr>
          <a:xfrm flipV="1">
            <a:off x="5361781" y="1635124"/>
            <a:ext cx="409450" cy="381000"/>
          </a:xfrm>
          <a:prstGeom prst="diamond">
            <a:avLst/>
          </a:prstGeom>
          <a:solidFill>
            <a:srgbClr val="00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五边形 91"/>
          <p:cNvSpPr/>
          <p:nvPr/>
        </p:nvSpPr>
        <p:spPr>
          <a:xfrm flipV="1">
            <a:off x="2161381" y="4802808"/>
            <a:ext cx="2349331" cy="550370"/>
          </a:xfrm>
          <a:prstGeom prst="homePlate">
            <a:avLst/>
          </a:prstGeom>
          <a:gradFill>
            <a:gsLst>
              <a:gs pos="1000">
                <a:srgbClr val="004B76"/>
              </a:gs>
              <a:gs pos="50000">
                <a:srgbClr val="03587D"/>
              </a:gs>
              <a:gs pos="100000">
                <a:srgbClr val="0C4A66"/>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92"/>
          <p:cNvSpPr/>
          <p:nvPr/>
        </p:nvSpPr>
        <p:spPr>
          <a:xfrm rot="5400000" flipV="1">
            <a:off x="687761" y="4023856"/>
            <a:ext cx="730968" cy="2286786"/>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 name="connsiteX0" fmla="*/ 0 w 533400"/>
              <a:gd name="connsiteY0" fmla="*/ 0 h 1329267"/>
              <a:gd name="connsiteX1" fmla="*/ 532358 w 533400"/>
              <a:gd name="connsiteY1" fmla="*/ 0 h 1329267"/>
              <a:gd name="connsiteX2" fmla="*/ 533400 w 533400"/>
              <a:gd name="connsiteY2" fmla="*/ 1329267 h 1329267"/>
              <a:gd name="connsiteX3" fmla="*/ 93134 w 533400"/>
              <a:gd name="connsiteY3" fmla="*/ 1320800 h 1329267"/>
              <a:gd name="connsiteX4" fmla="*/ 0 w 533400"/>
              <a:gd name="connsiteY4" fmla="*/ 0 h 1329267"/>
              <a:gd name="connsiteX0" fmla="*/ 0 w 644517"/>
              <a:gd name="connsiteY0" fmla="*/ 17036 h 1346303"/>
              <a:gd name="connsiteX1" fmla="*/ 644517 w 644517"/>
              <a:gd name="connsiteY1" fmla="*/ 0 h 1346303"/>
              <a:gd name="connsiteX2" fmla="*/ 533400 w 644517"/>
              <a:gd name="connsiteY2" fmla="*/ 1346303 h 1346303"/>
              <a:gd name="connsiteX3" fmla="*/ 93134 w 644517"/>
              <a:gd name="connsiteY3" fmla="*/ 1337836 h 1346303"/>
              <a:gd name="connsiteX4" fmla="*/ 0 w 644517"/>
              <a:gd name="connsiteY4" fmla="*/ 17036 h 1346303"/>
              <a:gd name="connsiteX0" fmla="*/ 56413 w 551383"/>
              <a:gd name="connsiteY0" fmla="*/ 0 h 1357659"/>
              <a:gd name="connsiteX1" fmla="*/ 551383 w 551383"/>
              <a:gd name="connsiteY1" fmla="*/ 11356 h 1357659"/>
              <a:gd name="connsiteX2" fmla="*/ 440266 w 551383"/>
              <a:gd name="connsiteY2" fmla="*/ 1357659 h 1357659"/>
              <a:gd name="connsiteX3" fmla="*/ 0 w 551383"/>
              <a:gd name="connsiteY3" fmla="*/ 1349192 h 1357659"/>
              <a:gd name="connsiteX4" fmla="*/ 56413 w 551383"/>
              <a:gd name="connsiteY4" fmla="*/ 0 h 1357659"/>
              <a:gd name="connsiteX0" fmla="*/ 56413 w 663544"/>
              <a:gd name="connsiteY0" fmla="*/ 0 h 1357659"/>
              <a:gd name="connsiteX1" fmla="*/ 663544 w 663544"/>
              <a:gd name="connsiteY1" fmla="*/ 0 h 1357659"/>
              <a:gd name="connsiteX2" fmla="*/ 440266 w 663544"/>
              <a:gd name="connsiteY2" fmla="*/ 1357659 h 1357659"/>
              <a:gd name="connsiteX3" fmla="*/ 0 w 663544"/>
              <a:gd name="connsiteY3" fmla="*/ 1349192 h 1357659"/>
              <a:gd name="connsiteX4" fmla="*/ 56413 w 663544"/>
              <a:gd name="connsiteY4" fmla="*/ 0 h 1357659"/>
              <a:gd name="connsiteX0" fmla="*/ 56413 w 573819"/>
              <a:gd name="connsiteY0" fmla="*/ 5677 h 1363336"/>
              <a:gd name="connsiteX1" fmla="*/ 573819 w 573819"/>
              <a:gd name="connsiteY1" fmla="*/ 0 h 1363336"/>
              <a:gd name="connsiteX2" fmla="*/ 440266 w 573819"/>
              <a:gd name="connsiteY2" fmla="*/ 1363336 h 1363336"/>
              <a:gd name="connsiteX3" fmla="*/ 0 w 573819"/>
              <a:gd name="connsiteY3" fmla="*/ 1354869 h 1363336"/>
              <a:gd name="connsiteX4" fmla="*/ 56413 w 573819"/>
              <a:gd name="connsiteY4" fmla="*/ 5677 h 1363336"/>
              <a:gd name="connsiteX0" fmla="*/ 56413 w 573819"/>
              <a:gd name="connsiteY0" fmla="*/ 5677 h 1363336"/>
              <a:gd name="connsiteX1" fmla="*/ 573819 w 573819"/>
              <a:gd name="connsiteY1" fmla="*/ 0 h 1363336"/>
              <a:gd name="connsiteX2" fmla="*/ 440266 w 573819"/>
              <a:gd name="connsiteY2" fmla="*/ 1363336 h 1363336"/>
              <a:gd name="connsiteX3" fmla="*/ 0 w 573819"/>
              <a:gd name="connsiteY3" fmla="*/ 1354869 h 1363336"/>
              <a:gd name="connsiteX4" fmla="*/ 56413 w 573819"/>
              <a:gd name="connsiteY4" fmla="*/ 5677 h 136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19" h="1363336">
                <a:moveTo>
                  <a:pt x="56413" y="5677"/>
                </a:moveTo>
                <a:lnTo>
                  <a:pt x="573819" y="0"/>
                </a:lnTo>
                <a:cubicBezTo>
                  <a:pt x="529303" y="448768"/>
                  <a:pt x="439919" y="920247"/>
                  <a:pt x="440266" y="1363336"/>
                </a:cubicBezTo>
                <a:lnTo>
                  <a:pt x="0" y="1354869"/>
                </a:lnTo>
                <a:lnTo>
                  <a:pt x="56413" y="5677"/>
                </a:lnTo>
                <a:close/>
              </a:path>
            </a:pathLst>
          </a:custGeom>
          <a:gradFill>
            <a:gsLst>
              <a:gs pos="1000">
                <a:srgbClr val="004B76"/>
              </a:gs>
              <a:gs pos="50000">
                <a:srgbClr val="03587D"/>
              </a:gs>
              <a:gs pos="100000">
                <a:srgbClr val="0C4A66"/>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7" name="Group 139"/>
          <p:cNvGrpSpPr>
            <a:grpSpLocks/>
          </p:cNvGrpSpPr>
          <p:nvPr/>
        </p:nvGrpSpPr>
        <p:grpSpPr bwMode="auto">
          <a:xfrm>
            <a:off x="5005933" y="5064125"/>
            <a:ext cx="432048" cy="432048"/>
            <a:chOff x="5764782" y="4003135"/>
            <a:chExt cx="714189" cy="712471"/>
          </a:xfrm>
          <a:solidFill>
            <a:srgbClr val="00577E"/>
          </a:solidFill>
        </p:grpSpPr>
        <p:sp>
          <p:nvSpPr>
            <p:cNvPr id="88"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grpSp>
          <p:nvGrpSpPr>
            <p:cNvPr id="89" name="Gruppe 344"/>
            <p:cNvGrpSpPr>
              <a:grpSpLocks/>
            </p:cNvGrpSpPr>
            <p:nvPr/>
          </p:nvGrpSpPr>
          <p:grpSpPr bwMode="auto">
            <a:xfrm>
              <a:off x="6014164" y="4178333"/>
              <a:ext cx="215428" cy="362076"/>
              <a:chOff x="2113770" y="1516292"/>
              <a:chExt cx="264374" cy="444598"/>
            </a:xfrm>
            <a:grpFill/>
          </p:grpSpPr>
          <p:sp>
            <p:nvSpPr>
              <p:cNvPr id="90"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sp>
            <p:nvSpPr>
              <p:cNvPr id="91"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sp>
            <p:nvSpPr>
              <p:cNvPr id="92" name="Freeform 17"/>
              <p:cNvSpPr>
                <a:spLocks/>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grpSp>
      <p:cxnSp>
        <p:nvCxnSpPr>
          <p:cNvPr id="93" name="直接连接符 41"/>
          <p:cNvCxnSpPr/>
          <p:nvPr/>
        </p:nvCxnSpPr>
        <p:spPr>
          <a:xfrm rot="5400000">
            <a:off x="5409567" y="5251683"/>
            <a:ext cx="360040" cy="1588"/>
          </a:xfrm>
          <a:prstGeom prst="line">
            <a:avLst/>
          </a:prstGeom>
          <a:ln w="28575">
            <a:solidFill>
              <a:srgbClr val="00577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4" name="矩形 44"/>
          <p:cNvSpPr/>
          <p:nvPr/>
        </p:nvSpPr>
        <p:spPr>
          <a:xfrm>
            <a:off x="5566787" y="4952216"/>
            <a:ext cx="7055667" cy="646331"/>
          </a:xfrm>
          <a:prstGeom prst="rect">
            <a:avLst/>
          </a:prstGeom>
        </p:spPr>
        <p:txBody>
          <a:bodyPr wrap="square">
            <a:spAutoFit/>
          </a:bodyPr>
          <a:lstStyle/>
          <a:p>
            <a:pPr defTabSz="801688">
              <a:spcBef>
                <a:spcPct val="20000"/>
              </a:spcBef>
            </a:pPr>
            <a:r>
              <a:rPr lang="fr-FR" sz="1800" b="1" dirty="0">
                <a:solidFill>
                  <a:srgbClr val="740000"/>
                </a:solidFill>
              </a:rPr>
              <a:t>MAIN PUBLICATIONS AND SCIENTIFIC COMMUNICATIONS OF </a:t>
            </a:r>
            <a:r>
              <a:rPr lang="fr-FR" sz="1800" b="1" dirty="0" err="1">
                <a:solidFill>
                  <a:srgbClr val="740000"/>
                </a:solidFill>
              </a:rPr>
              <a:t>MEMBERS</a:t>
            </a:r>
            <a:r>
              <a:rPr lang="fr-FR" sz="1800" b="1" dirty="0">
                <a:solidFill>
                  <a:srgbClr val="740000"/>
                </a:solidFill>
              </a:rPr>
              <a:t> UEC</a:t>
            </a:r>
            <a:endParaRPr lang="en-US" altLang="zh-CN" sz="1800" b="1" dirty="0">
              <a:solidFill>
                <a:srgbClr val="740000"/>
              </a:solidFill>
            </a:endParaRPr>
          </a:p>
        </p:txBody>
      </p:sp>
      <p:sp>
        <p:nvSpPr>
          <p:cNvPr id="95" name="TextBox 51"/>
          <p:cNvSpPr txBox="1"/>
          <p:nvPr/>
        </p:nvSpPr>
        <p:spPr>
          <a:xfrm>
            <a:off x="3173294" y="4880086"/>
            <a:ext cx="1221270"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a:t>
            </a:r>
            <a:r>
              <a:rPr lang="ro-RO" altLang="zh-CN" dirty="0" smtClean="0">
                <a:solidFill>
                  <a:schemeClr val="bg1"/>
                </a:solidFill>
                <a:effectLst>
                  <a:outerShdw blurRad="38100" dist="38100" dir="2700000" algn="tl">
                    <a:srgbClr val="000000">
                      <a:alpha val="43137"/>
                    </a:srgbClr>
                  </a:outerShdw>
                </a:effectLst>
                <a:latin typeface="Impact" pitchFamily="34" charset="0"/>
              </a:rPr>
              <a:t>5</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96" name="任意多边形 94"/>
          <p:cNvSpPr/>
          <p:nvPr/>
        </p:nvSpPr>
        <p:spPr>
          <a:xfrm rot="5400000" flipV="1">
            <a:off x="556334" y="4712398"/>
            <a:ext cx="1009924" cy="2284331"/>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gradFill>
            <a:gsLst>
              <a:gs pos="1000">
                <a:srgbClr val="00244A"/>
              </a:gs>
              <a:gs pos="50000">
                <a:srgbClr val="003A5C"/>
              </a:gs>
              <a:gs pos="100000">
                <a:srgbClr val="00344C"/>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Dreptunghi 96"/>
          <p:cNvSpPr/>
          <p:nvPr/>
        </p:nvSpPr>
        <p:spPr>
          <a:xfrm>
            <a:off x="2319379" y="263525"/>
            <a:ext cx="7766801" cy="646331"/>
          </a:xfrm>
          <a:prstGeom prst="rect">
            <a:avLst/>
          </a:prstGeom>
        </p:spPr>
        <p:txBody>
          <a:bodyPr wrap="square">
            <a:spAutoFit/>
          </a:bodyPr>
          <a:lstStyle/>
          <a:p>
            <a:r>
              <a:rPr lang="ro-RO" sz="3600" b="1" dirty="0" err="1" smtClean="0">
                <a:solidFill>
                  <a:schemeClr val="bg1"/>
                </a:solidFill>
              </a:rPr>
              <a:t>CLINICAL</a:t>
            </a:r>
            <a:r>
              <a:rPr lang="ro-RO" sz="3600" b="1" dirty="0" smtClean="0">
                <a:solidFill>
                  <a:schemeClr val="bg1"/>
                </a:solidFill>
              </a:rPr>
              <a:t> </a:t>
            </a:r>
            <a:r>
              <a:rPr lang="ro-RO" sz="3600" b="1" dirty="0" err="1" smtClean="0">
                <a:solidFill>
                  <a:schemeClr val="bg1"/>
                </a:solidFill>
              </a:rPr>
              <a:t>EPIDEMIOLOGY</a:t>
            </a:r>
            <a:r>
              <a:rPr lang="ro-RO" sz="3600" b="1" dirty="0" smtClean="0">
                <a:solidFill>
                  <a:schemeClr val="bg1"/>
                </a:solidFill>
              </a:rPr>
              <a:t> </a:t>
            </a:r>
            <a:r>
              <a:rPr lang="ro-RO" sz="3600" b="1" dirty="0">
                <a:solidFill>
                  <a:schemeClr val="bg1"/>
                </a:solidFill>
              </a:rPr>
              <a:t>UNIT </a:t>
            </a:r>
            <a:endParaRPr lang="ro-RO" sz="3200" dirty="0">
              <a:solidFill>
                <a:schemeClr val="bg1"/>
              </a:solidFill>
            </a:endParaRPr>
          </a:p>
        </p:txBody>
      </p:sp>
    </p:spTree>
    <p:extLst>
      <p:ext uri="{BB962C8B-B14F-4D97-AF65-F5344CB8AC3E}">
        <p14:creationId xmlns:p14="http://schemas.microsoft.com/office/powerpoint/2010/main" val="2918997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8981" y="289641"/>
            <a:ext cx="10205324" cy="812084"/>
          </a:xfrm>
        </p:spPr>
        <p:txBody>
          <a:bodyPr>
            <a:normAutofit fontScale="90000"/>
          </a:bodyPr>
          <a:lstStyle/>
          <a:p>
            <a:pPr algn="l"/>
            <a:r>
              <a:rPr lang="en-US" b="1" dirty="0">
                <a:solidFill>
                  <a:schemeClr val="bg1"/>
                </a:solidFill>
              </a:rPr>
              <a:t>Team training: module </a:t>
            </a:r>
            <a:r>
              <a:rPr lang="en-US" b="1" dirty="0" smtClean="0">
                <a:solidFill>
                  <a:schemeClr val="bg1"/>
                </a:solidFill>
              </a:rPr>
              <a:t>3</a:t>
            </a:r>
            <a:endParaRPr lang="en-US" b="1" dirty="0"/>
          </a:p>
        </p:txBody>
      </p:sp>
      <p:pic>
        <p:nvPicPr>
          <p:cNvPr id="5" name="Imagine 4"/>
          <p:cNvPicPr>
            <a:picLocks noChangeAspect="1"/>
          </p:cNvPicPr>
          <p:nvPr/>
        </p:nvPicPr>
        <p:blipFill rotWithShape="1">
          <a:blip r:embed="rId2" cstate="print">
            <a:extLst>
              <a:ext uri="{28A0092B-C50C-407E-A947-70E740481C1C}">
                <a14:useLocalDpi xmlns:a14="http://schemas.microsoft.com/office/drawing/2010/main" val="0"/>
              </a:ext>
            </a:extLst>
          </a:blip>
          <a:srcRect t="20225" r="7212"/>
          <a:stretch/>
        </p:blipFill>
        <p:spPr>
          <a:xfrm>
            <a:off x="6195110" y="2397125"/>
            <a:ext cx="6662053" cy="4295801"/>
          </a:xfrm>
          <a:prstGeom prst="rect">
            <a:avLst/>
          </a:prstGeom>
          <a:ln>
            <a:noFill/>
          </a:ln>
          <a:effectLst>
            <a:outerShdw blurRad="292100" dist="139700" dir="2700000" algn="tl" rotWithShape="0">
              <a:srgbClr val="333333">
                <a:alpha val="65000"/>
              </a:srgbClr>
            </a:outerShdw>
          </a:effectLst>
        </p:spPr>
      </p:pic>
      <p:pic>
        <p:nvPicPr>
          <p:cNvPr id="6" name="I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81" y="1482725"/>
            <a:ext cx="5477933" cy="4108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4647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80382" y="187325"/>
            <a:ext cx="10058400" cy="1205442"/>
          </a:xfrm>
        </p:spPr>
        <p:txBody>
          <a:bodyPr/>
          <a:lstStyle/>
          <a:p>
            <a:pPr algn="l"/>
            <a:r>
              <a:rPr lang="en-US" b="1" dirty="0">
                <a:solidFill>
                  <a:schemeClr val="bg1"/>
                </a:solidFill>
              </a:rPr>
              <a:t>Team training: module </a:t>
            </a:r>
            <a:r>
              <a:rPr lang="en-US" b="1" dirty="0" smtClean="0">
                <a:solidFill>
                  <a:schemeClr val="bg1"/>
                </a:solidFill>
              </a:rPr>
              <a:t>4</a:t>
            </a:r>
            <a:endParaRPr lang="en-US" b="1" dirty="0"/>
          </a:p>
        </p:txBody>
      </p:sp>
      <p:sp>
        <p:nvSpPr>
          <p:cNvPr id="3" name="Content Placeholder 2"/>
          <p:cNvSpPr>
            <a:spLocks noGrp="1"/>
          </p:cNvSpPr>
          <p:nvPr>
            <p:ph idx="4294967295"/>
          </p:nvPr>
        </p:nvSpPr>
        <p:spPr>
          <a:xfrm>
            <a:off x="7258408" y="4159024"/>
            <a:ext cx="4871999" cy="2063417"/>
          </a:xfrm>
        </p:spPr>
        <p:txBody>
          <a:bodyPr>
            <a:normAutofit fontScale="92500" lnSpcReduction="10000"/>
          </a:bodyPr>
          <a:lstStyle/>
          <a:p>
            <a:pPr marL="0" indent="0">
              <a:buNone/>
            </a:pPr>
            <a:r>
              <a:rPr lang="en-GB" sz="2800" b="1" dirty="0" smtClean="0">
                <a:solidFill>
                  <a:srgbClr val="002060"/>
                </a:solidFill>
              </a:rPr>
              <a:t>Was </a:t>
            </a:r>
            <a:r>
              <a:rPr lang="en-GB" sz="2800" b="1" dirty="0">
                <a:solidFill>
                  <a:srgbClr val="002060"/>
                </a:solidFill>
              </a:rPr>
              <a:t>moderated by Ms. </a:t>
            </a:r>
            <a:r>
              <a:rPr lang="en-GB" sz="2800" b="1" dirty="0" err="1">
                <a:solidFill>
                  <a:srgbClr val="002060"/>
                </a:solidFill>
              </a:rPr>
              <a:t>Azoicai</a:t>
            </a:r>
            <a:r>
              <a:rPr lang="en-GB" sz="2800" b="1" dirty="0">
                <a:solidFill>
                  <a:srgbClr val="002060"/>
                </a:solidFill>
              </a:rPr>
              <a:t> </a:t>
            </a:r>
            <a:r>
              <a:rPr lang="en-GB" sz="2800" b="1" dirty="0" err="1">
                <a:solidFill>
                  <a:srgbClr val="002060"/>
                </a:solidFill>
              </a:rPr>
              <a:t>Doina</a:t>
            </a:r>
            <a:r>
              <a:rPr lang="en-GB" sz="2800" b="1" dirty="0">
                <a:solidFill>
                  <a:srgbClr val="002060"/>
                </a:solidFill>
              </a:rPr>
              <a:t> and </a:t>
            </a:r>
            <a:r>
              <a:rPr lang="en-GB" sz="2800" b="1" dirty="0" err="1">
                <a:solidFill>
                  <a:srgbClr val="002060"/>
                </a:solidFill>
              </a:rPr>
              <a:t>Mr.</a:t>
            </a:r>
            <a:r>
              <a:rPr lang="en-GB" sz="2800" b="1" dirty="0">
                <a:solidFill>
                  <a:srgbClr val="002060"/>
                </a:solidFill>
              </a:rPr>
              <a:t> Pierre </a:t>
            </a:r>
            <a:r>
              <a:rPr lang="en-GB" sz="2800" b="1" dirty="0" err="1">
                <a:solidFill>
                  <a:srgbClr val="002060"/>
                </a:solidFill>
              </a:rPr>
              <a:t>Duhaut</a:t>
            </a:r>
            <a:r>
              <a:rPr lang="en-GB" sz="2800" b="1" dirty="0">
                <a:solidFill>
                  <a:srgbClr val="002060"/>
                </a:solidFill>
              </a:rPr>
              <a:t>, university professor, University of Picardy "Jules Verne", France. </a:t>
            </a:r>
            <a:endParaRPr lang="en-US" sz="2800" b="1" dirty="0">
              <a:solidFill>
                <a:srgbClr val="002060"/>
              </a:solidFill>
            </a:endParaRPr>
          </a:p>
        </p:txBody>
      </p:sp>
      <p:cxnSp>
        <p:nvCxnSpPr>
          <p:cNvPr id="4" name="直接连接符 72"/>
          <p:cNvCxnSpPr>
            <a:cxnSpLocks noChangeShapeType="1"/>
          </p:cNvCxnSpPr>
          <p:nvPr/>
        </p:nvCxnSpPr>
        <p:spPr bwMode="auto">
          <a:xfrm flipV="1">
            <a:off x="9536687" y="2682627"/>
            <a:ext cx="787103" cy="347480"/>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6733381" y="3813748"/>
            <a:ext cx="961768" cy="656207"/>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cxnSp>
        <p:nvCxnSpPr>
          <p:cNvPr id="6" name="直接连接符 27"/>
          <p:cNvCxnSpPr>
            <a:cxnSpLocks noChangeShapeType="1"/>
          </p:cNvCxnSpPr>
          <p:nvPr/>
        </p:nvCxnSpPr>
        <p:spPr bwMode="auto">
          <a:xfrm flipV="1">
            <a:off x="3300624" y="4172062"/>
            <a:ext cx="582121" cy="339684"/>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cxnSp>
        <p:nvCxnSpPr>
          <p:cNvPr id="7" name="直接连接符 17"/>
          <p:cNvCxnSpPr>
            <a:cxnSpLocks noChangeShapeType="1"/>
          </p:cNvCxnSpPr>
          <p:nvPr/>
        </p:nvCxnSpPr>
        <p:spPr bwMode="auto">
          <a:xfrm>
            <a:off x="5254408" y="4027299"/>
            <a:ext cx="958110" cy="518005"/>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cxnSp>
        <p:nvCxnSpPr>
          <p:cNvPr id="8" name="直接连接符 23"/>
          <p:cNvCxnSpPr>
            <a:cxnSpLocks noChangeShapeType="1"/>
          </p:cNvCxnSpPr>
          <p:nvPr/>
        </p:nvCxnSpPr>
        <p:spPr bwMode="auto">
          <a:xfrm>
            <a:off x="1722785" y="4223026"/>
            <a:ext cx="511853" cy="255320"/>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sp>
        <p:nvSpPr>
          <p:cNvPr id="9" name="椭圆 31"/>
          <p:cNvSpPr/>
          <p:nvPr/>
        </p:nvSpPr>
        <p:spPr>
          <a:xfrm>
            <a:off x="2110700" y="4256602"/>
            <a:ext cx="1212957" cy="909669"/>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5400"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Arial"/>
              <a:ea typeface="微软雅黑"/>
            </a:endParaRPr>
          </a:p>
        </p:txBody>
      </p:sp>
      <p:sp>
        <p:nvSpPr>
          <p:cNvPr id="10" name="椭圆 32"/>
          <p:cNvSpPr/>
          <p:nvPr/>
        </p:nvSpPr>
        <p:spPr>
          <a:xfrm>
            <a:off x="10156593" y="2437492"/>
            <a:ext cx="860625" cy="64543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Arial"/>
              <a:ea typeface="微软雅黑"/>
            </a:endParaRPr>
          </a:p>
        </p:txBody>
      </p:sp>
      <p:sp>
        <p:nvSpPr>
          <p:cNvPr id="12" name="椭圆 35"/>
          <p:cNvSpPr/>
          <p:nvPr/>
        </p:nvSpPr>
        <p:spPr>
          <a:xfrm>
            <a:off x="7364942" y="2320925"/>
            <a:ext cx="2329466" cy="1747002"/>
          </a:xfrm>
          <a:prstGeom prst="ellipse">
            <a:avLst/>
          </a:prstGeom>
          <a:solidFill>
            <a:srgbClr val="000066"/>
          </a:solidFill>
          <a:ln w="25400" cap="flat" cmpd="sng" algn="ctr">
            <a:noFill/>
            <a:prstDash val="solid"/>
          </a:ln>
          <a:effectLst>
            <a:outerShdw blurRad="444500" dist="254000" dir="8100000" algn="tr" rotWithShape="0">
              <a:prstClr val="black">
                <a:alpha val="50000"/>
              </a:prstClr>
            </a:outerShdw>
          </a:effectLst>
        </p:spPr>
        <p:txBody>
          <a:bodyPr lIns="114797" tIns="57398" rIns="114797" bIns="57398" rtlCol="0" anchor="ctr"/>
          <a:lstStyle/>
          <a:p>
            <a:pPr algn="ctr" defTabSz="1147970" fontAlgn="auto">
              <a:spcBef>
                <a:spcPts val="0"/>
              </a:spcBef>
              <a:spcAft>
                <a:spcPts val="0"/>
              </a:spcAft>
              <a:defRPr/>
            </a:pPr>
            <a:endParaRPr lang="zh-CN" altLang="en-US" sz="2200" kern="0">
              <a:solidFill>
                <a:prstClr val="white"/>
              </a:solidFill>
              <a:latin typeface="微软雅黑"/>
              <a:ea typeface="微软雅黑"/>
            </a:endParaRPr>
          </a:p>
        </p:txBody>
      </p:sp>
      <p:sp>
        <p:nvSpPr>
          <p:cNvPr id="13" name="椭圆 37"/>
          <p:cNvSpPr/>
          <p:nvPr/>
        </p:nvSpPr>
        <p:spPr>
          <a:xfrm>
            <a:off x="3630493" y="3030107"/>
            <a:ext cx="1750497" cy="1312802"/>
          </a:xfrm>
          <a:prstGeom prst="ellipse">
            <a:avLst/>
          </a:prstGeom>
          <a:solidFill>
            <a:srgbClr val="000066"/>
          </a:solidFill>
          <a:ln w="25400" cap="flat" cmpd="sng" algn="ctr">
            <a:noFill/>
            <a:prstDash val="solid"/>
          </a:ln>
          <a:effectLst>
            <a:outerShdw blurRad="444500" dist="254000" dir="8100000" algn="tr" rotWithShape="0">
              <a:prstClr val="black">
                <a:alpha val="50000"/>
              </a:prstClr>
            </a:outerShdw>
          </a:effectLst>
        </p:spPr>
        <p:txBody>
          <a:bodyPr lIns="114797" tIns="57398" rIns="114797" bIns="57398" rtlCol="0" anchor="ctr"/>
          <a:lstStyle/>
          <a:p>
            <a:pPr algn="ctr" defTabSz="1147970" fontAlgn="auto">
              <a:spcBef>
                <a:spcPts val="0"/>
              </a:spcBef>
              <a:spcAft>
                <a:spcPts val="0"/>
              </a:spcAft>
              <a:defRPr/>
            </a:pPr>
            <a:endParaRPr lang="zh-CN" altLang="en-US" sz="2200" kern="0">
              <a:solidFill>
                <a:prstClr val="white"/>
              </a:solidFill>
              <a:latin typeface="微软雅黑"/>
              <a:ea typeface="微软雅黑"/>
            </a:endParaRPr>
          </a:p>
        </p:txBody>
      </p:sp>
      <p:sp>
        <p:nvSpPr>
          <p:cNvPr id="16" name="椭圆 46"/>
          <p:cNvSpPr/>
          <p:nvPr/>
        </p:nvSpPr>
        <p:spPr>
          <a:xfrm>
            <a:off x="1399381" y="3937047"/>
            <a:ext cx="591972" cy="443955"/>
          </a:xfrm>
          <a:prstGeom prst="ellipse">
            <a:avLst/>
          </a:prstGeom>
          <a:solidFill>
            <a:srgbClr val="0065B0"/>
          </a:solidFill>
          <a:ln w="25400" cap="flat" cmpd="sng" algn="ctr">
            <a:noFill/>
            <a:prstDash val="solid"/>
          </a:ln>
          <a:effectLst>
            <a:outerShdw blurRad="444500" dist="254000" dir="8100000" algn="tr" rotWithShape="0">
              <a:prstClr val="black">
                <a:alpha val="50000"/>
              </a:prstClr>
            </a:outerShdw>
          </a:effectLst>
        </p:spPr>
        <p:txBody>
          <a:bodyPr lIns="114797" tIns="57398" rIns="114797" bIns="57398" rtlCol="0" anchor="ctr"/>
          <a:lstStyle/>
          <a:p>
            <a:pPr algn="ctr" defTabSz="1147970" fontAlgn="auto">
              <a:spcBef>
                <a:spcPts val="0"/>
              </a:spcBef>
              <a:spcAft>
                <a:spcPts val="0"/>
              </a:spcAft>
              <a:defRPr/>
            </a:pPr>
            <a:endParaRPr lang="zh-CN" altLang="en-US" sz="2200" kern="0">
              <a:solidFill>
                <a:sysClr val="window" lastClr="FFFFFF"/>
              </a:solidFill>
              <a:latin typeface="微软雅黑"/>
              <a:ea typeface="微软雅黑"/>
            </a:endParaRPr>
          </a:p>
        </p:txBody>
      </p:sp>
      <p:sp>
        <p:nvSpPr>
          <p:cNvPr id="19" name="Content Placeholder 2"/>
          <p:cNvSpPr txBox="1">
            <a:spLocks/>
          </p:cNvSpPr>
          <p:nvPr/>
        </p:nvSpPr>
        <p:spPr>
          <a:xfrm>
            <a:off x="789782" y="1582373"/>
            <a:ext cx="5422736" cy="2224219"/>
          </a:xfrm>
          <a:prstGeom prst="rect">
            <a:avLst/>
          </a:prstGeom>
        </p:spPr>
        <p:txBody>
          <a:bodyPr vert="horz" lIns="114794" tIns="57397" rIns="114794" bIns="57397" rtlCol="0">
            <a:normAutofit/>
          </a:bodyPr>
          <a:lstStyle>
            <a:lvl1pPr marL="430477" indent="-430477" algn="l" defTabSz="1147938"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699" indent="-358731" algn="l" defTabSz="1147938"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4922" indent="-286984" algn="l" defTabSz="1147938"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8891"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2860"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6829"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0798"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4767"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8735" indent="-286984" algn="l" defTabSz="1147938"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algn="r">
              <a:buNone/>
            </a:pPr>
            <a:r>
              <a:rPr lang="en-GB" sz="2800" b="1" dirty="0" smtClean="0">
                <a:solidFill>
                  <a:srgbClr val="002060"/>
                </a:solidFill>
              </a:rPr>
              <a:t>The training course was finished with module held between February 16-23, 2019</a:t>
            </a:r>
          </a:p>
        </p:txBody>
      </p:sp>
      <p:sp>
        <p:nvSpPr>
          <p:cNvPr id="20" name="椭圆 32"/>
          <p:cNvSpPr/>
          <p:nvPr/>
        </p:nvSpPr>
        <p:spPr>
          <a:xfrm>
            <a:off x="6047581" y="4256602"/>
            <a:ext cx="860625" cy="64543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Arial"/>
              <a:ea typeface="微软雅黑"/>
            </a:endParaRPr>
          </a:p>
        </p:txBody>
      </p:sp>
    </p:spTree>
    <p:extLst>
      <p:ext uri="{BB962C8B-B14F-4D97-AF65-F5344CB8AC3E}">
        <p14:creationId xmlns:p14="http://schemas.microsoft.com/office/powerpoint/2010/main" val="4071956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80382" y="187325"/>
            <a:ext cx="10058400" cy="1205442"/>
          </a:xfrm>
        </p:spPr>
        <p:txBody>
          <a:bodyPr/>
          <a:lstStyle/>
          <a:p>
            <a:pPr algn="l"/>
            <a:r>
              <a:rPr lang="en-US" b="1" dirty="0">
                <a:solidFill>
                  <a:schemeClr val="bg1"/>
                </a:solidFill>
              </a:rPr>
              <a:t>Team training: module </a:t>
            </a:r>
            <a:r>
              <a:rPr lang="en-US" b="1" dirty="0" smtClean="0">
                <a:solidFill>
                  <a:schemeClr val="bg1"/>
                </a:solidFill>
              </a:rPr>
              <a:t>4</a:t>
            </a:r>
            <a:endParaRPr lang="en-US" b="1" dirty="0"/>
          </a:p>
        </p:txBody>
      </p:sp>
      <p:pic>
        <p:nvPicPr>
          <p:cNvPr id="4" name="Imagine 3"/>
          <p:cNvPicPr>
            <a:picLocks noChangeAspect="1"/>
          </p:cNvPicPr>
          <p:nvPr/>
        </p:nvPicPr>
        <p:blipFill rotWithShape="1">
          <a:blip r:embed="rId2" cstate="print">
            <a:extLst>
              <a:ext uri="{28A0092B-C50C-407E-A947-70E740481C1C}">
                <a14:useLocalDpi xmlns:a14="http://schemas.microsoft.com/office/drawing/2010/main" val="0"/>
              </a:ext>
            </a:extLst>
          </a:blip>
          <a:srcRect t="21487" r="7839"/>
          <a:stretch/>
        </p:blipFill>
        <p:spPr>
          <a:xfrm>
            <a:off x="6657181" y="4378324"/>
            <a:ext cx="4218739" cy="2695489"/>
          </a:xfrm>
          <a:prstGeom prst="rect">
            <a:avLst/>
          </a:prstGeom>
          <a:ln>
            <a:noFill/>
          </a:ln>
          <a:effectLst>
            <a:outerShdw blurRad="292100" dist="139700" dir="2700000" algn="tl" rotWithShape="0">
              <a:srgbClr val="333333">
                <a:alpha val="65000"/>
              </a:srgbClr>
            </a:outerShdw>
          </a:effectLst>
        </p:spPr>
      </p:pic>
      <p:pic>
        <p:nvPicPr>
          <p:cNvPr id="5" name="Imagine 4"/>
          <p:cNvPicPr>
            <a:picLocks noChangeAspect="1"/>
          </p:cNvPicPr>
          <p:nvPr/>
        </p:nvPicPr>
        <p:blipFill rotWithShape="1">
          <a:blip r:embed="rId3" cstate="print">
            <a:extLst>
              <a:ext uri="{28A0092B-C50C-407E-A947-70E740481C1C}">
                <a14:useLocalDpi xmlns:a14="http://schemas.microsoft.com/office/drawing/2010/main" val="0"/>
              </a:ext>
            </a:extLst>
          </a:blip>
          <a:srcRect t="13992" r="8747" b="10796"/>
          <a:stretch/>
        </p:blipFill>
        <p:spPr>
          <a:xfrm>
            <a:off x="1899163" y="4378325"/>
            <a:ext cx="4343400" cy="2684928"/>
          </a:xfrm>
          <a:prstGeom prst="rect">
            <a:avLst/>
          </a:prstGeom>
          <a:ln>
            <a:noFill/>
          </a:ln>
          <a:effectLst>
            <a:outerShdw blurRad="292100" dist="139700" dir="2700000" algn="tl" rotWithShape="0">
              <a:srgbClr val="333333">
                <a:alpha val="65000"/>
              </a:srgbClr>
            </a:outerShdw>
          </a:effectLst>
        </p:spPr>
      </p:pic>
      <p:pic>
        <p:nvPicPr>
          <p:cNvPr id="6" name="Imagine 5"/>
          <p:cNvPicPr>
            <a:picLocks noChangeAspect="1"/>
          </p:cNvPicPr>
          <p:nvPr/>
        </p:nvPicPr>
        <p:blipFill rotWithShape="1">
          <a:blip r:embed="rId4" cstate="print">
            <a:extLst>
              <a:ext uri="{28A0092B-C50C-407E-A947-70E740481C1C}">
                <a14:useLocalDpi xmlns:a14="http://schemas.microsoft.com/office/drawing/2010/main" val="0"/>
              </a:ext>
            </a:extLst>
          </a:blip>
          <a:srcRect t="15648" r="18846" b="18276"/>
          <a:stretch/>
        </p:blipFill>
        <p:spPr>
          <a:xfrm>
            <a:off x="1170781" y="1282373"/>
            <a:ext cx="4742263" cy="2895841"/>
          </a:xfrm>
          <a:prstGeom prst="rect">
            <a:avLst/>
          </a:prstGeom>
          <a:ln>
            <a:noFill/>
          </a:ln>
          <a:effectLst>
            <a:outerShdw blurRad="292100" dist="139700" dir="2700000" algn="tl" rotWithShape="0">
              <a:srgbClr val="333333">
                <a:alpha val="65000"/>
              </a:srgbClr>
            </a:outerShdw>
          </a:effectLst>
        </p:spPr>
      </p:pic>
      <p:pic>
        <p:nvPicPr>
          <p:cNvPr id="7" name="Imagine 6"/>
          <p:cNvPicPr>
            <a:picLocks noChangeAspect="1"/>
          </p:cNvPicPr>
          <p:nvPr/>
        </p:nvPicPr>
        <p:blipFill rotWithShape="1">
          <a:blip r:embed="rId5" cstate="print">
            <a:extLst>
              <a:ext uri="{28A0092B-C50C-407E-A947-70E740481C1C}">
                <a14:useLocalDpi xmlns:a14="http://schemas.microsoft.com/office/drawing/2010/main" val="0"/>
              </a:ext>
            </a:extLst>
          </a:blip>
          <a:srcRect l="10476" t="17340" b="24798"/>
          <a:stretch/>
        </p:blipFill>
        <p:spPr>
          <a:xfrm>
            <a:off x="6242563" y="1283140"/>
            <a:ext cx="5972304" cy="2895074"/>
          </a:xfrm>
          <a:prstGeom prst="rect">
            <a:avLst/>
          </a:prstGeom>
        </p:spPr>
      </p:pic>
    </p:spTree>
    <p:extLst>
      <p:ext uri="{BB962C8B-B14F-4D97-AF65-F5344CB8AC3E}">
        <p14:creationId xmlns:p14="http://schemas.microsoft.com/office/powerpoint/2010/main" val="3489908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32782" y="15875"/>
            <a:ext cx="8991600" cy="1205442"/>
          </a:xfrm>
        </p:spPr>
        <p:txBody>
          <a:bodyPr/>
          <a:lstStyle/>
          <a:p>
            <a:pPr algn="l"/>
            <a:r>
              <a:rPr lang="en-US" b="1" dirty="0" smtClean="0">
                <a:solidFill>
                  <a:schemeClr val="bg1"/>
                </a:solidFill>
              </a:rPr>
              <a:t>Establishment of CEU</a:t>
            </a:r>
            <a:endParaRPr lang="en-US" b="1" dirty="0">
              <a:solidFill>
                <a:schemeClr val="bg1"/>
              </a:solidFill>
            </a:endParaRPr>
          </a:p>
        </p:txBody>
      </p:sp>
      <p:sp>
        <p:nvSpPr>
          <p:cNvPr id="3" name="Content Placeholder 2"/>
          <p:cNvSpPr>
            <a:spLocks noGrp="1"/>
          </p:cNvSpPr>
          <p:nvPr>
            <p:ph idx="4294967295"/>
          </p:nvPr>
        </p:nvSpPr>
        <p:spPr>
          <a:xfrm>
            <a:off x="642858" y="1687619"/>
            <a:ext cx="11571447" cy="4773215"/>
          </a:xfrm>
        </p:spPr>
        <p:txBody>
          <a:bodyPr>
            <a:normAutofit lnSpcReduction="10000"/>
          </a:bodyPr>
          <a:lstStyle/>
          <a:p>
            <a:pPr marL="0" indent="0">
              <a:buNone/>
            </a:pPr>
            <a:r>
              <a:rPr lang="en-GB" sz="3200" b="1" dirty="0">
                <a:solidFill>
                  <a:srgbClr val="002060"/>
                </a:solidFill>
              </a:rPr>
              <a:t>On May 20, 2019,  order nr. 145-A of the rector </a:t>
            </a:r>
          </a:p>
          <a:p>
            <a:pPr>
              <a:buFont typeface="Arial"/>
              <a:buChar char="•"/>
            </a:pPr>
            <a:r>
              <a:rPr lang="en-US" sz="3500" b="1" dirty="0" err="1" smtClean="0">
                <a:solidFill>
                  <a:srgbClr val="002060"/>
                </a:solidFill>
              </a:rPr>
              <a:t>Spinei</a:t>
            </a:r>
            <a:r>
              <a:rPr lang="en-US" sz="3500" b="1" dirty="0" smtClean="0">
                <a:solidFill>
                  <a:srgbClr val="002060"/>
                </a:solidFill>
              </a:rPr>
              <a:t> Larisa, </a:t>
            </a:r>
            <a:r>
              <a:rPr lang="en-US" sz="3500" dirty="0" smtClean="0">
                <a:solidFill>
                  <a:srgbClr val="002060"/>
                </a:solidFill>
              </a:rPr>
              <a:t>PhD MD,  University Professor</a:t>
            </a:r>
          </a:p>
          <a:p>
            <a:pPr>
              <a:buFont typeface="Arial"/>
              <a:buChar char="•"/>
            </a:pPr>
            <a:r>
              <a:rPr lang="en-US" sz="3500" b="1" dirty="0" err="1" smtClean="0">
                <a:solidFill>
                  <a:srgbClr val="002060"/>
                </a:solidFill>
              </a:rPr>
              <a:t>Hadjiu</a:t>
            </a:r>
            <a:r>
              <a:rPr lang="en-US" sz="3500" b="1" dirty="0" smtClean="0">
                <a:solidFill>
                  <a:srgbClr val="002060"/>
                </a:solidFill>
              </a:rPr>
              <a:t> Svetlana, </a:t>
            </a:r>
            <a:r>
              <a:rPr lang="en-US" sz="3500" dirty="0" smtClean="0">
                <a:solidFill>
                  <a:srgbClr val="002060"/>
                </a:solidFill>
              </a:rPr>
              <a:t>PhD MD, University Professor</a:t>
            </a:r>
          </a:p>
          <a:p>
            <a:pPr>
              <a:buFont typeface="Arial"/>
              <a:buChar char="•"/>
            </a:pPr>
            <a:r>
              <a:rPr lang="en-US" sz="3500" b="1" dirty="0" err="1" smtClean="0">
                <a:solidFill>
                  <a:srgbClr val="002060"/>
                </a:solidFill>
              </a:rPr>
              <a:t>Spinei</a:t>
            </a:r>
            <a:r>
              <a:rPr lang="en-US" sz="3500" b="1" dirty="0" smtClean="0">
                <a:solidFill>
                  <a:srgbClr val="002060"/>
                </a:solidFill>
              </a:rPr>
              <a:t> Aurelia, </a:t>
            </a:r>
            <a:r>
              <a:rPr lang="en-US" sz="3500" dirty="0" smtClean="0">
                <a:solidFill>
                  <a:srgbClr val="002060"/>
                </a:solidFill>
              </a:rPr>
              <a:t>PhD MD, Associate Professor</a:t>
            </a:r>
          </a:p>
          <a:p>
            <a:pPr>
              <a:buFont typeface="Arial"/>
              <a:buChar char="•"/>
            </a:pPr>
            <a:r>
              <a:rPr lang="en-US" sz="3500" b="1" dirty="0" smtClean="0">
                <a:solidFill>
                  <a:srgbClr val="002060"/>
                </a:solidFill>
              </a:rPr>
              <a:t>Adauji Stela, </a:t>
            </a:r>
            <a:r>
              <a:rPr lang="en-US" sz="3500" dirty="0" smtClean="0">
                <a:solidFill>
                  <a:srgbClr val="002060"/>
                </a:solidFill>
              </a:rPr>
              <a:t>PhD </a:t>
            </a:r>
            <a:r>
              <a:rPr lang="ro-RO" sz="3500" dirty="0" smtClean="0">
                <a:solidFill>
                  <a:srgbClr val="002060"/>
                </a:solidFill>
              </a:rPr>
              <a:t>P</a:t>
            </a:r>
            <a:r>
              <a:rPr lang="en-US" sz="3500" dirty="0" smtClean="0">
                <a:solidFill>
                  <a:srgbClr val="002060"/>
                </a:solidFill>
              </a:rPr>
              <a:t>D, Associate Professor</a:t>
            </a:r>
          </a:p>
          <a:p>
            <a:pPr>
              <a:buFont typeface="Arial"/>
              <a:buChar char="•"/>
            </a:pPr>
            <a:r>
              <a:rPr lang="en-US" sz="3500" b="1" dirty="0" smtClean="0">
                <a:solidFill>
                  <a:srgbClr val="002060"/>
                </a:solidFill>
              </a:rPr>
              <a:t>Arnaut Oleg, </a:t>
            </a:r>
            <a:r>
              <a:rPr lang="en-US" sz="3500" dirty="0" smtClean="0">
                <a:solidFill>
                  <a:srgbClr val="002060"/>
                </a:solidFill>
              </a:rPr>
              <a:t>PhD MD Associate Professor, </a:t>
            </a:r>
          </a:p>
          <a:p>
            <a:pPr>
              <a:buFont typeface="Arial"/>
              <a:buChar char="•"/>
            </a:pPr>
            <a:r>
              <a:rPr lang="en-US" sz="3500" b="1" dirty="0" err="1" smtClean="0">
                <a:solidFill>
                  <a:srgbClr val="002060"/>
                </a:solidFill>
              </a:rPr>
              <a:t>Vetrilă</a:t>
            </a:r>
            <a:r>
              <a:rPr lang="en-US" sz="3500" b="1" dirty="0" smtClean="0">
                <a:solidFill>
                  <a:srgbClr val="002060"/>
                </a:solidFill>
              </a:rPr>
              <a:t> </a:t>
            </a:r>
            <a:r>
              <a:rPr lang="en-US" sz="3500" b="1" dirty="0" err="1" smtClean="0">
                <a:solidFill>
                  <a:srgbClr val="002060"/>
                </a:solidFill>
              </a:rPr>
              <a:t>Snejana</a:t>
            </a:r>
            <a:r>
              <a:rPr lang="en-US" sz="3500" b="1" dirty="0" smtClean="0">
                <a:solidFill>
                  <a:srgbClr val="002060"/>
                </a:solidFill>
              </a:rPr>
              <a:t>, </a:t>
            </a:r>
            <a:r>
              <a:rPr lang="en-US" sz="3500" dirty="0" smtClean="0">
                <a:solidFill>
                  <a:srgbClr val="002060"/>
                </a:solidFill>
              </a:rPr>
              <a:t>PhD MD, Associate Professor</a:t>
            </a:r>
          </a:p>
          <a:p>
            <a:pPr>
              <a:buFont typeface="Arial"/>
              <a:buChar char="•"/>
            </a:pPr>
            <a:r>
              <a:rPr lang="en-US" sz="3500" b="1" dirty="0" err="1" smtClean="0">
                <a:solidFill>
                  <a:srgbClr val="002060"/>
                </a:solidFill>
              </a:rPr>
              <a:t>Banov</a:t>
            </a:r>
            <a:r>
              <a:rPr lang="en-US" sz="3500" b="1" dirty="0" smtClean="0">
                <a:solidFill>
                  <a:srgbClr val="002060"/>
                </a:solidFill>
              </a:rPr>
              <a:t> Pavel, </a:t>
            </a:r>
            <a:r>
              <a:rPr lang="en-US" sz="3500" dirty="0" smtClean="0">
                <a:solidFill>
                  <a:srgbClr val="002060"/>
                </a:solidFill>
              </a:rPr>
              <a:t>PhD MD, Assistant.</a:t>
            </a:r>
          </a:p>
          <a:p>
            <a:endParaRPr lang="en-US" dirty="0"/>
          </a:p>
        </p:txBody>
      </p:sp>
    </p:spTree>
    <p:extLst>
      <p:ext uri="{BB962C8B-B14F-4D97-AF65-F5344CB8AC3E}">
        <p14:creationId xmlns:p14="http://schemas.microsoft.com/office/powerpoint/2010/main" val="4103054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8981" y="34925"/>
            <a:ext cx="6547723" cy="1205442"/>
          </a:xfrm>
        </p:spPr>
        <p:txBody>
          <a:bodyPr/>
          <a:lstStyle/>
          <a:p>
            <a:pPr algn="l"/>
            <a:r>
              <a:rPr lang="en-US" b="1" dirty="0">
                <a:solidFill>
                  <a:schemeClr val="bg1"/>
                </a:solidFill>
              </a:rPr>
              <a:t>At present</a:t>
            </a:r>
          </a:p>
        </p:txBody>
      </p:sp>
      <p:sp>
        <p:nvSpPr>
          <p:cNvPr id="3" name="Content Placeholder 2"/>
          <p:cNvSpPr>
            <a:spLocks noGrp="1"/>
          </p:cNvSpPr>
          <p:nvPr>
            <p:ph idx="4294967295"/>
          </p:nvPr>
        </p:nvSpPr>
        <p:spPr>
          <a:xfrm>
            <a:off x="6199981" y="1558925"/>
            <a:ext cx="6008847" cy="4953000"/>
          </a:xfrm>
        </p:spPr>
        <p:txBody>
          <a:bodyPr>
            <a:normAutofit fontScale="92500" lnSpcReduction="10000"/>
          </a:bodyPr>
          <a:lstStyle/>
          <a:p>
            <a:pPr marL="0" indent="0" algn="ctr">
              <a:buNone/>
            </a:pPr>
            <a:r>
              <a:rPr lang="en-US" sz="3600" b="1" dirty="0" smtClean="0">
                <a:solidFill>
                  <a:srgbClr val="002060"/>
                </a:solidFill>
              </a:rPr>
              <a:t>From beginning </a:t>
            </a:r>
            <a:r>
              <a:rPr lang="en-US" sz="3600" b="1" dirty="0">
                <a:solidFill>
                  <a:srgbClr val="002060"/>
                </a:solidFill>
              </a:rPr>
              <a:t>of the academic year 2019-2020 the </a:t>
            </a:r>
            <a:r>
              <a:rPr lang="en-US" sz="3600" b="1" dirty="0">
                <a:solidFill>
                  <a:srgbClr val="740000"/>
                </a:solidFill>
              </a:rPr>
              <a:t>Clinical Epidemiology Unit </a:t>
            </a:r>
            <a:r>
              <a:rPr lang="en-US" sz="3600" b="1" dirty="0">
                <a:solidFill>
                  <a:srgbClr val="002060"/>
                </a:solidFill>
              </a:rPr>
              <a:t>of </a:t>
            </a:r>
            <a:r>
              <a:rPr lang="en-US" sz="3600" b="1" i="1" dirty="0" err="1">
                <a:solidFill>
                  <a:srgbClr val="002060"/>
                </a:solidFill>
              </a:rPr>
              <a:t>Nicolae</a:t>
            </a:r>
            <a:r>
              <a:rPr lang="en-US" sz="3600" b="1" i="1" dirty="0">
                <a:solidFill>
                  <a:srgbClr val="002060"/>
                </a:solidFill>
              </a:rPr>
              <a:t> </a:t>
            </a:r>
            <a:r>
              <a:rPr lang="en-US" sz="3600" b="1" i="1" dirty="0" err="1" smtClean="0">
                <a:solidFill>
                  <a:srgbClr val="002060"/>
                </a:solidFill>
              </a:rPr>
              <a:t>Testemitanu</a:t>
            </a:r>
            <a:r>
              <a:rPr lang="ro-RO" sz="3600" b="1" i="1" dirty="0" smtClean="0">
                <a:solidFill>
                  <a:srgbClr val="002060"/>
                </a:solidFill>
              </a:rPr>
              <a:t> </a:t>
            </a:r>
            <a:r>
              <a:rPr lang="en-US" sz="3600" b="1" dirty="0" smtClean="0">
                <a:solidFill>
                  <a:srgbClr val="002060"/>
                </a:solidFill>
              </a:rPr>
              <a:t>State </a:t>
            </a:r>
            <a:r>
              <a:rPr lang="en-US" sz="3600" b="1" dirty="0">
                <a:solidFill>
                  <a:srgbClr val="002060"/>
                </a:solidFill>
              </a:rPr>
              <a:t>University of Medicine and </a:t>
            </a:r>
            <a:r>
              <a:rPr lang="en-US" sz="3600" b="1" dirty="0" smtClean="0">
                <a:solidFill>
                  <a:srgbClr val="002060"/>
                </a:solidFill>
              </a:rPr>
              <a:t>Pharmacy </a:t>
            </a:r>
            <a:r>
              <a:rPr lang="en-US" sz="3600" b="1" dirty="0">
                <a:solidFill>
                  <a:srgbClr val="002060"/>
                </a:solidFill>
              </a:rPr>
              <a:t>was </a:t>
            </a:r>
            <a:r>
              <a:rPr lang="en-US" sz="3600" b="1" dirty="0" smtClean="0">
                <a:solidFill>
                  <a:srgbClr val="002060"/>
                </a:solidFill>
              </a:rPr>
              <a:t>prepared for </a:t>
            </a:r>
            <a:r>
              <a:rPr lang="en-US" sz="3600" b="1" dirty="0">
                <a:solidFill>
                  <a:srgbClr val="002060"/>
                </a:solidFill>
              </a:rPr>
              <a:t>the international accreditation which starts, in accordance with the requirements of </a:t>
            </a:r>
            <a:r>
              <a:rPr lang="en-US" sz="3600" b="1" dirty="0" smtClean="0">
                <a:solidFill>
                  <a:srgbClr val="002060"/>
                </a:solidFill>
              </a:rPr>
              <a:t>RECIF</a:t>
            </a:r>
            <a:endParaRPr lang="en-GB" sz="3600" b="1" dirty="0">
              <a:solidFill>
                <a:srgbClr val="002060"/>
              </a:solidFill>
            </a:endParaRPr>
          </a:p>
          <a:p>
            <a:endParaRPr lang="en-US" dirty="0"/>
          </a:p>
        </p:txBody>
      </p:sp>
      <p:sp>
        <p:nvSpPr>
          <p:cNvPr id="4" name="平行四边形 5"/>
          <p:cNvSpPr/>
          <p:nvPr/>
        </p:nvSpPr>
        <p:spPr>
          <a:xfrm>
            <a:off x="596728" y="4297246"/>
            <a:ext cx="3961098" cy="2214679"/>
          </a:xfrm>
          <a:prstGeom prst="parallelogram">
            <a:avLst>
              <a:gd name="adj" fmla="val 24053"/>
            </a:avLst>
          </a:prstGeom>
          <a:solidFill>
            <a:srgbClr val="6699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sz="800" dirty="0">
              <a:solidFill>
                <a:srgbClr val="000066"/>
              </a:solidFill>
              <a:latin typeface="微软雅黑" panose="020B0503020204020204" pitchFamily="34" charset="-122"/>
              <a:ea typeface="微软雅黑" panose="020B0503020204020204" pitchFamily="34" charset="-122"/>
            </a:endParaRPr>
          </a:p>
        </p:txBody>
      </p:sp>
      <p:sp>
        <p:nvSpPr>
          <p:cNvPr id="5" name="平行四边形 5"/>
          <p:cNvSpPr/>
          <p:nvPr/>
        </p:nvSpPr>
        <p:spPr>
          <a:xfrm>
            <a:off x="1100126" y="3966870"/>
            <a:ext cx="3961098" cy="2214679"/>
          </a:xfrm>
          <a:prstGeom prst="parallelogram">
            <a:avLst>
              <a:gd name="adj" fmla="val 24053"/>
            </a:avLst>
          </a:prstGeom>
          <a:solidFill>
            <a:srgbClr val="00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sz="800" dirty="0">
              <a:solidFill>
                <a:srgbClr val="000066"/>
              </a:solidFill>
              <a:latin typeface="微软雅黑" panose="020B0503020204020204" pitchFamily="34" charset="-122"/>
              <a:ea typeface="微软雅黑" panose="020B0503020204020204" pitchFamily="34" charset="-122"/>
            </a:endParaRPr>
          </a:p>
        </p:txBody>
      </p:sp>
      <p:sp>
        <p:nvSpPr>
          <p:cNvPr id="6" name="燕尾形 15"/>
          <p:cNvSpPr/>
          <p:nvPr/>
        </p:nvSpPr>
        <p:spPr>
          <a:xfrm>
            <a:off x="5510631" y="1794783"/>
            <a:ext cx="368485" cy="502182"/>
          </a:xfrm>
          <a:prstGeom prst="chevron">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a:solidFill>
                <a:schemeClr val="tx1"/>
              </a:solidFill>
              <a:ea typeface="微软雅黑" panose="020B0503020204020204" pitchFamily="34" charset="-122"/>
            </a:endParaRPr>
          </a:p>
        </p:txBody>
      </p:sp>
      <p:sp>
        <p:nvSpPr>
          <p:cNvPr id="7" name="燕尾形 15"/>
          <p:cNvSpPr/>
          <p:nvPr/>
        </p:nvSpPr>
        <p:spPr>
          <a:xfrm>
            <a:off x="5170473" y="1794783"/>
            <a:ext cx="368485" cy="502182"/>
          </a:xfrm>
          <a:prstGeom prst="chevron">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a:solidFill>
                <a:schemeClr val="tx1"/>
              </a:solidFill>
              <a:ea typeface="微软雅黑" panose="020B0503020204020204" pitchFamily="34" charset="-122"/>
            </a:endParaRPr>
          </a:p>
        </p:txBody>
      </p:sp>
      <p:sp>
        <p:nvSpPr>
          <p:cNvPr id="8" name="燕尾形 15"/>
          <p:cNvSpPr/>
          <p:nvPr/>
        </p:nvSpPr>
        <p:spPr>
          <a:xfrm>
            <a:off x="4815319" y="1794783"/>
            <a:ext cx="368485" cy="502182"/>
          </a:xfrm>
          <a:prstGeom prst="chevron">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45315" tIns="22658" rIns="45315" bIns="22658" rtlCol="0" anchor="ctr"/>
          <a:lstStyle/>
          <a:p>
            <a:pPr algn="ctr"/>
            <a:endParaRPr lang="zh-CN" altLang="en-US">
              <a:solidFill>
                <a:schemeClr val="tx1"/>
              </a:solidFill>
              <a:ea typeface="微软雅黑" panose="020B0503020204020204" pitchFamily="34" charset="-122"/>
            </a:endParaRPr>
          </a:p>
        </p:txBody>
      </p:sp>
      <p:pic>
        <p:nvPicPr>
          <p:cNvPr id="9" name="I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848" y="2662954"/>
            <a:ext cx="4176464" cy="3144442"/>
          </a:xfrm>
          <a:prstGeom prst="parallelogram">
            <a:avLst/>
          </a:prstGeom>
        </p:spPr>
      </p:pic>
    </p:spTree>
    <p:extLst>
      <p:ext uri="{BB962C8B-B14F-4D97-AF65-F5344CB8AC3E}">
        <p14:creationId xmlns:p14="http://schemas.microsoft.com/office/powerpoint/2010/main" val="1809646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五边形 91"/>
          <p:cNvSpPr/>
          <p:nvPr/>
        </p:nvSpPr>
        <p:spPr>
          <a:xfrm flipV="1">
            <a:off x="2139598" y="3235325"/>
            <a:ext cx="2349331" cy="1077670"/>
          </a:xfrm>
          <a:prstGeom prst="homePlate">
            <a:avLst/>
          </a:prstGeom>
          <a:gradFill>
            <a:gsLst>
              <a:gs pos="1000">
                <a:srgbClr val="004B76"/>
              </a:gs>
              <a:gs pos="50000">
                <a:srgbClr val="03587D"/>
              </a:gs>
              <a:gs pos="100000">
                <a:srgbClr val="0C4A66"/>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92"/>
          <p:cNvSpPr/>
          <p:nvPr/>
        </p:nvSpPr>
        <p:spPr>
          <a:xfrm rot="5400000" flipV="1">
            <a:off x="383228" y="2542363"/>
            <a:ext cx="1330476" cy="2229641"/>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 name="connsiteX0" fmla="*/ 0 w 533400"/>
              <a:gd name="connsiteY0" fmla="*/ 0 h 1329267"/>
              <a:gd name="connsiteX1" fmla="*/ 532358 w 533400"/>
              <a:gd name="connsiteY1" fmla="*/ 0 h 1329267"/>
              <a:gd name="connsiteX2" fmla="*/ 533400 w 533400"/>
              <a:gd name="connsiteY2" fmla="*/ 1329267 h 1329267"/>
              <a:gd name="connsiteX3" fmla="*/ 93134 w 533400"/>
              <a:gd name="connsiteY3" fmla="*/ 1320800 h 1329267"/>
              <a:gd name="connsiteX4" fmla="*/ 0 w 533400"/>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329267">
                <a:moveTo>
                  <a:pt x="0" y="0"/>
                </a:moveTo>
                <a:lnTo>
                  <a:pt x="532358" y="0"/>
                </a:lnTo>
                <a:cubicBezTo>
                  <a:pt x="532705" y="443089"/>
                  <a:pt x="533053" y="886178"/>
                  <a:pt x="533400" y="1329267"/>
                </a:cubicBezTo>
                <a:lnTo>
                  <a:pt x="93134" y="1320800"/>
                </a:lnTo>
                <a:lnTo>
                  <a:pt x="0" y="0"/>
                </a:lnTo>
                <a:close/>
              </a:path>
            </a:pathLst>
          </a:custGeom>
          <a:gradFill>
            <a:gsLst>
              <a:gs pos="1000">
                <a:srgbClr val="004B76"/>
              </a:gs>
              <a:gs pos="50000">
                <a:srgbClr val="03587D"/>
              </a:gs>
              <a:gs pos="100000">
                <a:srgbClr val="0C4A66"/>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 name="Group 139"/>
          <p:cNvGrpSpPr>
            <a:grpSpLocks/>
          </p:cNvGrpSpPr>
          <p:nvPr/>
        </p:nvGrpSpPr>
        <p:grpSpPr bwMode="auto">
          <a:xfrm>
            <a:off x="4529264" y="3447428"/>
            <a:ext cx="432048" cy="432048"/>
            <a:chOff x="5764782" y="4003135"/>
            <a:chExt cx="714189" cy="712471"/>
          </a:xfrm>
          <a:solidFill>
            <a:srgbClr val="00577E"/>
          </a:solidFill>
        </p:grpSpPr>
        <p:sp>
          <p:nvSpPr>
            <p:cNvPr id="20"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grpSp>
          <p:nvGrpSpPr>
            <p:cNvPr id="21" name="Gruppe 344"/>
            <p:cNvGrpSpPr>
              <a:grpSpLocks/>
            </p:cNvGrpSpPr>
            <p:nvPr/>
          </p:nvGrpSpPr>
          <p:grpSpPr bwMode="auto">
            <a:xfrm>
              <a:off x="6014164" y="4178333"/>
              <a:ext cx="215428" cy="362076"/>
              <a:chOff x="2113770" y="1516292"/>
              <a:chExt cx="264374" cy="444598"/>
            </a:xfrm>
            <a:grpFill/>
          </p:grpSpPr>
          <p:sp>
            <p:nvSpPr>
              <p:cNvPr id="22"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sp>
            <p:nvSpPr>
              <p:cNvPr id="23"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sp>
            <p:nvSpPr>
              <p:cNvPr id="24" name="Freeform 17"/>
              <p:cNvSpPr>
                <a:spLocks/>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grpSp>
      <p:cxnSp>
        <p:nvCxnSpPr>
          <p:cNvPr id="36" name="直接连接符 41"/>
          <p:cNvCxnSpPr/>
          <p:nvPr/>
        </p:nvCxnSpPr>
        <p:spPr>
          <a:xfrm>
            <a:off x="5140167" y="3125808"/>
            <a:ext cx="0" cy="1100117"/>
          </a:xfrm>
          <a:prstGeom prst="line">
            <a:avLst/>
          </a:prstGeom>
          <a:ln w="28575">
            <a:solidFill>
              <a:srgbClr val="00577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矩形 44"/>
          <p:cNvSpPr/>
          <p:nvPr/>
        </p:nvSpPr>
        <p:spPr>
          <a:xfrm>
            <a:off x="5298053" y="2922737"/>
            <a:ext cx="7035183" cy="1384995"/>
          </a:xfrm>
          <a:prstGeom prst="rect">
            <a:avLst/>
          </a:prstGeom>
        </p:spPr>
        <p:txBody>
          <a:bodyPr wrap="square">
            <a:spAutoFit/>
          </a:bodyPr>
          <a:lstStyle/>
          <a:p>
            <a:pPr defTabSz="801688">
              <a:spcBef>
                <a:spcPct val="20000"/>
              </a:spcBef>
            </a:pPr>
            <a:r>
              <a:rPr lang="fr-FR" sz="2800" b="1" dirty="0">
                <a:solidFill>
                  <a:srgbClr val="740000"/>
                </a:solidFill>
              </a:rPr>
              <a:t>MAIN TEACHINGS, COURSES IN RESEARCH METHODOLOGY </a:t>
            </a:r>
            <a:r>
              <a:rPr lang="fr-FR" sz="2800" b="1" dirty="0" smtClean="0">
                <a:solidFill>
                  <a:srgbClr val="740000"/>
                </a:solidFill>
              </a:rPr>
              <a:t>CURRENTLY </a:t>
            </a:r>
            <a:r>
              <a:rPr lang="fr-FR" sz="2800" b="1" dirty="0" smtClean="0">
                <a:solidFill>
                  <a:srgbClr val="740000"/>
                </a:solidFill>
              </a:rPr>
              <a:t>ORGANIZED</a:t>
            </a:r>
            <a:r>
              <a:rPr lang="fr-FR" sz="2800" b="1" dirty="0" smtClean="0">
                <a:solidFill>
                  <a:srgbClr val="740000"/>
                </a:solidFill>
              </a:rPr>
              <a:t> </a:t>
            </a:r>
            <a:r>
              <a:rPr lang="fr-FR" sz="2800" b="1" dirty="0">
                <a:solidFill>
                  <a:srgbClr val="740000"/>
                </a:solidFill>
              </a:rPr>
              <a:t>BY UEC MEMBERS</a:t>
            </a:r>
            <a:endParaRPr lang="en-US" altLang="zh-CN" sz="2800" b="1" dirty="0">
              <a:solidFill>
                <a:srgbClr val="740000"/>
              </a:solidFill>
            </a:endParaRPr>
          </a:p>
        </p:txBody>
      </p:sp>
      <p:sp>
        <p:nvSpPr>
          <p:cNvPr id="44" name="TextBox 51"/>
          <p:cNvSpPr txBox="1"/>
          <p:nvPr/>
        </p:nvSpPr>
        <p:spPr>
          <a:xfrm>
            <a:off x="2847181" y="3591533"/>
            <a:ext cx="1221270"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3</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97" name="Dreptunghi 96"/>
          <p:cNvSpPr/>
          <p:nvPr/>
        </p:nvSpPr>
        <p:spPr>
          <a:xfrm>
            <a:off x="2319379" y="263525"/>
            <a:ext cx="7766801" cy="646331"/>
          </a:xfrm>
          <a:prstGeom prst="rect">
            <a:avLst/>
          </a:prstGeom>
        </p:spPr>
        <p:txBody>
          <a:bodyPr wrap="square">
            <a:spAutoFit/>
          </a:bodyPr>
          <a:lstStyle/>
          <a:p>
            <a:r>
              <a:rPr lang="ro-RO" sz="3600" b="1" dirty="0" err="1" smtClean="0">
                <a:solidFill>
                  <a:schemeClr val="bg1"/>
                </a:solidFill>
              </a:rPr>
              <a:t>CLINICAL</a:t>
            </a:r>
            <a:r>
              <a:rPr lang="ro-RO" sz="3600" b="1" dirty="0" smtClean="0">
                <a:solidFill>
                  <a:schemeClr val="bg1"/>
                </a:solidFill>
              </a:rPr>
              <a:t> </a:t>
            </a:r>
            <a:r>
              <a:rPr lang="ro-RO" sz="3600" b="1" dirty="0" err="1" smtClean="0">
                <a:solidFill>
                  <a:schemeClr val="bg1"/>
                </a:solidFill>
              </a:rPr>
              <a:t>EPIDEMIOLOGY</a:t>
            </a:r>
            <a:r>
              <a:rPr lang="ro-RO" sz="3600" b="1" dirty="0" smtClean="0">
                <a:solidFill>
                  <a:schemeClr val="bg1"/>
                </a:solidFill>
              </a:rPr>
              <a:t> </a:t>
            </a:r>
            <a:r>
              <a:rPr lang="ro-RO" sz="3600" b="1" dirty="0">
                <a:solidFill>
                  <a:schemeClr val="bg1"/>
                </a:solidFill>
              </a:rPr>
              <a:t>UNIT </a:t>
            </a:r>
            <a:endParaRPr lang="ro-RO" sz="3200" dirty="0">
              <a:solidFill>
                <a:schemeClr val="bg1"/>
              </a:solidFill>
            </a:endParaRPr>
          </a:p>
        </p:txBody>
      </p:sp>
    </p:spTree>
    <p:extLst>
      <p:ext uri="{BB962C8B-B14F-4D97-AF65-F5344CB8AC3E}">
        <p14:creationId xmlns:p14="http://schemas.microsoft.com/office/powerpoint/2010/main" val="1342420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Dreptunghi 62"/>
          <p:cNvSpPr/>
          <p:nvPr/>
        </p:nvSpPr>
        <p:spPr>
          <a:xfrm>
            <a:off x="2319379" y="111125"/>
            <a:ext cx="10205202" cy="1077218"/>
          </a:xfrm>
          <a:prstGeom prst="rect">
            <a:avLst/>
          </a:prstGeom>
        </p:spPr>
        <p:txBody>
          <a:bodyPr wrap="square">
            <a:spAutoFit/>
          </a:bodyPr>
          <a:lstStyle/>
          <a:p>
            <a:r>
              <a:rPr lang="en-US" sz="3200" b="1" dirty="0" smtClean="0">
                <a:solidFill>
                  <a:schemeClr val="bg1"/>
                </a:solidFill>
              </a:rPr>
              <a:t>MAIN </a:t>
            </a:r>
            <a:r>
              <a:rPr lang="en-US" sz="3200" b="1" dirty="0">
                <a:solidFill>
                  <a:schemeClr val="bg1"/>
                </a:solidFill>
              </a:rPr>
              <a:t>TEACHINGS, COURSES IN RESEARCH METHODOLOGY FOLLOWED BY </a:t>
            </a:r>
            <a:r>
              <a:rPr lang="en-US" sz="3200" b="1" dirty="0" err="1">
                <a:solidFill>
                  <a:schemeClr val="bg1"/>
                </a:solidFill>
              </a:rPr>
              <a:t>UEC</a:t>
            </a:r>
            <a:r>
              <a:rPr lang="en-US" sz="3200" b="1" dirty="0">
                <a:solidFill>
                  <a:schemeClr val="bg1"/>
                </a:solidFill>
              </a:rPr>
              <a:t> MEMBERS </a:t>
            </a:r>
            <a:endParaRPr lang="ro-RO" sz="3200" b="1" dirty="0">
              <a:solidFill>
                <a:schemeClr val="bg1"/>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813602736"/>
              </p:ext>
            </p:extLst>
          </p:nvPr>
        </p:nvGraphicFramePr>
        <p:xfrm>
          <a:off x="256381" y="1406525"/>
          <a:ext cx="12420601" cy="5490363"/>
        </p:xfrm>
        <a:graphic>
          <a:graphicData uri="http://schemas.openxmlformats.org/drawingml/2006/table">
            <a:tbl>
              <a:tblPr firstRow="1" firstCol="1" bandRow="1">
                <a:tableStyleId>{5C22544A-7EE6-4342-B048-85BDC9FD1C3A}</a:tableStyleId>
              </a:tblPr>
              <a:tblGrid>
                <a:gridCol w="689030"/>
                <a:gridCol w="4571597"/>
                <a:gridCol w="1863219"/>
                <a:gridCol w="5296755"/>
              </a:tblGrid>
              <a:tr h="547319">
                <a:tc>
                  <a:txBody>
                    <a:bodyPr/>
                    <a:lstStyle/>
                    <a:p>
                      <a:pPr algn="ctr">
                        <a:spcAft>
                          <a:spcPts val="0"/>
                        </a:spcAft>
                      </a:pPr>
                      <a:r>
                        <a:rPr lang="en-US" sz="1800" dirty="0">
                          <a:solidFill>
                            <a:srgbClr val="002060"/>
                          </a:solidFill>
                          <a:effectLst/>
                        </a:rPr>
                        <a:t>No</a:t>
                      </a:r>
                      <a:endParaRPr lang="ro-RO" sz="1800"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en-US" sz="1800" dirty="0">
                          <a:solidFill>
                            <a:srgbClr val="002060"/>
                          </a:solidFill>
                          <a:effectLst/>
                        </a:rPr>
                        <a:t>Name of the discipline</a:t>
                      </a:r>
                      <a:endParaRPr lang="ro-RO" sz="1800" dirty="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en-US" sz="1800">
                          <a:solidFill>
                            <a:srgbClr val="002060"/>
                          </a:solidFill>
                          <a:effectLst/>
                        </a:rPr>
                        <a:t>Mandatory/optional</a:t>
                      </a:r>
                      <a:endParaRPr lang="ro-RO" sz="1800">
                        <a:solidFill>
                          <a:srgbClr val="002060"/>
                        </a:solidFill>
                        <a:effectLst/>
                        <a:latin typeface="Times New Roman"/>
                        <a:ea typeface="Times New Roman"/>
                      </a:endParaRPr>
                    </a:p>
                  </a:txBody>
                  <a:tcPr marL="68580" marR="68580" marT="0" marB="0" anchor="ctr"/>
                </a:tc>
                <a:tc>
                  <a:txBody>
                    <a:bodyPr/>
                    <a:lstStyle/>
                    <a:p>
                      <a:pPr algn="ctr">
                        <a:spcAft>
                          <a:spcPts val="0"/>
                        </a:spcAft>
                      </a:pPr>
                      <a:r>
                        <a:rPr lang="en-US" sz="1800" dirty="0">
                          <a:solidFill>
                            <a:srgbClr val="002060"/>
                          </a:solidFill>
                          <a:effectLst/>
                        </a:rPr>
                        <a:t>Lecturer</a:t>
                      </a:r>
                      <a:endParaRPr lang="ro-RO" sz="1800" dirty="0">
                        <a:solidFill>
                          <a:srgbClr val="002060"/>
                        </a:solidFill>
                        <a:effectLst/>
                        <a:latin typeface="Times New Roman"/>
                        <a:ea typeface="Times New Roman"/>
                      </a:endParaRPr>
                    </a:p>
                  </a:txBody>
                  <a:tcPr marL="68580" marR="68580" marT="0" marB="0" anchor="ctr"/>
                </a:tc>
              </a:tr>
              <a:tr h="547319">
                <a:tc gridSpan="4">
                  <a:txBody>
                    <a:bodyPr/>
                    <a:lstStyle/>
                    <a:p>
                      <a:pPr algn="ctr" fontAlgn="base">
                        <a:spcBef>
                          <a:spcPts val="600"/>
                        </a:spcBef>
                        <a:spcAft>
                          <a:spcPts val="600"/>
                        </a:spcAft>
                      </a:pPr>
                      <a:r>
                        <a:rPr lang="en-US" sz="1800" dirty="0">
                          <a:solidFill>
                            <a:srgbClr val="002060"/>
                          </a:solidFill>
                          <a:effectLst/>
                        </a:rPr>
                        <a:t>6</a:t>
                      </a:r>
                      <a:r>
                        <a:rPr lang="en-US" sz="1800" baseline="30000" dirty="0">
                          <a:solidFill>
                            <a:srgbClr val="002060"/>
                          </a:solidFill>
                          <a:effectLst/>
                        </a:rPr>
                        <a:t>th</a:t>
                      </a:r>
                      <a:r>
                        <a:rPr lang="en-US" sz="1800" dirty="0">
                          <a:solidFill>
                            <a:srgbClr val="002060"/>
                          </a:solidFill>
                          <a:effectLst/>
                        </a:rPr>
                        <a:t> level </a:t>
                      </a:r>
                      <a:r>
                        <a:rPr lang="en-US" sz="1800" dirty="0" err="1">
                          <a:solidFill>
                            <a:srgbClr val="002060"/>
                          </a:solidFill>
                          <a:effectLst/>
                        </a:rPr>
                        <a:t>ISCED</a:t>
                      </a:r>
                      <a:r>
                        <a:rPr lang="en-US" sz="1800" dirty="0">
                          <a:solidFill>
                            <a:srgbClr val="002060"/>
                          </a:solidFill>
                          <a:effectLst/>
                        </a:rPr>
                        <a:t>/6EQF/1QF-EHEA, Higher education, full-time, first cycle license:                      4 years with 240 </a:t>
                      </a:r>
                      <a:r>
                        <a:rPr lang="en-US" sz="1800" dirty="0" err="1">
                          <a:solidFill>
                            <a:srgbClr val="002060"/>
                          </a:solidFill>
                          <a:effectLst/>
                        </a:rPr>
                        <a:t>ETCS</a:t>
                      </a:r>
                      <a:r>
                        <a:rPr lang="en-US" sz="1800" dirty="0">
                          <a:solidFill>
                            <a:srgbClr val="002060"/>
                          </a:solidFill>
                          <a:effectLst/>
                        </a:rPr>
                        <a:t> credits: </a:t>
                      </a:r>
                      <a:r>
                        <a:rPr lang="en-US" sz="1800" cap="all" dirty="0">
                          <a:solidFill>
                            <a:srgbClr val="002060"/>
                          </a:solidFill>
                          <a:effectLst/>
                        </a:rPr>
                        <a:t>Optometry, General nursing</a:t>
                      </a:r>
                      <a:endParaRPr lang="ro-RO" sz="1800" dirty="0">
                        <a:solidFill>
                          <a:srgbClr val="002060"/>
                        </a:solidFill>
                        <a:effectLst/>
                        <a:latin typeface="Times New Roman"/>
                        <a:ea typeface="Times New Roman"/>
                      </a:endParaRPr>
                    </a:p>
                  </a:txBody>
                  <a:tcPr marL="68580" marR="68580" marT="0" marB="0" anchor="ctr"/>
                </a:tc>
                <a:tc hMerge="1">
                  <a:txBody>
                    <a:bodyPr/>
                    <a:lstStyle/>
                    <a:p>
                      <a:endParaRPr lang="ro-RO"/>
                    </a:p>
                  </a:txBody>
                  <a:tcPr/>
                </a:tc>
                <a:tc hMerge="1">
                  <a:txBody>
                    <a:bodyPr/>
                    <a:lstStyle/>
                    <a:p>
                      <a:endParaRPr lang="ro-RO"/>
                    </a:p>
                  </a:txBody>
                  <a:tcPr/>
                </a:tc>
                <a:tc hMerge="1">
                  <a:txBody>
                    <a:bodyPr/>
                    <a:lstStyle/>
                    <a:p>
                      <a:endParaRPr lang="ro-RO"/>
                    </a:p>
                  </a:txBody>
                  <a:tcPr/>
                </a:tc>
              </a:tr>
              <a:tr h="820979">
                <a:tc>
                  <a:txBody>
                    <a:bodyPr/>
                    <a:lstStyle/>
                    <a:p>
                      <a:pPr>
                        <a:lnSpc>
                          <a:spcPct val="150000"/>
                        </a:lnSpc>
                        <a:spcAft>
                          <a:spcPts val="0"/>
                        </a:spcAft>
                      </a:pPr>
                      <a:r>
                        <a:rPr lang="en-US" sz="1800">
                          <a:solidFill>
                            <a:srgbClr val="002060"/>
                          </a:solidFill>
                          <a:effectLst/>
                        </a:rPr>
                        <a:t>1.</a:t>
                      </a:r>
                      <a:endParaRPr lang="ro-RO" sz="1800">
                        <a:solidFill>
                          <a:srgbClr val="002060"/>
                        </a:solidFill>
                        <a:effectLst/>
                        <a:latin typeface="Times New Roman"/>
                        <a:ea typeface="Times New Roman"/>
                      </a:endParaRPr>
                    </a:p>
                  </a:txBody>
                  <a:tcPr marL="68580" marR="68580" marT="0" marB="0" anchor="ctr"/>
                </a:tc>
                <a:tc>
                  <a:txBody>
                    <a:bodyPr/>
                    <a:lstStyle/>
                    <a:p>
                      <a:pPr>
                        <a:spcBef>
                          <a:spcPts val="300"/>
                        </a:spcBef>
                        <a:spcAft>
                          <a:spcPts val="300"/>
                        </a:spcAft>
                      </a:pPr>
                      <a:r>
                        <a:rPr lang="en-US" sz="1800" b="1" dirty="0">
                          <a:solidFill>
                            <a:srgbClr val="002060"/>
                          </a:solidFill>
                          <a:effectLst/>
                        </a:rPr>
                        <a:t>Biostatistics. Methodology of scientific research. Evidence-based medicine</a:t>
                      </a:r>
                      <a:endParaRPr lang="ro-RO" sz="1800" b="1" dirty="0">
                        <a:solidFill>
                          <a:srgbClr val="002060"/>
                        </a:solidFill>
                        <a:effectLst/>
                        <a:latin typeface="Times New Roman"/>
                        <a:ea typeface="Times New Roman"/>
                      </a:endParaRPr>
                    </a:p>
                  </a:txBody>
                  <a:tcPr marL="68580" marR="68580" marT="0" marB="0" anchor="ctr"/>
                </a:tc>
                <a:tc>
                  <a:txBody>
                    <a:bodyPr/>
                    <a:lstStyle/>
                    <a:p>
                      <a:pPr algn="ctr">
                        <a:spcBef>
                          <a:spcPts val="300"/>
                        </a:spcBef>
                        <a:spcAft>
                          <a:spcPts val="300"/>
                        </a:spcAft>
                      </a:pPr>
                      <a:r>
                        <a:rPr lang="en-US" sz="1800" b="1" dirty="0">
                          <a:solidFill>
                            <a:srgbClr val="002060"/>
                          </a:solidFill>
                          <a:effectLst/>
                        </a:rPr>
                        <a:t>Mandatory, II year</a:t>
                      </a:r>
                      <a:endParaRPr lang="ro-RO" sz="1800" b="1" dirty="0">
                        <a:solidFill>
                          <a:srgbClr val="002060"/>
                        </a:solidFill>
                        <a:effectLst/>
                        <a:latin typeface="Times New Roman"/>
                        <a:ea typeface="Times New Roman"/>
                      </a:endParaRPr>
                    </a:p>
                  </a:txBody>
                  <a:tcPr marL="68580" marR="68580" marT="0" marB="0" anchor="ctr"/>
                </a:tc>
                <a:tc>
                  <a:txBody>
                    <a:bodyPr/>
                    <a:lstStyle/>
                    <a:p>
                      <a:pPr>
                        <a:spcBef>
                          <a:spcPts val="300"/>
                        </a:spcBef>
                        <a:spcAft>
                          <a:spcPts val="300"/>
                        </a:spcAft>
                      </a:pPr>
                      <a:r>
                        <a:rPr lang="en-US" sz="1800" b="1" dirty="0" err="1">
                          <a:solidFill>
                            <a:srgbClr val="002060"/>
                          </a:solidFill>
                          <a:effectLst/>
                        </a:rPr>
                        <a:t>Spinei</a:t>
                      </a:r>
                      <a:r>
                        <a:rPr lang="en-US" sz="1800" b="1" dirty="0">
                          <a:solidFill>
                            <a:srgbClr val="002060"/>
                          </a:solidFill>
                          <a:effectLst/>
                        </a:rPr>
                        <a:t> Larisa, </a:t>
                      </a:r>
                      <a:r>
                        <a:rPr lang="en-US" sz="1800" b="1" dirty="0" err="1">
                          <a:solidFill>
                            <a:srgbClr val="002060"/>
                          </a:solidFill>
                          <a:effectLst/>
                        </a:rPr>
                        <a:t>PhDH</a:t>
                      </a:r>
                      <a:r>
                        <a:rPr lang="en-US" sz="1800" b="1" dirty="0">
                          <a:solidFill>
                            <a:srgbClr val="002060"/>
                          </a:solidFill>
                          <a:effectLst/>
                        </a:rPr>
                        <a:t> MD, professor</a:t>
                      </a:r>
                      <a:endParaRPr lang="ro-RO" sz="1800" b="1" dirty="0">
                        <a:solidFill>
                          <a:srgbClr val="002060"/>
                        </a:solidFill>
                        <a:effectLst/>
                        <a:latin typeface="Times New Roman"/>
                        <a:ea typeface="Times New Roman"/>
                      </a:endParaRPr>
                    </a:p>
                  </a:txBody>
                  <a:tcPr marL="68580" marR="68580" marT="0" marB="0" anchor="ctr"/>
                </a:tc>
              </a:tr>
              <a:tr h="1381506">
                <a:tc gridSpan="4">
                  <a:txBody>
                    <a:bodyPr/>
                    <a:lstStyle/>
                    <a:p>
                      <a:pPr algn="ctr" fontAlgn="base">
                        <a:spcBef>
                          <a:spcPts val="600"/>
                        </a:spcBef>
                        <a:spcAft>
                          <a:spcPts val="600"/>
                        </a:spcAft>
                      </a:pPr>
                      <a:r>
                        <a:rPr lang="en-US" sz="1800" dirty="0">
                          <a:solidFill>
                            <a:srgbClr val="002060"/>
                          </a:solidFill>
                          <a:effectLst/>
                        </a:rPr>
                        <a:t>7</a:t>
                      </a:r>
                      <a:r>
                        <a:rPr lang="en-US" sz="1800" baseline="30000" dirty="0">
                          <a:solidFill>
                            <a:srgbClr val="002060"/>
                          </a:solidFill>
                          <a:effectLst/>
                        </a:rPr>
                        <a:t>th</a:t>
                      </a:r>
                      <a:r>
                        <a:rPr lang="en-US" sz="1800" dirty="0">
                          <a:solidFill>
                            <a:srgbClr val="002060"/>
                          </a:solidFill>
                          <a:effectLst/>
                        </a:rPr>
                        <a:t> level </a:t>
                      </a:r>
                      <a:r>
                        <a:rPr lang="en-US" sz="1800" dirty="0" err="1">
                          <a:solidFill>
                            <a:srgbClr val="002060"/>
                          </a:solidFill>
                          <a:effectLst/>
                        </a:rPr>
                        <a:t>ISCED</a:t>
                      </a:r>
                      <a:r>
                        <a:rPr lang="en-US" sz="1800" dirty="0">
                          <a:solidFill>
                            <a:srgbClr val="002060"/>
                          </a:solidFill>
                          <a:effectLst/>
                        </a:rPr>
                        <a:t>/7EQF/2QF-EHEA, integrated higher education, I + II cycles, full-time:</a:t>
                      </a:r>
                      <a:endParaRPr lang="ro-RO" sz="1800" dirty="0">
                        <a:solidFill>
                          <a:srgbClr val="002060"/>
                        </a:solidFill>
                        <a:effectLst/>
                      </a:endParaRPr>
                    </a:p>
                    <a:p>
                      <a:pPr marL="342900" lvl="0" indent="-342900" algn="l">
                        <a:lnSpc>
                          <a:spcPts val="1750"/>
                        </a:lnSpc>
                        <a:spcAft>
                          <a:spcPts val="0"/>
                        </a:spcAft>
                        <a:buSzPts val="1100"/>
                        <a:buFont typeface="Symbol"/>
                        <a:buChar char=""/>
                      </a:pPr>
                      <a:r>
                        <a:rPr lang="en-US" sz="1800" cap="all" dirty="0">
                          <a:solidFill>
                            <a:srgbClr val="002060"/>
                          </a:solidFill>
                          <a:effectLst/>
                        </a:rPr>
                        <a:t>Medicine</a:t>
                      </a:r>
                      <a:r>
                        <a:rPr lang="en-US" sz="1800" dirty="0">
                          <a:solidFill>
                            <a:srgbClr val="002060"/>
                          </a:solidFill>
                          <a:effectLst/>
                        </a:rPr>
                        <a:t> (6 years, 360 </a:t>
                      </a:r>
                      <a:r>
                        <a:rPr lang="en-US" sz="1800" dirty="0" err="1">
                          <a:solidFill>
                            <a:srgbClr val="002060"/>
                          </a:solidFill>
                          <a:effectLst/>
                        </a:rPr>
                        <a:t>ETCS</a:t>
                      </a:r>
                      <a:r>
                        <a:rPr lang="en-US" sz="1800" dirty="0">
                          <a:solidFill>
                            <a:srgbClr val="002060"/>
                          </a:solidFill>
                          <a:effectLst/>
                        </a:rPr>
                        <a:t> credits);</a:t>
                      </a:r>
                      <a:endParaRPr lang="ro-RO" sz="1800" dirty="0">
                        <a:solidFill>
                          <a:srgbClr val="002060"/>
                        </a:solidFill>
                        <a:effectLst/>
                      </a:endParaRPr>
                    </a:p>
                    <a:p>
                      <a:pPr marL="342900" lvl="0" indent="-342900" algn="l">
                        <a:lnSpc>
                          <a:spcPts val="1750"/>
                        </a:lnSpc>
                        <a:spcAft>
                          <a:spcPts val="0"/>
                        </a:spcAft>
                        <a:buSzPts val="1100"/>
                        <a:buFont typeface="Symbol"/>
                        <a:buChar char=""/>
                      </a:pPr>
                      <a:r>
                        <a:rPr lang="en-US" sz="1800" cap="all" dirty="0">
                          <a:solidFill>
                            <a:srgbClr val="002060"/>
                          </a:solidFill>
                          <a:effectLst/>
                        </a:rPr>
                        <a:t>Preventive medicine</a:t>
                      </a:r>
                      <a:r>
                        <a:rPr lang="en-US" sz="1800" dirty="0">
                          <a:solidFill>
                            <a:srgbClr val="002060"/>
                          </a:solidFill>
                          <a:effectLst/>
                        </a:rPr>
                        <a:t> (6 years, 360 </a:t>
                      </a:r>
                      <a:r>
                        <a:rPr lang="en-US" sz="1800" dirty="0" err="1">
                          <a:solidFill>
                            <a:srgbClr val="002060"/>
                          </a:solidFill>
                          <a:effectLst/>
                        </a:rPr>
                        <a:t>ETCS</a:t>
                      </a:r>
                      <a:r>
                        <a:rPr lang="en-US" sz="1800" dirty="0">
                          <a:solidFill>
                            <a:srgbClr val="002060"/>
                          </a:solidFill>
                          <a:effectLst/>
                        </a:rPr>
                        <a:t> credits);</a:t>
                      </a:r>
                      <a:endParaRPr lang="ro-RO" sz="1800" dirty="0">
                        <a:solidFill>
                          <a:srgbClr val="002060"/>
                        </a:solidFill>
                        <a:effectLst/>
                      </a:endParaRPr>
                    </a:p>
                    <a:p>
                      <a:pPr marL="342900" lvl="0" indent="-342900" algn="l">
                        <a:lnSpc>
                          <a:spcPts val="1750"/>
                        </a:lnSpc>
                        <a:spcAft>
                          <a:spcPts val="600"/>
                        </a:spcAft>
                        <a:buSzPts val="1100"/>
                        <a:buFont typeface="Symbol"/>
                        <a:buChar char=""/>
                      </a:pPr>
                      <a:r>
                        <a:rPr lang="en-US" sz="1800" cap="all" dirty="0">
                          <a:solidFill>
                            <a:srgbClr val="002060"/>
                          </a:solidFill>
                          <a:effectLst/>
                        </a:rPr>
                        <a:t>Dentistry</a:t>
                      </a:r>
                      <a:r>
                        <a:rPr lang="en-US" sz="1800" dirty="0">
                          <a:solidFill>
                            <a:srgbClr val="002060"/>
                          </a:solidFill>
                          <a:effectLst/>
                        </a:rPr>
                        <a:t> (5 years, 300 </a:t>
                      </a:r>
                      <a:r>
                        <a:rPr lang="en-US" sz="1800" dirty="0" err="1">
                          <a:solidFill>
                            <a:srgbClr val="002060"/>
                          </a:solidFill>
                          <a:effectLst/>
                        </a:rPr>
                        <a:t>ETCS</a:t>
                      </a:r>
                      <a:r>
                        <a:rPr lang="en-US" sz="1800" dirty="0">
                          <a:solidFill>
                            <a:srgbClr val="002060"/>
                          </a:solidFill>
                          <a:effectLst/>
                        </a:rPr>
                        <a:t> credits);</a:t>
                      </a:r>
                      <a:endParaRPr lang="ro-RO" sz="1800" dirty="0">
                        <a:solidFill>
                          <a:srgbClr val="002060"/>
                        </a:solidFill>
                        <a:effectLst/>
                        <a:latin typeface="Times New Roman"/>
                        <a:ea typeface="Times New Roman"/>
                      </a:endParaRPr>
                    </a:p>
                  </a:txBody>
                  <a:tcPr marL="68580" marR="68580" marT="0" marB="0" anchor="ctr"/>
                </a:tc>
                <a:tc hMerge="1">
                  <a:txBody>
                    <a:bodyPr/>
                    <a:lstStyle/>
                    <a:p>
                      <a:endParaRPr lang="ro-RO"/>
                    </a:p>
                  </a:txBody>
                  <a:tcPr/>
                </a:tc>
                <a:tc hMerge="1">
                  <a:txBody>
                    <a:bodyPr/>
                    <a:lstStyle/>
                    <a:p>
                      <a:endParaRPr lang="ro-RO"/>
                    </a:p>
                  </a:txBody>
                  <a:tcPr/>
                </a:tc>
                <a:tc hMerge="1">
                  <a:txBody>
                    <a:bodyPr/>
                    <a:lstStyle/>
                    <a:p>
                      <a:endParaRPr lang="ro-RO"/>
                    </a:p>
                  </a:txBody>
                  <a:tcPr/>
                </a:tc>
              </a:tr>
              <a:tr h="820979">
                <a:tc>
                  <a:txBody>
                    <a:bodyPr/>
                    <a:lstStyle/>
                    <a:p>
                      <a:pPr>
                        <a:lnSpc>
                          <a:spcPct val="150000"/>
                        </a:lnSpc>
                        <a:spcAft>
                          <a:spcPts val="0"/>
                        </a:spcAft>
                      </a:pPr>
                      <a:r>
                        <a:rPr lang="en-US" sz="1800">
                          <a:solidFill>
                            <a:srgbClr val="002060"/>
                          </a:solidFill>
                          <a:effectLst/>
                        </a:rPr>
                        <a:t>2.</a:t>
                      </a:r>
                      <a:endParaRPr lang="ro-RO" sz="1800">
                        <a:solidFill>
                          <a:srgbClr val="002060"/>
                        </a:solidFill>
                        <a:effectLst/>
                        <a:latin typeface="Times New Roman"/>
                        <a:ea typeface="Times New Roman"/>
                      </a:endParaRPr>
                    </a:p>
                  </a:txBody>
                  <a:tcPr marL="68580" marR="68580" marT="0" marB="0" anchor="ctr"/>
                </a:tc>
                <a:tc>
                  <a:txBody>
                    <a:bodyPr/>
                    <a:lstStyle/>
                    <a:p>
                      <a:pPr>
                        <a:spcBef>
                          <a:spcPts val="300"/>
                        </a:spcBef>
                        <a:spcAft>
                          <a:spcPts val="300"/>
                        </a:spcAft>
                      </a:pPr>
                      <a:r>
                        <a:rPr lang="en-US" sz="1800" b="1" dirty="0">
                          <a:solidFill>
                            <a:srgbClr val="002060"/>
                          </a:solidFill>
                          <a:effectLst/>
                        </a:rPr>
                        <a:t>Biostatistics. Methodology of scientific research. Evidence-based medicine</a:t>
                      </a:r>
                      <a:endParaRPr lang="ro-RO" sz="1800" b="1" dirty="0">
                        <a:solidFill>
                          <a:srgbClr val="002060"/>
                        </a:solidFill>
                        <a:effectLst/>
                        <a:latin typeface="Times New Roman"/>
                        <a:ea typeface="Times New Roman"/>
                      </a:endParaRPr>
                    </a:p>
                  </a:txBody>
                  <a:tcPr marL="68580" marR="68580" marT="0" marB="0" anchor="ctr"/>
                </a:tc>
                <a:tc>
                  <a:txBody>
                    <a:bodyPr/>
                    <a:lstStyle/>
                    <a:p>
                      <a:pPr algn="ctr">
                        <a:spcBef>
                          <a:spcPts val="300"/>
                        </a:spcBef>
                        <a:spcAft>
                          <a:spcPts val="300"/>
                        </a:spcAft>
                      </a:pPr>
                      <a:r>
                        <a:rPr lang="en-US" sz="1800" b="1" dirty="0">
                          <a:solidFill>
                            <a:srgbClr val="002060"/>
                          </a:solidFill>
                          <a:effectLst/>
                        </a:rPr>
                        <a:t>Mandatory, II year</a:t>
                      </a:r>
                      <a:endParaRPr lang="ro-RO" sz="1800" b="1" dirty="0">
                        <a:solidFill>
                          <a:srgbClr val="002060"/>
                        </a:solidFill>
                        <a:effectLst/>
                        <a:latin typeface="Times New Roman"/>
                        <a:ea typeface="Times New Roman"/>
                      </a:endParaRPr>
                    </a:p>
                  </a:txBody>
                  <a:tcPr marL="68580" marR="68580" marT="0" marB="0" anchor="ctr"/>
                </a:tc>
                <a:tc>
                  <a:txBody>
                    <a:bodyPr/>
                    <a:lstStyle/>
                    <a:p>
                      <a:pPr>
                        <a:spcBef>
                          <a:spcPts val="300"/>
                        </a:spcBef>
                        <a:spcAft>
                          <a:spcPts val="300"/>
                        </a:spcAft>
                      </a:pPr>
                      <a:r>
                        <a:rPr lang="en-US" sz="1800" b="1" dirty="0" err="1">
                          <a:solidFill>
                            <a:srgbClr val="002060"/>
                          </a:solidFill>
                          <a:effectLst/>
                        </a:rPr>
                        <a:t>Spinei</a:t>
                      </a:r>
                      <a:r>
                        <a:rPr lang="en-US" sz="1800" b="1" dirty="0">
                          <a:solidFill>
                            <a:srgbClr val="002060"/>
                          </a:solidFill>
                          <a:effectLst/>
                        </a:rPr>
                        <a:t> Larisa, </a:t>
                      </a:r>
                      <a:r>
                        <a:rPr lang="en-US" sz="1800" b="1" dirty="0" err="1">
                          <a:solidFill>
                            <a:srgbClr val="002060"/>
                          </a:solidFill>
                          <a:effectLst/>
                        </a:rPr>
                        <a:t>PhDH</a:t>
                      </a:r>
                      <a:r>
                        <a:rPr lang="en-US" sz="1800" b="1" dirty="0">
                          <a:solidFill>
                            <a:srgbClr val="002060"/>
                          </a:solidFill>
                          <a:effectLst/>
                        </a:rPr>
                        <a:t> in medicine,  professor</a:t>
                      </a:r>
                      <a:endParaRPr lang="ro-RO" sz="1800" b="1" dirty="0">
                        <a:solidFill>
                          <a:srgbClr val="002060"/>
                        </a:solidFill>
                        <a:effectLst/>
                        <a:latin typeface="Times New Roman"/>
                        <a:ea typeface="Times New Roman"/>
                      </a:endParaRPr>
                    </a:p>
                  </a:txBody>
                  <a:tcPr marL="68580" marR="68580" marT="0" marB="0" anchor="ctr"/>
                </a:tc>
              </a:tr>
              <a:tr h="547319">
                <a:tc>
                  <a:txBody>
                    <a:bodyPr/>
                    <a:lstStyle/>
                    <a:p>
                      <a:pPr>
                        <a:lnSpc>
                          <a:spcPct val="150000"/>
                        </a:lnSpc>
                        <a:spcAft>
                          <a:spcPts val="0"/>
                        </a:spcAft>
                      </a:pPr>
                      <a:r>
                        <a:rPr lang="en-US" sz="1800">
                          <a:solidFill>
                            <a:srgbClr val="002060"/>
                          </a:solidFill>
                          <a:effectLst/>
                        </a:rPr>
                        <a:t>3.</a:t>
                      </a:r>
                      <a:endParaRPr lang="ro-RO" sz="1800">
                        <a:solidFill>
                          <a:srgbClr val="002060"/>
                        </a:solidFill>
                        <a:effectLst/>
                        <a:latin typeface="Times New Roman"/>
                        <a:ea typeface="Times New Roman"/>
                      </a:endParaRPr>
                    </a:p>
                  </a:txBody>
                  <a:tcPr marL="68580" marR="68580" marT="0" marB="0" anchor="ctr"/>
                </a:tc>
                <a:tc>
                  <a:txBody>
                    <a:bodyPr/>
                    <a:lstStyle/>
                    <a:p>
                      <a:pPr>
                        <a:spcBef>
                          <a:spcPts val="300"/>
                        </a:spcBef>
                        <a:spcAft>
                          <a:spcPts val="300"/>
                        </a:spcAft>
                      </a:pPr>
                      <a:r>
                        <a:rPr lang="en-US" sz="1800" b="1" dirty="0">
                          <a:solidFill>
                            <a:srgbClr val="002060"/>
                          </a:solidFill>
                          <a:effectLst/>
                        </a:rPr>
                        <a:t>Methodology of scientific research for the license thesis</a:t>
                      </a:r>
                      <a:endParaRPr lang="ro-RO" sz="1800" b="1" dirty="0">
                        <a:solidFill>
                          <a:srgbClr val="002060"/>
                        </a:solidFill>
                        <a:effectLst/>
                        <a:latin typeface="Times New Roman"/>
                        <a:ea typeface="Times New Roman"/>
                      </a:endParaRPr>
                    </a:p>
                  </a:txBody>
                  <a:tcPr marL="68580" marR="68580" marT="0" marB="0" anchor="ctr"/>
                </a:tc>
                <a:tc>
                  <a:txBody>
                    <a:bodyPr/>
                    <a:lstStyle/>
                    <a:p>
                      <a:pPr algn="ctr">
                        <a:spcBef>
                          <a:spcPts val="300"/>
                        </a:spcBef>
                        <a:spcAft>
                          <a:spcPts val="300"/>
                        </a:spcAft>
                      </a:pPr>
                      <a:r>
                        <a:rPr lang="en-US" sz="1800" b="1" dirty="0">
                          <a:solidFill>
                            <a:srgbClr val="002060"/>
                          </a:solidFill>
                          <a:effectLst/>
                        </a:rPr>
                        <a:t>Optional, IV year</a:t>
                      </a:r>
                      <a:endParaRPr lang="ro-RO" sz="1800" b="1" dirty="0">
                        <a:solidFill>
                          <a:srgbClr val="002060"/>
                        </a:solidFill>
                        <a:effectLst/>
                        <a:latin typeface="Times New Roman"/>
                        <a:ea typeface="Times New Roman"/>
                      </a:endParaRPr>
                    </a:p>
                  </a:txBody>
                  <a:tcPr marL="68580" marR="68580" marT="0" marB="0" anchor="ctr"/>
                </a:tc>
                <a:tc>
                  <a:txBody>
                    <a:bodyPr/>
                    <a:lstStyle/>
                    <a:p>
                      <a:pPr>
                        <a:spcBef>
                          <a:spcPts val="300"/>
                        </a:spcBef>
                        <a:spcAft>
                          <a:spcPts val="300"/>
                        </a:spcAft>
                      </a:pPr>
                      <a:r>
                        <a:rPr lang="en-US" sz="1800" b="1" dirty="0" err="1">
                          <a:solidFill>
                            <a:srgbClr val="002060"/>
                          </a:solidFill>
                          <a:effectLst/>
                        </a:rPr>
                        <a:t>Spinei</a:t>
                      </a:r>
                      <a:r>
                        <a:rPr lang="en-US" sz="1800" b="1" dirty="0">
                          <a:solidFill>
                            <a:srgbClr val="002060"/>
                          </a:solidFill>
                          <a:effectLst/>
                        </a:rPr>
                        <a:t> Larisa, </a:t>
                      </a:r>
                      <a:r>
                        <a:rPr lang="en-US" sz="1800" b="1" dirty="0" err="1">
                          <a:solidFill>
                            <a:srgbClr val="002060"/>
                          </a:solidFill>
                          <a:effectLst/>
                        </a:rPr>
                        <a:t>PhDH</a:t>
                      </a:r>
                      <a:r>
                        <a:rPr lang="en-US" sz="1800" b="1" dirty="0">
                          <a:solidFill>
                            <a:srgbClr val="002060"/>
                          </a:solidFill>
                          <a:effectLst/>
                        </a:rPr>
                        <a:t> in medicine, professor</a:t>
                      </a:r>
                      <a:endParaRPr lang="ro-RO" sz="1800" b="1" dirty="0">
                        <a:solidFill>
                          <a:srgbClr val="002060"/>
                        </a:solidFill>
                        <a:effectLst/>
                        <a:latin typeface="Times New Roman"/>
                        <a:ea typeface="Times New Roman"/>
                      </a:endParaRPr>
                    </a:p>
                  </a:txBody>
                  <a:tcPr marL="68580" marR="68580" marT="0" marB="0" anchor="ctr"/>
                </a:tc>
              </a:tr>
              <a:tr h="820979">
                <a:tc>
                  <a:txBody>
                    <a:bodyPr/>
                    <a:lstStyle/>
                    <a:p>
                      <a:pPr>
                        <a:lnSpc>
                          <a:spcPct val="150000"/>
                        </a:lnSpc>
                        <a:spcAft>
                          <a:spcPts val="0"/>
                        </a:spcAft>
                      </a:pPr>
                      <a:r>
                        <a:rPr lang="en-US" sz="1800">
                          <a:solidFill>
                            <a:srgbClr val="002060"/>
                          </a:solidFill>
                          <a:effectLst/>
                        </a:rPr>
                        <a:t>4.</a:t>
                      </a:r>
                      <a:endParaRPr lang="ro-RO" sz="1800">
                        <a:solidFill>
                          <a:srgbClr val="002060"/>
                        </a:solidFill>
                        <a:effectLst/>
                        <a:latin typeface="Times New Roman"/>
                        <a:ea typeface="Times New Roman"/>
                      </a:endParaRPr>
                    </a:p>
                  </a:txBody>
                  <a:tcPr marL="68580" marR="68580" marT="0" marB="0" anchor="ctr"/>
                </a:tc>
                <a:tc>
                  <a:txBody>
                    <a:bodyPr/>
                    <a:lstStyle/>
                    <a:p>
                      <a:pPr>
                        <a:spcBef>
                          <a:spcPts val="300"/>
                        </a:spcBef>
                        <a:spcAft>
                          <a:spcPts val="300"/>
                        </a:spcAft>
                      </a:pPr>
                      <a:r>
                        <a:rPr lang="en-US" sz="1800" b="1">
                          <a:solidFill>
                            <a:srgbClr val="002060"/>
                          </a:solidFill>
                          <a:effectLst/>
                        </a:rPr>
                        <a:t>Evidence-based medicine: critical analysis of medical articles</a:t>
                      </a:r>
                      <a:endParaRPr lang="ro-RO" sz="1800" b="1">
                        <a:solidFill>
                          <a:srgbClr val="002060"/>
                        </a:solidFill>
                        <a:effectLst/>
                        <a:latin typeface="Times New Roman"/>
                        <a:ea typeface="Times New Roman"/>
                      </a:endParaRPr>
                    </a:p>
                  </a:txBody>
                  <a:tcPr marL="68580" marR="68580" marT="0" marB="0" anchor="ctr"/>
                </a:tc>
                <a:tc>
                  <a:txBody>
                    <a:bodyPr/>
                    <a:lstStyle/>
                    <a:p>
                      <a:pPr algn="ctr">
                        <a:spcBef>
                          <a:spcPts val="300"/>
                        </a:spcBef>
                        <a:spcAft>
                          <a:spcPts val="300"/>
                        </a:spcAft>
                      </a:pPr>
                      <a:r>
                        <a:rPr lang="en-US" sz="1800" b="1">
                          <a:solidFill>
                            <a:srgbClr val="002060"/>
                          </a:solidFill>
                          <a:effectLst/>
                        </a:rPr>
                        <a:t>Optional, IV year</a:t>
                      </a:r>
                      <a:endParaRPr lang="ro-RO" sz="1800" b="1">
                        <a:solidFill>
                          <a:srgbClr val="002060"/>
                        </a:solidFill>
                        <a:effectLst/>
                        <a:latin typeface="Times New Roman"/>
                        <a:ea typeface="Times New Roman"/>
                      </a:endParaRPr>
                    </a:p>
                  </a:txBody>
                  <a:tcPr marL="68580" marR="68580" marT="0" marB="0" anchor="ctr"/>
                </a:tc>
                <a:tc>
                  <a:txBody>
                    <a:bodyPr/>
                    <a:lstStyle/>
                    <a:p>
                      <a:pPr>
                        <a:spcBef>
                          <a:spcPts val="300"/>
                        </a:spcBef>
                        <a:spcAft>
                          <a:spcPts val="300"/>
                        </a:spcAft>
                      </a:pPr>
                      <a:r>
                        <a:rPr lang="en-US" sz="1800" b="1" dirty="0" err="1">
                          <a:solidFill>
                            <a:srgbClr val="002060"/>
                          </a:solidFill>
                          <a:effectLst/>
                        </a:rPr>
                        <a:t>Spinei</a:t>
                      </a:r>
                      <a:r>
                        <a:rPr lang="en-US" sz="1800" b="1" dirty="0">
                          <a:solidFill>
                            <a:srgbClr val="002060"/>
                          </a:solidFill>
                          <a:effectLst/>
                        </a:rPr>
                        <a:t> Larisa, </a:t>
                      </a:r>
                      <a:r>
                        <a:rPr lang="en-US" sz="1800" b="1" dirty="0" err="1">
                          <a:solidFill>
                            <a:srgbClr val="002060"/>
                          </a:solidFill>
                          <a:effectLst/>
                        </a:rPr>
                        <a:t>PhDH</a:t>
                      </a:r>
                      <a:r>
                        <a:rPr lang="en-US" sz="1800" b="1" dirty="0">
                          <a:solidFill>
                            <a:srgbClr val="002060"/>
                          </a:solidFill>
                          <a:effectLst/>
                        </a:rPr>
                        <a:t> in medicine, professor</a:t>
                      </a:r>
                      <a:endParaRPr lang="ro-RO" sz="1800" b="1" dirty="0">
                        <a:solidFill>
                          <a:srgbClr val="002060"/>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4042352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Dreptunghi 62"/>
          <p:cNvSpPr/>
          <p:nvPr/>
        </p:nvSpPr>
        <p:spPr>
          <a:xfrm>
            <a:off x="2319379" y="111125"/>
            <a:ext cx="10205202" cy="1077218"/>
          </a:xfrm>
          <a:prstGeom prst="rect">
            <a:avLst/>
          </a:prstGeom>
        </p:spPr>
        <p:txBody>
          <a:bodyPr wrap="square">
            <a:spAutoFit/>
          </a:bodyPr>
          <a:lstStyle/>
          <a:p>
            <a:r>
              <a:rPr lang="en-US" sz="3200" b="1" dirty="0" smtClean="0">
                <a:solidFill>
                  <a:schemeClr val="bg1"/>
                </a:solidFill>
              </a:rPr>
              <a:t>MAIN </a:t>
            </a:r>
            <a:r>
              <a:rPr lang="en-US" sz="3200" b="1" dirty="0">
                <a:solidFill>
                  <a:schemeClr val="bg1"/>
                </a:solidFill>
              </a:rPr>
              <a:t>TEACHINGS, COURSES IN RESEARCH METHODOLOGY FOLLOWED BY </a:t>
            </a:r>
            <a:r>
              <a:rPr lang="en-US" sz="3200" b="1" dirty="0" err="1">
                <a:solidFill>
                  <a:schemeClr val="bg1"/>
                </a:solidFill>
              </a:rPr>
              <a:t>UEC</a:t>
            </a:r>
            <a:r>
              <a:rPr lang="en-US" sz="3200" b="1" dirty="0">
                <a:solidFill>
                  <a:schemeClr val="bg1"/>
                </a:solidFill>
              </a:rPr>
              <a:t> MEMBERS </a:t>
            </a:r>
            <a:endParaRPr lang="ro-RO" sz="3200" b="1" dirty="0">
              <a:solidFill>
                <a:schemeClr val="bg1"/>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3360902538"/>
              </p:ext>
            </p:extLst>
          </p:nvPr>
        </p:nvGraphicFramePr>
        <p:xfrm>
          <a:off x="256381" y="1215385"/>
          <a:ext cx="12420600" cy="5617450"/>
        </p:xfrm>
        <a:graphic>
          <a:graphicData uri="http://schemas.openxmlformats.org/drawingml/2006/table">
            <a:tbl>
              <a:tblPr firstRow="1" firstCol="1" bandRow="1">
                <a:tableStyleId>{5C22544A-7EE6-4342-B048-85BDC9FD1C3A}</a:tableStyleId>
              </a:tblPr>
              <a:tblGrid>
                <a:gridCol w="690465"/>
                <a:gridCol w="3957735"/>
                <a:gridCol w="92739"/>
                <a:gridCol w="1888461"/>
                <a:gridCol w="381000"/>
                <a:gridCol w="1752600"/>
                <a:gridCol w="3657600"/>
              </a:tblGrid>
              <a:tr h="484414">
                <a:tc>
                  <a:txBody>
                    <a:bodyPr/>
                    <a:lstStyle/>
                    <a:p>
                      <a:pPr algn="ctr">
                        <a:lnSpc>
                          <a:spcPct val="115000"/>
                        </a:lnSpc>
                        <a:spcAft>
                          <a:spcPts val="0"/>
                        </a:spcAft>
                      </a:pPr>
                      <a:r>
                        <a:rPr lang="en-US" sz="1800" b="1">
                          <a:solidFill>
                            <a:srgbClr val="002060"/>
                          </a:solidFill>
                          <a:effectLst/>
                        </a:rPr>
                        <a:t>No</a:t>
                      </a:r>
                      <a:endParaRPr lang="ro-RO" sz="1800" b="1">
                        <a:solidFill>
                          <a:srgbClr val="002060"/>
                        </a:solidFill>
                        <a:effectLst/>
                        <a:latin typeface="Times New Roman"/>
                        <a:ea typeface="Times New Roman"/>
                        <a:cs typeface="Times New Roman"/>
                      </a:endParaRPr>
                    </a:p>
                  </a:txBody>
                  <a:tcPr marL="67339" marR="67339" marT="0" marB="0" anchor="ctr"/>
                </a:tc>
                <a:tc gridSpan="3">
                  <a:txBody>
                    <a:bodyPr/>
                    <a:lstStyle/>
                    <a:p>
                      <a:pPr algn="ctr">
                        <a:lnSpc>
                          <a:spcPct val="115000"/>
                        </a:lnSpc>
                        <a:spcAft>
                          <a:spcPts val="0"/>
                        </a:spcAft>
                      </a:pPr>
                      <a:r>
                        <a:rPr lang="en-US" sz="1800" b="1">
                          <a:solidFill>
                            <a:srgbClr val="002060"/>
                          </a:solidFill>
                          <a:effectLst/>
                        </a:rPr>
                        <a:t>Name of the discipline</a:t>
                      </a:r>
                      <a:endParaRPr lang="ro-RO" sz="1800" b="1">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hMerge="1">
                  <a:txBody>
                    <a:bodyPr/>
                    <a:lstStyle/>
                    <a:p>
                      <a:pPr algn="ctr">
                        <a:lnSpc>
                          <a:spcPct val="115000"/>
                        </a:lnSpc>
                        <a:spcAft>
                          <a:spcPts val="0"/>
                        </a:spcAft>
                      </a:pPr>
                      <a:endParaRPr lang="ro-RO" sz="1800" b="1">
                        <a:solidFill>
                          <a:srgbClr val="002060"/>
                        </a:solidFill>
                        <a:effectLst/>
                        <a:latin typeface="Times New Roman"/>
                        <a:ea typeface="Times New Roman"/>
                        <a:cs typeface="Times New Roman"/>
                      </a:endParaRPr>
                    </a:p>
                  </a:txBody>
                  <a:tcPr marL="67339" marR="67339" marT="0" marB="0" anchor="ctr"/>
                </a:tc>
                <a:tc gridSpan="2">
                  <a:txBody>
                    <a:bodyPr/>
                    <a:lstStyle/>
                    <a:p>
                      <a:pPr algn="ctr">
                        <a:lnSpc>
                          <a:spcPct val="115000"/>
                        </a:lnSpc>
                        <a:spcAft>
                          <a:spcPts val="0"/>
                        </a:spcAft>
                      </a:pPr>
                      <a:r>
                        <a:rPr lang="en-US" sz="1800" b="1" dirty="0">
                          <a:solidFill>
                            <a:srgbClr val="002060"/>
                          </a:solidFill>
                          <a:effectLst/>
                        </a:rPr>
                        <a:t>Mandatory</a:t>
                      </a:r>
                      <a:r>
                        <a:rPr lang="en-US" sz="1800" b="1" dirty="0" smtClean="0">
                          <a:solidFill>
                            <a:srgbClr val="002060"/>
                          </a:solidFill>
                          <a:effectLst/>
                        </a:rPr>
                        <a:t>/</a:t>
                      </a:r>
                      <a:r>
                        <a:rPr lang="ro-RO" sz="1800" b="1" dirty="0" smtClean="0">
                          <a:solidFill>
                            <a:srgbClr val="002060"/>
                          </a:solidFill>
                          <a:effectLst/>
                        </a:rPr>
                        <a:t> </a:t>
                      </a:r>
                      <a:r>
                        <a:rPr lang="en-US" sz="1800" b="1" dirty="0" smtClean="0">
                          <a:solidFill>
                            <a:srgbClr val="002060"/>
                          </a:solidFill>
                          <a:effectLst/>
                        </a:rPr>
                        <a:t>optional</a:t>
                      </a: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a:txBody>
                    <a:bodyPr/>
                    <a:lstStyle/>
                    <a:p>
                      <a:pPr algn="ctr">
                        <a:lnSpc>
                          <a:spcPct val="115000"/>
                        </a:lnSpc>
                        <a:spcAft>
                          <a:spcPts val="0"/>
                        </a:spcAft>
                      </a:pPr>
                      <a:r>
                        <a:rPr lang="en-US" sz="1800" b="1" dirty="0">
                          <a:solidFill>
                            <a:srgbClr val="002060"/>
                          </a:solidFill>
                          <a:effectLst/>
                        </a:rPr>
                        <a:t>Lecturer</a:t>
                      </a:r>
                      <a:endParaRPr lang="ro-RO" sz="1800" b="1" dirty="0">
                        <a:solidFill>
                          <a:srgbClr val="002060"/>
                        </a:solidFill>
                        <a:effectLst/>
                        <a:latin typeface="Times New Roman"/>
                        <a:ea typeface="Times New Roman"/>
                        <a:cs typeface="Times New Roman"/>
                      </a:endParaRPr>
                    </a:p>
                  </a:txBody>
                  <a:tcPr marL="67339" marR="67339" marT="0" marB="0" anchor="ctr"/>
                </a:tc>
              </a:tr>
              <a:tr h="593230">
                <a:tc gridSpan="7">
                  <a:txBody>
                    <a:bodyPr/>
                    <a:lstStyle/>
                    <a:p>
                      <a:pPr algn="ctr" fontAlgn="base">
                        <a:lnSpc>
                          <a:spcPct val="115000"/>
                        </a:lnSpc>
                        <a:spcBef>
                          <a:spcPts val="600"/>
                        </a:spcBef>
                        <a:spcAft>
                          <a:spcPts val="600"/>
                        </a:spcAft>
                      </a:pPr>
                      <a:r>
                        <a:rPr lang="en-US" sz="1800" b="1" dirty="0">
                          <a:solidFill>
                            <a:srgbClr val="002060"/>
                          </a:solidFill>
                          <a:effectLst/>
                        </a:rPr>
                        <a:t>7</a:t>
                      </a:r>
                      <a:r>
                        <a:rPr lang="en-US" sz="1800" b="1" baseline="30000" dirty="0">
                          <a:solidFill>
                            <a:srgbClr val="002060"/>
                          </a:solidFill>
                          <a:effectLst/>
                        </a:rPr>
                        <a:t>th</a:t>
                      </a:r>
                      <a:r>
                        <a:rPr lang="en-US" sz="1800" b="1" dirty="0">
                          <a:solidFill>
                            <a:srgbClr val="002060"/>
                          </a:solidFill>
                          <a:effectLst/>
                        </a:rPr>
                        <a:t> level </a:t>
                      </a:r>
                      <a:r>
                        <a:rPr lang="en-US" sz="1800" b="1" dirty="0" err="1">
                          <a:solidFill>
                            <a:srgbClr val="002060"/>
                          </a:solidFill>
                          <a:effectLst/>
                        </a:rPr>
                        <a:t>ISCED</a:t>
                      </a:r>
                      <a:r>
                        <a:rPr lang="en-US" sz="1800" b="1" dirty="0">
                          <a:solidFill>
                            <a:srgbClr val="002060"/>
                          </a:solidFill>
                          <a:effectLst/>
                        </a:rPr>
                        <a:t>/7EQF/2QF-EHEA, integrated higher education, I + II cycles, </a:t>
                      </a:r>
                      <a:r>
                        <a:rPr lang="en-US" sz="1800" b="1" dirty="0" smtClean="0">
                          <a:solidFill>
                            <a:srgbClr val="002060"/>
                          </a:solidFill>
                          <a:effectLst/>
                        </a:rPr>
                        <a:t>full-time:</a:t>
                      </a:r>
                      <a:r>
                        <a:rPr lang="ro-RO" sz="1800" b="1" dirty="0" smtClean="0">
                          <a:solidFill>
                            <a:srgbClr val="002060"/>
                          </a:solidFill>
                          <a:effectLst/>
                        </a:rPr>
                        <a:t> </a:t>
                      </a:r>
                      <a:r>
                        <a:rPr lang="en-US" sz="1800" b="1" cap="all" dirty="0" smtClean="0">
                          <a:solidFill>
                            <a:srgbClr val="002060"/>
                          </a:solidFill>
                          <a:effectLst/>
                        </a:rPr>
                        <a:t>Pharmacy</a:t>
                      </a:r>
                      <a:r>
                        <a:rPr lang="en-US" sz="1800" b="1" dirty="0" smtClean="0">
                          <a:solidFill>
                            <a:srgbClr val="002060"/>
                          </a:solidFill>
                          <a:effectLst/>
                        </a:rPr>
                        <a:t> </a:t>
                      </a:r>
                      <a:r>
                        <a:rPr lang="en-US" sz="1800" b="1" dirty="0">
                          <a:solidFill>
                            <a:srgbClr val="002060"/>
                          </a:solidFill>
                          <a:effectLst/>
                        </a:rPr>
                        <a:t>(5 years, 300 </a:t>
                      </a:r>
                      <a:r>
                        <a:rPr lang="en-US" sz="1800" b="1" dirty="0" err="1">
                          <a:solidFill>
                            <a:srgbClr val="002060"/>
                          </a:solidFill>
                          <a:effectLst/>
                        </a:rPr>
                        <a:t>ETCS</a:t>
                      </a:r>
                      <a:r>
                        <a:rPr lang="en-US" sz="1800" b="1" dirty="0">
                          <a:solidFill>
                            <a:srgbClr val="002060"/>
                          </a:solidFill>
                          <a:effectLst/>
                        </a:rPr>
                        <a:t> credits);</a:t>
                      </a:r>
                      <a:endParaRPr lang="ro-RO" sz="1800" b="1" dirty="0">
                        <a:solidFill>
                          <a:srgbClr val="002060"/>
                        </a:solidFill>
                        <a:effectLst/>
                        <a:latin typeface="Times New Roman"/>
                        <a:ea typeface="Calibri"/>
                        <a:cs typeface="Times New Roman"/>
                      </a:endParaRPr>
                    </a:p>
                  </a:txBody>
                  <a:tcPr marL="67339" marR="67339" marT="0" marB="0" anchor="ct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r>
              <a:tr h="1132801">
                <a:tc>
                  <a:txBody>
                    <a:bodyPr/>
                    <a:lstStyle/>
                    <a:p>
                      <a:pPr>
                        <a:lnSpc>
                          <a:spcPct val="150000"/>
                        </a:lnSpc>
                        <a:spcAft>
                          <a:spcPts val="0"/>
                        </a:spcAft>
                      </a:pPr>
                      <a:r>
                        <a:rPr lang="en-US" sz="1800" b="1">
                          <a:solidFill>
                            <a:srgbClr val="002060"/>
                          </a:solidFill>
                          <a:effectLst/>
                        </a:rPr>
                        <a:t>5.</a:t>
                      </a:r>
                      <a:endParaRPr lang="ro-RO" sz="1800" b="1">
                        <a:solidFill>
                          <a:srgbClr val="002060"/>
                        </a:solidFill>
                        <a:effectLst/>
                        <a:latin typeface="Times New Roman"/>
                        <a:ea typeface="Times New Roman"/>
                        <a:cs typeface="Times New Roman"/>
                      </a:endParaRPr>
                    </a:p>
                  </a:txBody>
                  <a:tcPr marL="67339" marR="67339" marT="0" marB="0" anchor="ctr"/>
                </a:tc>
                <a:tc gridSpan="4">
                  <a:txBody>
                    <a:bodyPr/>
                    <a:lstStyle/>
                    <a:p>
                      <a:pPr>
                        <a:lnSpc>
                          <a:spcPct val="115000"/>
                        </a:lnSpc>
                        <a:spcBef>
                          <a:spcPts val="300"/>
                        </a:spcBef>
                        <a:spcAft>
                          <a:spcPts val="300"/>
                        </a:spcAft>
                      </a:pPr>
                      <a:r>
                        <a:rPr lang="en-US" sz="1800" b="1" dirty="0">
                          <a:solidFill>
                            <a:srgbClr val="002060"/>
                          </a:solidFill>
                          <a:effectLst/>
                        </a:rPr>
                        <a:t>Discipline Social Pharmacy, module: Domains and study methods of social pharmacy; Theoretical bases of </a:t>
                      </a:r>
                      <a:r>
                        <a:rPr lang="en-US" sz="1800" b="1" dirty="0" err="1">
                          <a:solidFill>
                            <a:srgbClr val="002060"/>
                          </a:solidFill>
                          <a:effectLst/>
                        </a:rPr>
                        <a:t>pharmacoeconomics</a:t>
                      </a:r>
                      <a:r>
                        <a:rPr lang="en-US" sz="1800" b="1" dirty="0">
                          <a:solidFill>
                            <a:srgbClr val="002060"/>
                          </a:solidFill>
                          <a:effectLst/>
                        </a:rPr>
                        <a:t> and of </a:t>
                      </a:r>
                      <a:r>
                        <a:rPr lang="en-US" sz="1800" b="1" dirty="0" err="1">
                          <a:solidFill>
                            <a:srgbClr val="002060"/>
                          </a:solidFill>
                          <a:effectLst/>
                        </a:rPr>
                        <a:t>pharmacoepidemiology</a:t>
                      </a:r>
                      <a:r>
                        <a:rPr lang="en-US" sz="1800" b="1" dirty="0">
                          <a:solidFill>
                            <a:srgbClr val="002060"/>
                          </a:solidFill>
                          <a:effectLst/>
                        </a:rPr>
                        <a:t>;  </a:t>
                      </a: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hMerge="1">
                  <a:txBody>
                    <a:bodyPr/>
                    <a:lstStyle/>
                    <a:p>
                      <a:pPr algn="ctr">
                        <a:lnSpc>
                          <a:spcPct val="115000"/>
                        </a:lnSpc>
                        <a:spcBef>
                          <a:spcPts val="300"/>
                        </a:spcBef>
                        <a:spcAft>
                          <a:spcPts val="300"/>
                        </a:spcAft>
                      </a:pPr>
                      <a:endParaRPr lang="ro-RO" sz="1800" b="1">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a:txBody>
                    <a:bodyPr/>
                    <a:lstStyle/>
                    <a:p>
                      <a:pPr algn="ctr">
                        <a:lnSpc>
                          <a:spcPct val="115000"/>
                        </a:lnSpc>
                        <a:spcBef>
                          <a:spcPts val="300"/>
                        </a:spcBef>
                        <a:spcAft>
                          <a:spcPts val="300"/>
                        </a:spcAft>
                      </a:pPr>
                      <a:r>
                        <a:rPr lang="en-US" sz="1800" b="1" dirty="0">
                          <a:solidFill>
                            <a:srgbClr val="002060"/>
                          </a:solidFill>
                          <a:effectLst/>
                        </a:rPr>
                        <a:t>Mandatory, V year</a:t>
                      </a:r>
                      <a:endParaRPr lang="ro-RO" sz="1800" b="1" dirty="0">
                        <a:solidFill>
                          <a:srgbClr val="002060"/>
                        </a:solidFill>
                        <a:effectLst/>
                        <a:latin typeface="Times New Roman"/>
                        <a:ea typeface="Times New Roman"/>
                        <a:cs typeface="Times New Roman"/>
                      </a:endParaRPr>
                    </a:p>
                  </a:txBody>
                  <a:tcPr marL="67339" marR="67339" marT="0" marB="0" anchor="ctr"/>
                </a:tc>
                <a:tc>
                  <a:txBody>
                    <a:bodyPr/>
                    <a:lstStyle/>
                    <a:p>
                      <a:pPr algn="l">
                        <a:lnSpc>
                          <a:spcPct val="115000"/>
                        </a:lnSpc>
                        <a:spcAft>
                          <a:spcPts val="0"/>
                        </a:spcAft>
                      </a:pPr>
                      <a:r>
                        <a:rPr lang="en-US" sz="1800" b="1" dirty="0">
                          <a:solidFill>
                            <a:srgbClr val="002060"/>
                          </a:solidFill>
                          <a:effectLst/>
                        </a:rPr>
                        <a:t>Adauji, PhD in pharmacy, associate professor</a:t>
                      </a:r>
                      <a:endParaRPr lang="ro-RO" sz="1800" b="1" dirty="0">
                        <a:solidFill>
                          <a:srgbClr val="002060"/>
                        </a:solidFill>
                        <a:effectLst/>
                        <a:latin typeface="Times New Roman"/>
                        <a:ea typeface="Times New Roman"/>
                        <a:cs typeface="Times New Roman"/>
                      </a:endParaRPr>
                    </a:p>
                  </a:txBody>
                  <a:tcPr marL="67339" marR="67339" marT="0" marB="0" anchor="ctr"/>
                </a:tc>
              </a:tr>
              <a:tr h="484414">
                <a:tc gridSpan="7">
                  <a:txBody>
                    <a:bodyPr/>
                    <a:lstStyle/>
                    <a:p>
                      <a:pPr algn="ctr" fontAlgn="base">
                        <a:lnSpc>
                          <a:spcPct val="115000"/>
                        </a:lnSpc>
                        <a:spcBef>
                          <a:spcPts val="600"/>
                        </a:spcBef>
                        <a:spcAft>
                          <a:spcPts val="600"/>
                        </a:spcAft>
                      </a:pPr>
                      <a:r>
                        <a:rPr lang="en-US" sz="1800" b="1">
                          <a:solidFill>
                            <a:srgbClr val="002060"/>
                          </a:solidFill>
                          <a:effectLst/>
                        </a:rPr>
                        <a:t>8</a:t>
                      </a:r>
                      <a:r>
                        <a:rPr lang="en-US" sz="1800" b="1" baseline="30000">
                          <a:solidFill>
                            <a:srgbClr val="002060"/>
                          </a:solidFill>
                          <a:effectLst/>
                        </a:rPr>
                        <a:t>th</a:t>
                      </a:r>
                      <a:r>
                        <a:rPr lang="en-US" sz="1800" b="1">
                          <a:solidFill>
                            <a:srgbClr val="002060"/>
                          </a:solidFill>
                          <a:effectLst/>
                        </a:rPr>
                        <a:t> level ISCED/8EQF/3QF-EHEA higher education, III cycle doctoral program (46 programs 180 ETCS credits each)</a:t>
                      </a:r>
                      <a:endParaRPr lang="ro-RO" sz="1800" b="1">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r>
              <a:tr h="484414">
                <a:tc>
                  <a:txBody>
                    <a:bodyPr/>
                    <a:lstStyle/>
                    <a:p>
                      <a:pPr>
                        <a:lnSpc>
                          <a:spcPct val="150000"/>
                        </a:lnSpc>
                        <a:spcAft>
                          <a:spcPts val="0"/>
                        </a:spcAft>
                      </a:pPr>
                      <a:r>
                        <a:rPr lang="en-US" sz="1800" b="1">
                          <a:solidFill>
                            <a:srgbClr val="002060"/>
                          </a:solidFill>
                          <a:effectLst/>
                        </a:rPr>
                        <a:t>1.</a:t>
                      </a:r>
                      <a:endParaRPr lang="ro-RO" sz="1800" b="1">
                        <a:solidFill>
                          <a:srgbClr val="002060"/>
                        </a:solidFill>
                        <a:effectLst/>
                        <a:latin typeface="Times New Roman"/>
                        <a:ea typeface="Times New Roman"/>
                        <a:cs typeface="Times New Roman"/>
                      </a:endParaRPr>
                    </a:p>
                  </a:txBody>
                  <a:tcPr marL="67339" marR="67339" marT="0" marB="0" anchor="ctr"/>
                </a:tc>
                <a:tc>
                  <a:txBody>
                    <a:bodyPr/>
                    <a:lstStyle/>
                    <a:p>
                      <a:pPr>
                        <a:lnSpc>
                          <a:spcPct val="115000"/>
                        </a:lnSpc>
                        <a:spcBef>
                          <a:spcPts val="300"/>
                        </a:spcBef>
                        <a:spcAft>
                          <a:spcPts val="300"/>
                        </a:spcAft>
                      </a:pPr>
                      <a:r>
                        <a:rPr lang="en-US" sz="1800" b="1">
                          <a:solidFill>
                            <a:srgbClr val="002060"/>
                          </a:solidFill>
                          <a:effectLst/>
                        </a:rPr>
                        <a:t>Methodology of scientific research</a:t>
                      </a:r>
                      <a:endParaRPr lang="ro-RO" sz="1800" b="1">
                        <a:solidFill>
                          <a:srgbClr val="002060"/>
                        </a:solidFill>
                        <a:effectLst/>
                        <a:latin typeface="Times New Roman"/>
                        <a:ea typeface="Times New Roman"/>
                        <a:cs typeface="Times New Roman"/>
                      </a:endParaRPr>
                    </a:p>
                  </a:txBody>
                  <a:tcPr marL="67339" marR="67339" marT="0" marB="0" anchor="ctr"/>
                </a:tc>
                <a:tc gridSpan="2">
                  <a:txBody>
                    <a:bodyPr/>
                    <a:lstStyle/>
                    <a:p>
                      <a:pPr algn="ctr">
                        <a:lnSpc>
                          <a:spcPct val="115000"/>
                        </a:lnSpc>
                        <a:spcBef>
                          <a:spcPts val="300"/>
                        </a:spcBef>
                        <a:spcAft>
                          <a:spcPts val="300"/>
                        </a:spcAft>
                      </a:pPr>
                      <a:r>
                        <a:rPr lang="en-US" sz="1800" b="1" dirty="0">
                          <a:solidFill>
                            <a:srgbClr val="002060"/>
                          </a:solidFill>
                          <a:effectLst/>
                        </a:rPr>
                        <a:t>Mandatory</a:t>
                      </a: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pPr algn="ctr">
                        <a:lnSpc>
                          <a:spcPct val="115000"/>
                        </a:lnSpc>
                        <a:spcBef>
                          <a:spcPts val="300"/>
                        </a:spcBef>
                        <a:spcAft>
                          <a:spcPts val="300"/>
                        </a:spcAft>
                      </a:pPr>
                      <a:endParaRPr lang="ro-RO" sz="1800" b="1">
                        <a:solidFill>
                          <a:srgbClr val="002060"/>
                        </a:solidFill>
                        <a:effectLst/>
                        <a:latin typeface="Times New Roman"/>
                        <a:ea typeface="Times New Roman"/>
                        <a:cs typeface="Times New Roman"/>
                      </a:endParaRPr>
                    </a:p>
                  </a:txBody>
                  <a:tcPr marL="67339" marR="67339" marT="0" marB="0" anchor="ctr"/>
                </a:tc>
                <a:tc gridSpan="3">
                  <a:txBody>
                    <a:bodyPr/>
                    <a:lstStyle/>
                    <a:p>
                      <a:pPr algn="l">
                        <a:lnSpc>
                          <a:spcPct val="115000"/>
                        </a:lnSpc>
                        <a:spcAft>
                          <a:spcPts val="0"/>
                        </a:spcAft>
                      </a:pPr>
                      <a:r>
                        <a:rPr lang="en-US" sz="1800" b="1" dirty="0" err="1">
                          <a:solidFill>
                            <a:srgbClr val="002060"/>
                          </a:solidFill>
                          <a:effectLst/>
                        </a:rPr>
                        <a:t>Spinei</a:t>
                      </a:r>
                      <a:r>
                        <a:rPr lang="en-US" sz="1800" b="1" dirty="0">
                          <a:solidFill>
                            <a:srgbClr val="002060"/>
                          </a:solidFill>
                          <a:effectLst/>
                        </a:rPr>
                        <a:t> Larisa, </a:t>
                      </a:r>
                      <a:r>
                        <a:rPr lang="en-US" sz="1800" b="1" dirty="0" err="1">
                          <a:solidFill>
                            <a:srgbClr val="002060"/>
                          </a:solidFill>
                          <a:effectLst/>
                        </a:rPr>
                        <a:t>PhDH</a:t>
                      </a:r>
                      <a:r>
                        <a:rPr lang="en-US" sz="1800" b="1" dirty="0">
                          <a:solidFill>
                            <a:srgbClr val="002060"/>
                          </a:solidFill>
                          <a:effectLst/>
                        </a:rPr>
                        <a:t> in medicine, professor</a:t>
                      </a: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pPr algn="ctr">
                        <a:lnSpc>
                          <a:spcPct val="115000"/>
                        </a:lnSpc>
                        <a:spcBef>
                          <a:spcPts val="300"/>
                        </a:spcBef>
                        <a:spcAft>
                          <a:spcPts val="300"/>
                        </a:spcAft>
                      </a:pP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pPr algn="l">
                        <a:lnSpc>
                          <a:spcPct val="115000"/>
                        </a:lnSpc>
                        <a:spcAft>
                          <a:spcPts val="0"/>
                        </a:spcAft>
                      </a:pPr>
                      <a:endParaRPr lang="ro-RO" sz="1800" b="1" dirty="0">
                        <a:solidFill>
                          <a:srgbClr val="002060"/>
                        </a:solidFill>
                        <a:effectLst/>
                        <a:latin typeface="Times New Roman"/>
                        <a:ea typeface="Times New Roman"/>
                        <a:cs typeface="Times New Roman"/>
                      </a:endParaRPr>
                    </a:p>
                  </a:txBody>
                  <a:tcPr marL="67339" marR="67339" marT="0" marB="0" anchor="ctr"/>
                </a:tc>
              </a:tr>
              <a:tr h="485239">
                <a:tc>
                  <a:txBody>
                    <a:bodyPr/>
                    <a:lstStyle/>
                    <a:p>
                      <a:pPr>
                        <a:lnSpc>
                          <a:spcPct val="150000"/>
                        </a:lnSpc>
                        <a:spcAft>
                          <a:spcPts val="0"/>
                        </a:spcAft>
                      </a:pPr>
                      <a:r>
                        <a:rPr lang="en-US" sz="1800" b="1">
                          <a:solidFill>
                            <a:srgbClr val="002060"/>
                          </a:solidFill>
                          <a:effectLst/>
                        </a:rPr>
                        <a:t>2.</a:t>
                      </a:r>
                      <a:endParaRPr lang="ro-RO" sz="1800" b="1">
                        <a:solidFill>
                          <a:srgbClr val="002060"/>
                        </a:solidFill>
                        <a:effectLst/>
                        <a:latin typeface="Times New Roman"/>
                        <a:ea typeface="Times New Roman"/>
                        <a:cs typeface="Times New Roman"/>
                      </a:endParaRPr>
                    </a:p>
                  </a:txBody>
                  <a:tcPr marL="67339" marR="67339" marT="0" marB="0" anchor="ctr"/>
                </a:tc>
                <a:tc>
                  <a:txBody>
                    <a:bodyPr/>
                    <a:lstStyle/>
                    <a:p>
                      <a:pPr>
                        <a:lnSpc>
                          <a:spcPct val="115000"/>
                        </a:lnSpc>
                        <a:spcBef>
                          <a:spcPts val="300"/>
                        </a:spcBef>
                        <a:spcAft>
                          <a:spcPts val="300"/>
                        </a:spcAft>
                      </a:pPr>
                      <a:r>
                        <a:rPr lang="en-US" sz="1800" b="1">
                          <a:solidFill>
                            <a:srgbClr val="002060"/>
                          </a:solidFill>
                          <a:effectLst/>
                        </a:rPr>
                        <a:t>Biostatistics</a:t>
                      </a:r>
                      <a:endParaRPr lang="ro-RO" sz="1800" b="1">
                        <a:solidFill>
                          <a:srgbClr val="002060"/>
                        </a:solidFill>
                        <a:effectLst/>
                        <a:latin typeface="Times New Roman"/>
                        <a:ea typeface="Times New Roman"/>
                        <a:cs typeface="Times New Roman"/>
                      </a:endParaRPr>
                    </a:p>
                  </a:txBody>
                  <a:tcPr marL="67339" marR="67339" marT="0" marB="0" anchor="ctr"/>
                </a:tc>
                <a:tc gridSpan="2">
                  <a:txBody>
                    <a:bodyPr/>
                    <a:lstStyle/>
                    <a:p>
                      <a:pPr algn="ctr">
                        <a:lnSpc>
                          <a:spcPct val="115000"/>
                        </a:lnSpc>
                        <a:spcBef>
                          <a:spcPts val="300"/>
                        </a:spcBef>
                        <a:spcAft>
                          <a:spcPts val="300"/>
                        </a:spcAft>
                      </a:pPr>
                      <a:r>
                        <a:rPr lang="en-US" sz="1800" b="1" dirty="0">
                          <a:solidFill>
                            <a:srgbClr val="002060"/>
                          </a:solidFill>
                          <a:effectLst/>
                        </a:rPr>
                        <a:t>Mandatory</a:t>
                      </a: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pPr algn="ctr">
                        <a:lnSpc>
                          <a:spcPct val="115000"/>
                        </a:lnSpc>
                        <a:spcBef>
                          <a:spcPts val="300"/>
                        </a:spcBef>
                        <a:spcAft>
                          <a:spcPts val="300"/>
                        </a:spcAft>
                      </a:pPr>
                      <a:endParaRPr lang="ro-RO" sz="1800" b="1">
                        <a:solidFill>
                          <a:srgbClr val="002060"/>
                        </a:solidFill>
                        <a:effectLst/>
                        <a:latin typeface="Times New Roman"/>
                        <a:ea typeface="Times New Roman"/>
                        <a:cs typeface="Times New Roman"/>
                      </a:endParaRPr>
                    </a:p>
                  </a:txBody>
                  <a:tcPr marL="67339" marR="67339" marT="0" marB="0" anchor="ctr"/>
                </a:tc>
                <a:tc gridSpan="3">
                  <a:txBody>
                    <a:bodyPr/>
                    <a:lstStyle/>
                    <a:p>
                      <a:pPr algn="l">
                        <a:lnSpc>
                          <a:spcPct val="115000"/>
                        </a:lnSpc>
                        <a:spcAft>
                          <a:spcPts val="0"/>
                        </a:spcAft>
                      </a:pPr>
                      <a:r>
                        <a:rPr lang="en-US" sz="1800" b="1" dirty="0">
                          <a:solidFill>
                            <a:srgbClr val="002060"/>
                          </a:solidFill>
                          <a:effectLst/>
                        </a:rPr>
                        <a:t>Arnaut Oleg, PhD in medicine, associated professor</a:t>
                      </a: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pPr algn="ctr">
                        <a:lnSpc>
                          <a:spcPct val="115000"/>
                        </a:lnSpc>
                        <a:spcBef>
                          <a:spcPts val="300"/>
                        </a:spcBef>
                        <a:spcAft>
                          <a:spcPts val="300"/>
                        </a:spcAft>
                      </a:pPr>
                      <a:endParaRPr lang="ro-RO" sz="1800" b="1">
                        <a:solidFill>
                          <a:srgbClr val="002060"/>
                        </a:solidFill>
                        <a:effectLst/>
                        <a:latin typeface="Times New Roman"/>
                        <a:ea typeface="Times New Roman"/>
                        <a:cs typeface="Times New Roman"/>
                      </a:endParaRPr>
                    </a:p>
                  </a:txBody>
                  <a:tcPr marL="67339" marR="67339" marT="0" marB="0" anchor="ctr"/>
                </a:tc>
                <a:tc hMerge="1">
                  <a:txBody>
                    <a:bodyPr/>
                    <a:lstStyle/>
                    <a:p>
                      <a:pPr algn="l">
                        <a:lnSpc>
                          <a:spcPct val="115000"/>
                        </a:lnSpc>
                        <a:spcAft>
                          <a:spcPts val="0"/>
                        </a:spcAft>
                      </a:pPr>
                      <a:endParaRPr lang="ro-RO" sz="1800" b="1" dirty="0">
                        <a:solidFill>
                          <a:srgbClr val="002060"/>
                        </a:solidFill>
                        <a:effectLst/>
                        <a:latin typeface="Times New Roman"/>
                        <a:ea typeface="Times New Roman"/>
                        <a:cs typeface="Times New Roman"/>
                      </a:endParaRPr>
                    </a:p>
                  </a:txBody>
                  <a:tcPr marL="67339" marR="67339" marT="0" marB="0" anchor="ctr"/>
                </a:tc>
              </a:tr>
              <a:tr h="484414">
                <a:tc>
                  <a:txBody>
                    <a:bodyPr/>
                    <a:lstStyle/>
                    <a:p>
                      <a:pPr>
                        <a:lnSpc>
                          <a:spcPct val="150000"/>
                        </a:lnSpc>
                        <a:spcAft>
                          <a:spcPts val="0"/>
                        </a:spcAft>
                      </a:pPr>
                      <a:r>
                        <a:rPr lang="en-US" sz="1800" b="1">
                          <a:solidFill>
                            <a:srgbClr val="002060"/>
                          </a:solidFill>
                          <a:effectLst/>
                        </a:rPr>
                        <a:t>3.</a:t>
                      </a:r>
                      <a:endParaRPr lang="ro-RO" sz="1800" b="1">
                        <a:solidFill>
                          <a:srgbClr val="002060"/>
                        </a:solidFill>
                        <a:effectLst/>
                        <a:latin typeface="Times New Roman"/>
                        <a:ea typeface="Times New Roman"/>
                        <a:cs typeface="Times New Roman"/>
                      </a:endParaRPr>
                    </a:p>
                  </a:txBody>
                  <a:tcPr marL="67339" marR="67339" marT="0" marB="0" anchor="ctr"/>
                </a:tc>
                <a:tc>
                  <a:txBody>
                    <a:bodyPr/>
                    <a:lstStyle/>
                    <a:p>
                      <a:pPr>
                        <a:lnSpc>
                          <a:spcPct val="115000"/>
                        </a:lnSpc>
                        <a:spcBef>
                          <a:spcPts val="300"/>
                        </a:spcBef>
                        <a:spcAft>
                          <a:spcPts val="300"/>
                        </a:spcAft>
                      </a:pPr>
                      <a:r>
                        <a:rPr lang="en-US" sz="1800" b="1">
                          <a:solidFill>
                            <a:srgbClr val="002060"/>
                          </a:solidFill>
                          <a:effectLst/>
                        </a:rPr>
                        <a:t>Evidence-based medicine</a:t>
                      </a:r>
                      <a:endParaRPr lang="ro-RO" sz="1800" b="1">
                        <a:solidFill>
                          <a:srgbClr val="002060"/>
                        </a:solidFill>
                        <a:effectLst/>
                        <a:latin typeface="Times New Roman"/>
                        <a:ea typeface="Times New Roman"/>
                        <a:cs typeface="Times New Roman"/>
                      </a:endParaRPr>
                    </a:p>
                  </a:txBody>
                  <a:tcPr marL="67339" marR="67339" marT="0" marB="0" anchor="ctr"/>
                </a:tc>
                <a:tc gridSpan="2">
                  <a:txBody>
                    <a:bodyPr/>
                    <a:lstStyle/>
                    <a:p>
                      <a:pPr algn="ctr">
                        <a:lnSpc>
                          <a:spcPct val="115000"/>
                        </a:lnSpc>
                        <a:spcBef>
                          <a:spcPts val="300"/>
                        </a:spcBef>
                        <a:spcAft>
                          <a:spcPts val="300"/>
                        </a:spcAft>
                      </a:pPr>
                      <a:r>
                        <a:rPr lang="en-US" sz="1800" b="1">
                          <a:solidFill>
                            <a:srgbClr val="002060"/>
                          </a:solidFill>
                          <a:effectLst/>
                        </a:rPr>
                        <a:t>Mandatory</a:t>
                      </a:r>
                      <a:endParaRPr lang="ro-RO" sz="1800" b="1">
                        <a:solidFill>
                          <a:srgbClr val="002060"/>
                        </a:solidFill>
                        <a:effectLst/>
                        <a:latin typeface="Times New Roman"/>
                        <a:ea typeface="Times New Roman"/>
                        <a:cs typeface="Times New Roman"/>
                      </a:endParaRPr>
                    </a:p>
                  </a:txBody>
                  <a:tcPr marL="67339" marR="67339" marT="0" marB="0" anchor="ctr"/>
                </a:tc>
                <a:tc hMerge="1">
                  <a:txBody>
                    <a:bodyPr/>
                    <a:lstStyle/>
                    <a:p>
                      <a:pPr algn="ctr">
                        <a:lnSpc>
                          <a:spcPct val="115000"/>
                        </a:lnSpc>
                        <a:spcBef>
                          <a:spcPts val="300"/>
                        </a:spcBef>
                        <a:spcAft>
                          <a:spcPts val="300"/>
                        </a:spcAft>
                      </a:pPr>
                      <a:endParaRPr lang="ro-RO" sz="1800" b="1">
                        <a:solidFill>
                          <a:srgbClr val="002060"/>
                        </a:solidFill>
                        <a:effectLst/>
                        <a:latin typeface="Times New Roman"/>
                        <a:ea typeface="Times New Roman"/>
                        <a:cs typeface="Times New Roman"/>
                      </a:endParaRPr>
                    </a:p>
                  </a:txBody>
                  <a:tcPr marL="67339" marR="67339" marT="0" marB="0" anchor="ctr"/>
                </a:tc>
                <a:tc gridSpan="3">
                  <a:txBody>
                    <a:bodyPr/>
                    <a:lstStyle/>
                    <a:p>
                      <a:pPr algn="l">
                        <a:lnSpc>
                          <a:spcPct val="115000"/>
                        </a:lnSpc>
                        <a:spcAft>
                          <a:spcPts val="0"/>
                        </a:spcAft>
                      </a:pPr>
                      <a:r>
                        <a:rPr lang="en-US" sz="1800" b="1" dirty="0" err="1">
                          <a:solidFill>
                            <a:srgbClr val="002060"/>
                          </a:solidFill>
                          <a:effectLst/>
                        </a:rPr>
                        <a:t>Spinei</a:t>
                      </a:r>
                      <a:r>
                        <a:rPr lang="en-US" sz="1800" b="1" dirty="0">
                          <a:solidFill>
                            <a:srgbClr val="002060"/>
                          </a:solidFill>
                          <a:effectLst/>
                        </a:rPr>
                        <a:t> Larisa, </a:t>
                      </a:r>
                      <a:r>
                        <a:rPr lang="en-US" sz="1800" b="1" dirty="0" err="1">
                          <a:solidFill>
                            <a:srgbClr val="002060"/>
                          </a:solidFill>
                          <a:effectLst/>
                        </a:rPr>
                        <a:t>PhDH</a:t>
                      </a:r>
                      <a:r>
                        <a:rPr lang="en-US" sz="1800" b="1" dirty="0">
                          <a:solidFill>
                            <a:srgbClr val="002060"/>
                          </a:solidFill>
                          <a:effectLst/>
                        </a:rPr>
                        <a:t> in medicine, professor</a:t>
                      </a: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pPr algn="ctr">
                        <a:lnSpc>
                          <a:spcPct val="115000"/>
                        </a:lnSpc>
                        <a:spcBef>
                          <a:spcPts val="300"/>
                        </a:spcBef>
                        <a:spcAft>
                          <a:spcPts val="300"/>
                        </a:spcAft>
                      </a:pPr>
                      <a:endParaRPr lang="ro-RO" sz="1800" b="1">
                        <a:solidFill>
                          <a:srgbClr val="002060"/>
                        </a:solidFill>
                        <a:effectLst/>
                        <a:latin typeface="Times New Roman"/>
                        <a:ea typeface="Times New Roman"/>
                        <a:cs typeface="Times New Roman"/>
                      </a:endParaRPr>
                    </a:p>
                  </a:txBody>
                  <a:tcPr marL="67339" marR="67339" marT="0" marB="0" anchor="ctr"/>
                </a:tc>
                <a:tc hMerge="1">
                  <a:txBody>
                    <a:bodyPr/>
                    <a:lstStyle/>
                    <a:p>
                      <a:pPr algn="l">
                        <a:lnSpc>
                          <a:spcPct val="115000"/>
                        </a:lnSpc>
                        <a:spcAft>
                          <a:spcPts val="0"/>
                        </a:spcAft>
                      </a:pPr>
                      <a:endParaRPr lang="ro-RO" sz="1800" b="1" dirty="0">
                        <a:solidFill>
                          <a:srgbClr val="002060"/>
                        </a:solidFill>
                        <a:effectLst/>
                        <a:latin typeface="Times New Roman"/>
                        <a:ea typeface="Times New Roman"/>
                        <a:cs typeface="Times New Roman"/>
                      </a:endParaRPr>
                    </a:p>
                  </a:txBody>
                  <a:tcPr marL="67339" marR="67339" marT="0" marB="0" anchor="ctr"/>
                </a:tc>
              </a:tr>
              <a:tr h="242206">
                <a:tc gridSpan="7">
                  <a:txBody>
                    <a:bodyPr/>
                    <a:lstStyle/>
                    <a:p>
                      <a:pPr algn="ctr" fontAlgn="base">
                        <a:lnSpc>
                          <a:spcPct val="115000"/>
                        </a:lnSpc>
                        <a:spcBef>
                          <a:spcPts val="600"/>
                        </a:spcBef>
                        <a:spcAft>
                          <a:spcPts val="600"/>
                        </a:spcAft>
                      </a:pPr>
                      <a:r>
                        <a:rPr lang="en-US" sz="1800" b="1">
                          <a:solidFill>
                            <a:srgbClr val="002060"/>
                          </a:solidFill>
                          <a:effectLst/>
                        </a:rPr>
                        <a:t>Postgraduate residency studies lasting 2-5 years on 63 specialties</a:t>
                      </a:r>
                      <a:endParaRPr lang="ro-RO" sz="1800" b="1">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r>
              <a:tr h="484414">
                <a:tc>
                  <a:txBody>
                    <a:bodyPr/>
                    <a:lstStyle/>
                    <a:p>
                      <a:pPr>
                        <a:lnSpc>
                          <a:spcPct val="150000"/>
                        </a:lnSpc>
                        <a:spcAft>
                          <a:spcPts val="0"/>
                        </a:spcAft>
                      </a:pPr>
                      <a:r>
                        <a:rPr lang="en-US" sz="1800" b="1">
                          <a:solidFill>
                            <a:srgbClr val="002060"/>
                          </a:solidFill>
                          <a:effectLst/>
                        </a:rPr>
                        <a:t>1.</a:t>
                      </a:r>
                      <a:endParaRPr lang="ro-RO" sz="1800" b="1">
                        <a:solidFill>
                          <a:srgbClr val="002060"/>
                        </a:solidFill>
                        <a:effectLst/>
                        <a:latin typeface="Times New Roman"/>
                        <a:ea typeface="Times New Roman"/>
                        <a:cs typeface="Times New Roman"/>
                      </a:endParaRPr>
                    </a:p>
                  </a:txBody>
                  <a:tcPr marL="67339" marR="67339" marT="0" marB="0" anchor="ctr"/>
                </a:tc>
                <a:tc gridSpan="2">
                  <a:txBody>
                    <a:bodyPr/>
                    <a:lstStyle/>
                    <a:p>
                      <a:pPr>
                        <a:lnSpc>
                          <a:spcPct val="115000"/>
                        </a:lnSpc>
                        <a:spcBef>
                          <a:spcPts val="300"/>
                        </a:spcBef>
                        <a:spcAft>
                          <a:spcPts val="300"/>
                        </a:spcAft>
                      </a:pPr>
                      <a:r>
                        <a:rPr lang="en-US" sz="1800" b="1">
                          <a:solidFill>
                            <a:srgbClr val="002060"/>
                          </a:solidFill>
                          <a:effectLst/>
                        </a:rPr>
                        <a:t>Methodology of scientific research</a:t>
                      </a:r>
                      <a:endParaRPr lang="ro-RO" sz="1800" b="1">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a:txBody>
                    <a:bodyPr/>
                    <a:lstStyle/>
                    <a:p>
                      <a:pPr algn="ctr">
                        <a:lnSpc>
                          <a:spcPct val="115000"/>
                        </a:lnSpc>
                        <a:spcBef>
                          <a:spcPts val="300"/>
                        </a:spcBef>
                        <a:spcAft>
                          <a:spcPts val="300"/>
                        </a:spcAft>
                      </a:pPr>
                      <a:r>
                        <a:rPr lang="en-US" sz="1800" b="1">
                          <a:solidFill>
                            <a:srgbClr val="002060"/>
                          </a:solidFill>
                          <a:effectLst/>
                        </a:rPr>
                        <a:t>Mandatory</a:t>
                      </a:r>
                      <a:endParaRPr lang="ro-RO" sz="1800" b="1">
                        <a:solidFill>
                          <a:srgbClr val="002060"/>
                        </a:solidFill>
                        <a:effectLst/>
                        <a:latin typeface="Times New Roman"/>
                        <a:ea typeface="Times New Roman"/>
                        <a:cs typeface="Times New Roman"/>
                      </a:endParaRPr>
                    </a:p>
                  </a:txBody>
                  <a:tcPr marL="67339" marR="67339" marT="0" marB="0" anchor="ctr"/>
                </a:tc>
                <a:tc gridSpan="3">
                  <a:txBody>
                    <a:bodyPr/>
                    <a:lstStyle/>
                    <a:p>
                      <a:pPr>
                        <a:lnSpc>
                          <a:spcPct val="115000"/>
                        </a:lnSpc>
                        <a:spcAft>
                          <a:spcPts val="0"/>
                        </a:spcAft>
                      </a:pPr>
                      <a:r>
                        <a:rPr lang="en-US" sz="1800" b="1" dirty="0" err="1">
                          <a:solidFill>
                            <a:srgbClr val="002060"/>
                          </a:solidFill>
                          <a:effectLst/>
                        </a:rPr>
                        <a:t>Spinei</a:t>
                      </a:r>
                      <a:r>
                        <a:rPr lang="en-US" sz="1800" b="1" dirty="0">
                          <a:solidFill>
                            <a:srgbClr val="002060"/>
                          </a:solidFill>
                          <a:effectLst/>
                        </a:rPr>
                        <a:t> Larisa, </a:t>
                      </a:r>
                      <a:r>
                        <a:rPr lang="en-US" sz="1800" b="1" dirty="0" err="1">
                          <a:solidFill>
                            <a:srgbClr val="002060"/>
                          </a:solidFill>
                          <a:effectLst/>
                        </a:rPr>
                        <a:t>PhDH</a:t>
                      </a:r>
                      <a:r>
                        <a:rPr lang="en-US" sz="1800" b="1" dirty="0">
                          <a:solidFill>
                            <a:srgbClr val="002060"/>
                          </a:solidFill>
                          <a:effectLst/>
                        </a:rPr>
                        <a:t> in medicine, professor</a:t>
                      </a: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hMerge="1">
                  <a:txBody>
                    <a:bodyPr/>
                    <a:lstStyle/>
                    <a:p>
                      <a:pPr>
                        <a:lnSpc>
                          <a:spcPct val="115000"/>
                        </a:lnSpc>
                        <a:spcAft>
                          <a:spcPts val="0"/>
                        </a:spcAft>
                      </a:pPr>
                      <a:endParaRPr lang="ro-RO" sz="1800" b="1" dirty="0">
                        <a:solidFill>
                          <a:srgbClr val="002060"/>
                        </a:solidFill>
                        <a:effectLst/>
                        <a:latin typeface="Times New Roman"/>
                        <a:ea typeface="Times New Roman"/>
                        <a:cs typeface="Times New Roman"/>
                      </a:endParaRPr>
                    </a:p>
                  </a:txBody>
                  <a:tcPr marL="67339" marR="67339" marT="0" marB="0" anchor="ctr"/>
                </a:tc>
              </a:tr>
              <a:tr h="484414">
                <a:tc>
                  <a:txBody>
                    <a:bodyPr/>
                    <a:lstStyle/>
                    <a:p>
                      <a:pPr>
                        <a:lnSpc>
                          <a:spcPct val="150000"/>
                        </a:lnSpc>
                        <a:spcAft>
                          <a:spcPts val="0"/>
                        </a:spcAft>
                      </a:pPr>
                      <a:r>
                        <a:rPr lang="en-US" sz="1800" b="1">
                          <a:solidFill>
                            <a:srgbClr val="002060"/>
                          </a:solidFill>
                          <a:effectLst/>
                        </a:rPr>
                        <a:t>2.</a:t>
                      </a:r>
                      <a:endParaRPr lang="ro-RO" sz="1800" b="1">
                        <a:solidFill>
                          <a:srgbClr val="002060"/>
                        </a:solidFill>
                        <a:effectLst/>
                        <a:latin typeface="Times New Roman"/>
                        <a:ea typeface="Times New Roman"/>
                        <a:cs typeface="Times New Roman"/>
                      </a:endParaRPr>
                    </a:p>
                  </a:txBody>
                  <a:tcPr marL="67339" marR="67339" marT="0" marB="0" anchor="ctr"/>
                </a:tc>
                <a:tc gridSpan="2">
                  <a:txBody>
                    <a:bodyPr/>
                    <a:lstStyle/>
                    <a:p>
                      <a:pPr>
                        <a:lnSpc>
                          <a:spcPct val="115000"/>
                        </a:lnSpc>
                        <a:spcBef>
                          <a:spcPts val="300"/>
                        </a:spcBef>
                        <a:spcAft>
                          <a:spcPts val="300"/>
                        </a:spcAft>
                      </a:pPr>
                      <a:r>
                        <a:rPr lang="en-US" sz="1800" b="1">
                          <a:solidFill>
                            <a:srgbClr val="002060"/>
                          </a:solidFill>
                          <a:effectLst/>
                        </a:rPr>
                        <a:t>Critical analysis of medical articles</a:t>
                      </a:r>
                      <a:endParaRPr lang="ro-RO" sz="1800" b="1">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a:txBody>
                    <a:bodyPr/>
                    <a:lstStyle/>
                    <a:p>
                      <a:pPr algn="ctr">
                        <a:lnSpc>
                          <a:spcPct val="115000"/>
                        </a:lnSpc>
                        <a:spcBef>
                          <a:spcPts val="300"/>
                        </a:spcBef>
                        <a:spcAft>
                          <a:spcPts val="300"/>
                        </a:spcAft>
                      </a:pPr>
                      <a:r>
                        <a:rPr lang="en-US" sz="1800" b="1">
                          <a:solidFill>
                            <a:srgbClr val="002060"/>
                          </a:solidFill>
                          <a:effectLst/>
                        </a:rPr>
                        <a:t>Mandatory</a:t>
                      </a:r>
                      <a:endParaRPr lang="ro-RO" sz="1800" b="1">
                        <a:solidFill>
                          <a:srgbClr val="002060"/>
                        </a:solidFill>
                        <a:effectLst/>
                        <a:latin typeface="Times New Roman"/>
                        <a:ea typeface="Times New Roman"/>
                        <a:cs typeface="Times New Roman"/>
                      </a:endParaRPr>
                    </a:p>
                  </a:txBody>
                  <a:tcPr marL="67339" marR="67339" marT="0" marB="0" anchor="ctr"/>
                </a:tc>
                <a:tc gridSpan="3">
                  <a:txBody>
                    <a:bodyPr/>
                    <a:lstStyle/>
                    <a:p>
                      <a:pPr>
                        <a:lnSpc>
                          <a:spcPct val="115000"/>
                        </a:lnSpc>
                        <a:spcAft>
                          <a:spcPts val="0"/>
                        </a:spcAft>
                      </a:pPr>
                      <a:r>
                        <a:rPr lang="en-US" sz="1800" b="1" dirty="0" err="1">
                          <a:solidFill>
                            <a:srgbClr val="002060"/>
                          </a:solidFill>
                          <a:effectLst/>
                        </a:rPr>
                        <a:t>Spinei</a:t>
                      </a:r>
                      <a:r>
                        <a:rPr lang="en-US" sz="1800" b="1" dirty="0">
                          <a:solidFill>
                            <a:srgbClr val="002060"/>
                          </a:solidFill>
                          <a:effectLst/>
                        </a:rPr>
                        <a:t> Larisa, </a:t>
                      </a:r>
                      <a:r>
                        <a:rPr lang="en-US" sz="1800" b="1" dirty="0" err="1">
                          <a:solidFill>
                            <a:srgbClr val="002060"/>
                          </a:solidFill>
                          <a:effectLst/>
                        </a:rPr>
                        <a:t>PhDH</a:t>
                      </a:r>
                      <a:r>
                        <a:rPr lang="en-US" sz="1800" b="1" dirty="0">
                          <a:solidFill>
                            <a:srgbClr val="002060"/>
                          </a:solidFill>
                          <a:effectLst/>
                        </a:rPr>
                        <a:t> in medicine, professor</a:t>
                      </a:r>
                      <a:endParaRPr lang="ro-RO" sz="1800" b="1" dirty="0">
                        <a:solidFill>
                          <a:srgbClr val="002060"/>
                        </a:solidFill>
                        <a:effectLst/>
                        <a:latin typeface="Times New Roman"/>
                        <a:ea typeface="Times New Roman"/>
                        <a:cs typeface="Times New Roman"/>
                      </a:endParaRPr>
                    </a:p>
                  </a:txBody>
                  <a:tcPr marL="67339" marR="67339" marT="0" marB="0" anchor="ctr"/>
                </a:tc>
                <a:tc hMerge="1">
                  <a:txBody>
                    <a:bodyPr/>
                    <a:lstStyle/>
                    <a:p>
                      <a:endParaRPr lang="ro-RO"/>
                    </a:p>
                  </a:txBody>
                  <a:tcPr/>
                </a:tc>
                <a:tc hMerge="1">
                  <a:txBody>
                    <a:bodyPr/>
                    <a:lstStyle/>
                    <a:p>
                      <a:pPr>
                        <a:lnSpc>
                          <a:spcPct val="115000"/>
                        </a:lnSpc>
                        <a:spcAft>
                          <a:spcPts val="0"/>
                        </a:spcAft>
                      </a:pPr>
                      <a:endParaRPr lang="ro-RO" sz="1800" b="1" dirty="0">
                        <a:solidFill>
                          <a:srgbClr val="002060"/>
                        </a:solidFill>
                        <a:effectLst/>
                        <a:latin typeface="Times New Roman"/>
                        <a:ea typeface="Times New Roman"/>
                        <a:cs typeface="Times New Roman"/>
                      </a:endParaRPr>
                    </a:p>
                  </a:txBody>
                  <a:tcPr marL="67339" marR="67339" marT="0" marB="0" anchor="ctr"/>
                </a:tc>
              </a:tr>
            </a:tbl>
          </a:graphicData>
        </a:graphic>
      </p:graphicFrame>
    </p:spTree>
    <p:extLst>
      <p:ext uri="{BB962C8B-B14F-4D97-AF65-F5344CB8AC3E}">
        <p14:creationId xmlns:p14="http://schemas.microsoft.com/office/powerpoint/2010/main" val="4059348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五边形 89"/>
          <p:cNvSpPr/>
          <p:nvPr/>
        </p:nvSpPr>
        <p:spPr>
          <a:xfrm flipV="1">
            <a:off x="2154557" y="3616325"/>
            <a:ext cx="2759392" cy="1236170"/>
          </a:xfrm>
          <a:prstGeom prst="homePlate">
            <a:avLst/>
          </a:prstGeom>
          <a:gradFill>
            <a:gsLst>
              <a:gs pos="3000">
                <a:srgbClr val="005790"/>
              </a:gs>
              <a:gs pos="45000">
                <a:srgbClr val="00699A"/>
              </a:gs>
              <a:gs pos="100000">
                <a:srgbClr val="0D5B7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Group 133"/>
          <p:cNvGrpSpPr>
            <a:grpSpLocks/>
          </p:cNvGrpSpPr>
          <p:nvPr/>
        </p:nvGrpSpPr>
        <p:grpSpPr bwMode="auto">
          <a:xfrm>
            <a:off x="4960611" y="4010232"/>
            <a:ext cx="431339" cy="431339"/>
            <a:chOff x="5994108" y="3065443"/>
            <a:chExt cx="713017" cy="712888"/>
          </a:xfrm>
          <a:solidFill>
            <a:srgbClr val="004E90"/>
          </a:solidFill>
        </p:grpSpPr>
        <p:sp>
          <p:nvSpPr>
            <p:cNvPr id="68"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sp>
          <p:nvSpPr>
            <p:cNvPr id="69"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cxnSp>
        <p:nvCxnSpPr>
          <p:cNvPr id="70" name="直接连接符 40"/>
          <p:cNvCxnSpPr/>
          <p:nvPr/>
        </p:nvCxnSpPr>
        <p:spPr>
          <a:xfrm flipH="1">
            <a:off x="5581644" y="3960582"/>
            <a:ext cx="1588" cy="459929"/>
          </a:xfrm>
          <a:prstGeom prst="line">
            <a:avLst/>
          </a:prstGeom>
          <a:ln w="28575">
            <a:solidFill>
              <a:srgbClr val="004E9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矩形 48"/>
          <p:cNvSpPr/>
          <p:nvPr/>
        </p:nvSpPr>
        <p:spPr>
          <a:xfrm>
            <a:off x="5583232" y="3748847"/>
            <a:ext cx="6711589" cy="954107"/>
          </a:xfrm>
          <a:prstGeom prst="rect">
            <a:avLst/>
          </a:prstGeom>
        </p:spPr>
        <p:txBody>
          <a:bodyPr wrap="square">
            <a:spAutoFit/>
          </a:bodyPr>
          <a:lstStyle/>
          <a:p>
            <a:pPr defTabSz="801688">
              <a:spcBef>
                <a:spcPct val="20000"/>
              </a:spcBef>
            </a:pPr>
            <a:r>
              <a:rPr lang="fr-FR" sz="2800" b="1" dirty="0" err="1" smtClean="0">
                <a:solidFill>
                  <a:srgbClr val="740000"/>
                </a:solidFill>
              </a:rPr>
              <a:t>PROJECTS</a:t>
            </a:r>
            <a:r>
              <a:rPr lang="fr-FR" sz="2800" b="1" dirty="0" smtClean="0">
                <a:solidFill>
                  <a:srgbClr val="740000"/>
                </a:solidFill>
              </a:rPr>
              <a:t> </a:t>
            </a:r>
            <a:r>
              <a:rPr lang="fr-FR" sz="2800" b="1" dirty="0" err="1" smtClean="0">
                <a:solidFill>
                  <a:srgbClr val="740000"/>
                </a:solidFill>
              </a:rPr>
              <a:t>REALIZED</a:t>
            </a:r>
            <a:r>
              <a:rPr lang="fr-FR" sz="2800" b="1" dirty="0" smtClean="0">
                <a:solidFill>
                  <a:srgbClr val="740000"/>
                </a:solidFill>
              </a:rPr>
              <a:t> (OR IN PROGRESS) </a:t>
            </a:r>
            <a:r>
              <a:rPr lang="fr-FR" sz="2800" b="1" dirty="0" err="1" smtClean="0">
                <a:solidFill>
                  <a:srgbClr val="740000"/>
                </a:solidFill>
              </a:rPr>
              <a:t>WITHIN</a:t>
            </a:r>
            <a:r>
              <a:rPr lang="ro-RO" sz="2800" b="1" dirty="0" smtClean="0">
                <a:solidFill>
                  <a:srgbClr val="740000"/>
                </a:solidFill>
              </a:rPr>
              <a:t> </a:t>
            </a:r>
            <a:r>
              <a:rPr lang="fr-FR" sz="2800" b="1" dirty="0" smtClean="0">
                <a:solidFill>
                  <a:srgbClr val="740000"/>
                </a:solidFill>
              </a:rPr>
              <a:t>THE </a:t>
            </a:r>
            <a:r>
              <a:rPr lang="fr-FR" sz="2800" b="1" dirty="0" err="1" smtClean="0">
                <a:solidFill>
                  <a:srgbClr val="740000"/>
                </a:solidFill>
              </a:rPr>
              <a:t>MEMBERS</a:t>
            </a:r>
            <a:r>
              <a:rPr lang="fr-FR" sz="2800" b="1" dirty="0" smtClean="0">
                <a:solidFill>
                  <a:srgbClr val="740000"/>
                </a:solidFill>
              </a:rPr>
              <a:t> </a:t>
            </a:r>
            <a:r>
              <a:rPr lang="fr-FR" sz="2800" b="1" dirty="0" err="1" smtClean="0">
                <a:solidFill>
                  <a:srgbClr val="740000"/>
                </a:solidFill>
              </a:rPr>
              <a:t>EUC</a:t>
            </a:r>
            <a:endParaRPr lang="en-GB" altLang="zh-CN" sz="2800" b="1" dirty="0">
              <a:solidFill>
                <a:srgbClr val="740000"/>
              </a:solidFill>
            </a:endParaRPr>
          </a:p>
        </p:txBody>
      </p:sp>
      <p:sp>
        <p:nvSpPr>
          <p:cNvPr id="72" name="TextBox 50"/>
          <p:cNvSpPr txBox="1"/>
          <p:nvPr/>
        </p:nvSpPr>
        <p:spPr>
          <a:xfrm>
            <a:off x="3207440" y="4011272"/>
            <a:ext cx="1283827"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a:t>
            </a:r>
            <a:r>
              <a:rPr lang="ro-RO" altLang="zh-CN" dirty="0" smtClean="0">
                <a:solidFill>
                  <a:schemeClr val="bg1"/>
                </a:solidFill>
                <a:effectLst>
                  <a:outerShdw blurRad="38100" dist="38100" dir="2700000" algn="tl">
                    <a:srgbClr val="000000">
                      <a:alpha val="43137"/>
                    </a:srgbClr>
                  </a:outerShdw>
                </a:effectLst>
                <a:latin typeface="Impact" pitchFamily="34" charset="0"/>
              </a:rPr>
              <a:t>4</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73" name="任意多边形 90"/>
          <p:cNvSpPr/>
          <p:nvPr/>
        </p:nvSpPr>
        <p:spPr>
          <a:xfrm rot="5400000" flipV="1">
            <a:off x="296185" y="3275129"/>
            <a:ext cx="1502657" cy="2227734"/>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 name="connsiteX0" fmla="*/ 0 w 840809"/>
              <a:gd name="connsiteY0" fmla="*/ 0 h 1320800"/>
              <a:gd name="connsiteX1" fmla="*/ 840809 w 840809"/>
              <a:gd name="connsiteY1" fmla="*/ 16274 h 1320800"/>
              <a:gd name="connsiteX2" fmla="*/ 728133 w 840809"/>
              <a:gd name="connsiteY2" fmla="*/ 1320800 h 1320800"/>
              <a:gd name="connsiteX3" fmla="*/ 287866 w 840809"/>
              <a:gd name="connsiteY3" fmla="*/ 1320800 h 1320800"/>
              <a:gd name="connsiteX4" fmla="*/ 0 w 840809"/>
              <a:gd name="connsiteY4" fmla="*/ 0 h 1320800"/>
              <a:gd name="connsiteX0" fmla="*/ 12119 w 552943"/>
              <a:gd name="connsiteY0" fmla="*/ 0 h 1369618"/>
              <a:gd name="connsiteX1" fmla="*/ 552943 w 552943"/>
              <a:gd name="connsiteY1" fmla="*/ 65092 h 1369618"/>
              <a:gd name="connsiteX2" fmla="*/ 440267 w 552943"/>
              <a:gd name="connsiteY2" fmla="*/ 1369618 h 1369618"/>
              <a:gd name="connsiteX3" fmla="*/ 0 w 552943"/>
              <a:gd name="connsiteY3" fmla="*/ 1369618 h 1369618"/>
              <a:gd name="connsiteX4" fmla="*/ 12119 w 552943"/>
              <a:gd name="connsiteY4" fmla="*/ 0 h 1369618"/>
              <a:gd name="connsiteX0" fmla="*/ 12119 w 552943"/>
              <a:gd name="connsiteY0" fmla="*/ 0 h 1369618"/>
              <a:gd name="connsiteX1" fmla="*/ 552943 w 552943"/>
              <a:gd name="connsiteY1" fmla="*/ 0 h 1369618"/>
              <a:gd name="connsiteX2" fmla="*/ 440267 w 552943"/>
              <a:gd name="connsiteY2" fmla="*/ 1369618 h 1369618"/>
              <a:gd name="connsiteX3" fmla="*/ 0 w 552943"/>
              <a:gd name="connsiteY3" fmla="*/ 1369618 h 1369618"/>
              <a:gd name="connsiteX4" fmla="*/ 12119 w 552943"/>
              <a:gd name="connsiteY4" fmla="*/ 0 h 136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943" h="1369618">
                <a:moveTo>
                  <a:pt x="12119" y="0"/>
                </a:moveTo>
                <a:lnTo>
                  <a:pt x="552943" y="0"/>
                </a:lnTo>
                <a:lnTo>
                  <a:pt x="440267" y="1369618"/>
                </a:lnTo>
                <a:lnTo>
                  <a:pt x="0" y="1369618"/>
                </a:lnTo>
                <a:lnTo>
                  <a:pt x="12119" y="0"/>
                </a:lnTo>
                <a:close/>
              </a:path>
            </a:pathLst>
          </a:custGeom>
          <a:gradFill>
            <a:gsLst>
              <a:gs pos="3000">
                <a:srgbClr val="005790"/>
              </a:gs>
              <a:gs pos="45000">
                <a:srgbClr val="00699A"/>
              </a:gs>
              <a:gs pos="100000">
                <a:srgbClr val="0D5B7D"/>
              </a:gs>
            </a:gsLst>
            <a:lin ang="6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Dreptunghi 96"/>
          <p:cNvSpPr/>
          <p:nvPr/>
        </p:nvSpPr>
        <p:spPr>
          <a:xfrm>
            <a:off x="2319379" y="263525"/>
            <a:ext cx="7766801" cy="646331"/>
          </a:xfrm>
          <a:prstGeom prst="rect">
            <a:avLst/>
          </a:prstGeom>
        </p:spPr>
        <p:txBody>
          <a:bodyPr wrap="square">
            <a:spAutoFit/>
          </a:bodyPr>
          <a:lstStyle/>
          <a:p>
            <a:r>
              <a:rPr lang="ro-RO" sz="3600" b="1" dirty="0" err="1" smtClean="0">
                <a:solidFill>
                  <a:schemeClr val="bg1"/>
                </a:solidFill>
              </a:rPr>
              <a:t>CLINICAL</a:t>
            </a:r>
            <a:r>
              <a:rPr lang="ro-RO" sz="3600" b="1" dirty="0" smtClean="0">
                <a:solidFill>
                  <a:schemeClr val="bg1"/>
                </a:solidFill>
              </a:rPr>
              <a:t> </a:t>
            </a:r>
            <a:r>
              <a:rPr lang="ro-RO" sz="3600" b="1" dirty="0" err="1" smtClean="0">
                <a:solidFill>
                  <a:schemeClr val="bg1"/>
                </a:solidFill>
              </a:rPr>
              <a:t>EPIDEMIOLOGY</a:t>
            </a:r>
            <a:r>
              <a:rPr lang="ro-RO" sz="3600" b="1" dirty="0" smtClean="0">
                <a:solidFill>
                  <a:schemeClr val="bg1"/>
                </a:solidFill>
              </a:rPr>
              <a:t> </a:t>
            </a:r>
            <a:r>
              <a:rPr lang="ro-RO" sz="3600" b="1" dirty="0">
                <a:solidFill>
                  <a:schemeClr val="bg1"/>
                </a:solidFill>
              </a:rPr>
              <a:t>UNIT </a:t>
            </a:r>
            <a:endParaRPr lang="ro-RO" sz="3200" dirty="0">
              <a:solidFill>
                <a:schemeClr val="bg1"/>
              </a:solidFill>
            </a:endParaRPr>
          </a:p>
        </p:txBody>
      </p:sp>
    </p:spTree>
    <p:extLst>
      <p:ext uri="{BB962C8B-B14F-4D97-AF65-F5344CB8AC3E}">
        <p14:creationId xmlns:p14="http://schemas.microsoft.com/office/powerpoint/2010/main" val="4286566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28"/>
          <p:cNvGrpSpPr/>
          <p:nvPr/>
        </p:nvGrpSpPr>
        <p:grpSpPr>
          <a:xfrm>
            <a:off x="8125450" y="1507324"/>
            <a:ext cx="860662" cy="1640722"/>
            <a:chOff x="5537459" y="941354"/>
            <a:chExt cx="946727" cy="1804795"/>
          </a:xfrm>
          <a:solidFill>
            <a:srgbClr val="0070C0"/>
          </a:solidFill>
          <a:scene3d>
            <a:camera prst="orthographicFront">
              <a:rot lat="20967539" lon="19191102" rev="113251"/>
            </a:camera>
            <a:lightRig rig="threePt" dir="t"/>
          </a:scene3d>
        </p:grpSpPr>
        <p:sp>
          <p:nvSpPr>
            <p:cNvPr id="4" name="圆角矩形 129"/>
            <p:cNvSpPr/>
            <p:nvPr/>
          </p:nvSpPr>
          <p:spPr>
            <a:xfrm rot="5400000">
              <a:off x="5108425" y="1370388"/>
              <a:ext cx="1804795" cy="946727"/>
            </a:xfrm>
            <a:prstGeom prst="roundRect">
              <a:avLst>
                <a:gd name="adj" fmla="val 19898"/>
              </a:avLst>
            </a:prstGeom>
            <a:grpFill/>
            <a:ln w="25400" cap="flat" cmpd="sng" algn="ctr">
              <a:noFill/>
              <a:prstDash val="solid"/>
            </a:ln>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圆角矩形 130"/>
            <p:cNvSpPr/>
            <p:nvPr/>
          </p:nvSpPr>
          <p:spPr>
            <a:xfrm rot="5400000">
              <a:off x="5222427" y="1446913"/>
              <a:ext cx="1579634" cy="753287"/>
            </a:xfrm>
            <a:prstGeom prst="roundRect">
              <a:avLst>
                <a:gd name="adj" fmla="val 15457"/>
              </a:avLst>
            </a:prstGeom>
            <a:grpFill/>
            <a:ln w="25400" cap="flat" cmpd="sng" algn="ctr">
              <a:noFill/>
              <a:prstDash val="solid"/>
            </a:ln>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131"/>
          <p:cNvGrpSpPr/>
          <p:nvPr/>
        </p:nvGrpSpPr>
        <p:grpSpPr>
          <a:xfrm>
            <a:off x="9770731" y="1488273"/>
            <a:ext cx="860662" cy="1640722"/>
            <a:chOff x="5537459" y="941354"/>
            <a:chExt cx="946727" cy="1804795"/>
          </a:xfrm>
          <a:solidFill>
            <a:srgbClr val="0070C0"/>
          </a:solidFill>
          <a:scene3d>
            <a:camera prst="orthographicFront">
              <a:rot lat="600000" lon="20399993" rev="0"/>
            </a:camera>
            <a:lightRig rig="threePt" dir="t"/>
          </a:scene3d>
        </p:grpSpPr>
        <p:sp>
          <p:nvSpPr>
            <p:cNvPr id="7" name="圆角矩形 132"/>
            <p:cNvSpPr/>
            <p:nvPr/>
          </p:nvSpPr>
          <p:spPr>
            <a:xfrm rot="5400000">
              <a:off x="5108425" y="1370388"/>
              <a:ext cx="1804795" cy="946727"/>
            </a:xfrm>
            <a:prstGeom prst="roundRect">
              <a:avLst>
                <a:gd name="adj" fmla="val 19898"/>
              </a:avLst>
            </a:prstGeom>
            <a:grpFill/>
            <a:ln w="25400" cap="flat" cmpd="sng" algn="ctr">
              <a:noFill/>
              <a:prstDash val="solid"/>
            </a:ln>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133"/>
            <p:cNvSpPr/>
            <p:nvPr/>
          </p:nvSpPr>
          <p:spPr>
            <a:xfrm rot="5400000">
              <a:off x="5222427" y="1446913"/>
              <a:ext cx="1579634" cy="753287"/>
            </a:xfrm>
            <a:prstGeom prst="roundRect">
              <a:avLst>
                <a:gd name="adj" fmla="val 15457"/>
              </a:avLst>
            </a:prstGeom>
            <a:grpFill/>
            <a:ln w="25400" cap="flat" cmpd="sng" algn="ctr">
              <a:noFill/>
              <a:prstDash val="solid"/>
            </a:ln>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134"/>
          <p:cNvGrpSpPr/>
          <p:nvPr/>
        </p:nvGrpSpPr>
        <p:grpSpPr>
          <a:xfrm>
            <a:off x="6484653" y="1479383"/>
            <a:ext cx="860662" cy="1640722"/>
            <a:chOff x="5537459" y="941354"/>
            <a:chExt cx="946727" cy="1804795"/>
          </a:xfrm>
          <a:solidFill>
            <a:srgbClr val="0070C0"/>
          </a:solidFill>
          <a:scene3d>
            <a:camera prst="orthographicFront">
              <a:rot lat="600000" lon="20399993" rev="0"/>
            </a:camera>
            <a:lightRig rig="threePt" dir="t"/>
          </a:scene3d>
        </p:grpSpPr>
        <p:sp>
          <p:nvSpPr>
            <p:cNvPr id="10" name="圆角矩形 135"/>
            <p:cNvSpPr/>
            <p:nvPr/>
          </p:nvSpPr>
          <p:spPr>
            <a:xfrm rot="5400000">
              <a:off x="5108425" y="1370388"/>
              <a:ext cx="1804795" cy="946727"/>
            </a:xfrm>
            <a:prstGeom prst="roundRect">
              <a:avLst>
                <a:gd name="adj" fmla="val 19898"/>
              </a:avLst>
            </a:prstGeom>
            <a:grpFill/>
            <a:ln w="25400" cap="flat" cmpd="sng" algn="ctr">
              <a:noFill/>
              <a:prstDash val="solid"/>
            </a:ln>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36"/>
            <p:cNvSpPr/>
            <p:nvPr/>
          </p:nvSpPr>
          <p:spPr>
            <a:xfrm rot="5400000">
              <a:off x="5222427" y="1446913"/>
              <a:ext cx="1579634" cy="753287"/>
            </a:xfrm>
            <a:prstGeom prst="roundRect">
              <a:avLst>
                <a:gd name="adj" fmla="val 15457"/>
              </a:avLst>
            </a:prstGeom>
            <a:grpFill/>
            <a:ln w="25400" cap="flat" cmpd="sng" algn="ctr">
              <a:noFill/>
              <a:prstDash val="solid"/>
            </a:ln>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37"/>
          <p:cNvGrpSpPr/>
          <p:nvPr/>
        </p:nvGrpSpPr>
        <p:grpSpPr>
          <a:xfrm>
            <a:off x="2525786" y="1493605"/>
            <a:ext cx="8480645" cy="4972989"/>
            <a:chOff x="1665167" y="1115627"/>
            <a:chExt cx="8480645" cy="4972990"/>
          </a:xfrm>
        </p:grpSpPr>
        <p:sp>
          <p:nvSpPr>
            <p:cNvPr id="13" name="椭圆 138"/>
            <p:cNvSpPr/>
            <p:nvPr/>
          </p:nvSpPr>
          <p:spPr>
            <a:xfrm>
              <a:off x="4910155" y="4908883"/>
              <a:ext cx="3807013" cy="1179734"/>
            </a:xfrm>
            <a:prstGeom prst="ellipse">
              <a:avLst/>
            </a:prstGeom>
            <a:gradFill flip="none" rotWithShape="1">
              <a:gsLst>
                <a:gs pos="47000">
                  <a:srgbClr val="747474">
                    <a:alpha val="15000"/>
                  </a:srgbClr>
                </a:gs>
                <a:gs pos="0">
                  <a:sysClr val="windowText" lastClr="000000">
                    <a:alpha val="23000"/>
                  </a:sysClr>
                </a:gs>
                <a:gs pos="100000">
                  <a:srgbClr val="E8E8E8">
                    <a:alpha val="0"/>
                  </a:srgbClr>
                </a:gs>
              </a:gsLst>
              <a:path path="shape">
                <a:fillToRect l="50000" t="50000" r="50000" b="50000"/>
              </a:path>
              <a:tileRect/>
            </a:gradFill>
            <a:ln w="25400" cap="flat" cmpd="sng" algn="ctr">
              <a:noFill/>
              <a:prstDash val="solid"/>
            </a:ln>
            <a:effectLst>
              <a:softEdge rad="127000"/>
            </a:effectLst>
          </p:spPr>
          <p:txBody>
            <a:bodyPr rtlCol="0" anchor="ctr"/>
            <a:lstStyle/>
            <a:p>
              <a:pPr algn="ctr" defTabSz="914353" fontAlgn="auto">
                <a:spcBef>
                  <a:spcPts val="0"/>
                </a:spcBef>
                <a:spcAft>
                  <a:spcPts val="0"/>
                </a:spcAft>
                <a:defRPr/>
              </a:pPr>
              <a:endParaRPr lang="zh-CN" altLang="en-US" kern="0">
                <a:solidFill>
                  <a:prstClr val="white"/>
                </a:solidFill>
                <a:latin typeface="Calibri"/>
                <a:ea typeface="宋体"/>
              </a:endParaRPr>
            </a:p>
          </p:txBody>
        </p:sp>
        <p:grpSp>
          <p:nvGrpSpPr>
            <p:cNvPr id="14" name="组合 139"/>
            <p:cNvGrpSpPr/>
            <p:nvPr/>
          </p:nvGrpSpPr>
          <p:grpSpPr>
            <a:xfrm>
              <a:off x="1665167" y="1115627"/>
              <a:ext cx="8480645" cy="4730110"/>
              <a:chOff x="1665167" y="1115627"/>
              <a:chExt cx="8480645" cy="4730110"/>
            </a:xfrm>
          </p:grpSpPr>
          <p:sp>
            <p:nvSpPr>
              <p:cNvPr id="15" name="圆角矩形 140"/>
              <p:cNvSpPr/>
              <p:nvPr/>
            </p:nvSpPr>
            <p:spPr>
              <a:xfrm>
                <a:off x="1665167" y="1190610"/>
                <a:ext cx="3769590" cy="4655127"/>
              </a:xfrm>
              <a:prstGeom prst="roundRect">
                <a:avLst>
                  <a:gd name="adj" fmla="val 4670"/>
                </a:avLst>
              </a:prstGeom>
              <a:solidFill>
                <a:srgbClr val="6699FF"/>
              </a:solidFill>
              <a:ln w="22225" cap="flat" cmpd="sng" algn="ctr">
                <a:gradFill flip="none" rotWithShape="1">
                  <a:gsLst>
                    <a:gs pos="0">
                      <a:sysClr val="window" lastClr="FFFFFF">
                        <a:lumMod val="65000"/>
                      </a:sysClr>
                    </a:gs>
                    <a:gs pos="100000">
                      <a:sysClr val="windowText" lastClr="000000">
                        <a:lumMod val="85000"/>
                        <a:lumOff val="15000"/>
                      </a:sysClr>
                    </a:gs>
                  </a:gsLst>
                  <a:lin ang="2700000" scaled="1"/>
                  <a:tileRect/>
                </a:gradFill>
                <a:prstDash val="solid"/>
              </a:ln>
              <a:effectLst>
                <a:outerShdw blurRad="139700" dist="762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41"/>
              <p:cNvGrpSpPr/>
              <p:nvPr/>
            </p:nvGrpSpPr>
            <p:grpSpPr>
              <a:xfrm>
                <a:off x="1884385" y="1183776"/>
                <a:ext cx="8261427" cy="4506279"/>
                <a:chOff x="1884385" y="1183776"/>
                <a:chExt cx="8261427" cy="4506279"/>
              </a:xfrm>
            </p:grpSpPr>
            <p:sp>
              <p:nvSpPr>
                <p:cNvPr id="79" name="圆角矩形 204"/>
                <p:cNvSpPr/>
                <p:nvPr/>
              </p:nvSpPr>
              <p:spPr>
                <a:xfrm>
                  <a:off x="1884385" y="1360823"/>
                  <a:ext cx="3331153" cy="4329231"/>
                </a:xfrm>
                <a:prstGeom prst="roundRect">
                  <a:avLst>
                    <a:gd name="adj" fmla="val 0"/>
                  </a:avLst>
                </a:prstGeom>
                <a:gradFill>
                  <a:gsLst>
                    <a:gs pos="52000">
                      <a:srgbClr val="F4F4F4"/>
                    </a:gs>
                    <a:gs pos="0">
                      <a:sysClr val="window" lastClr="FFFFFF"/>
                    </a:gs>
                    <a:gs pos="100000">
                      <a:srgbClr val="E2E2E2"/>
                    </a:gs>
                  </a:gsLst>
                  <a:lin ang="0" scaled="0"/>
                </a:gradFill>
                <a:ln w="25400" cap="flat" cmpd="sng" algn="ctr">
                  <a:noFill/>
                  <a:prstDash val="solid"/>
                </a:ln>
                <a:effectLst>
                  <a:outerShdw blurRad="177800" dist="88900" dir="2700000" algn="tl" rotWithShape="0">
                    <a:prstClr val="black">
                      <a:alpha val="5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0" name="组合 205"/>
                <p:cNvGrpSpPr/>
                <p:nvPr/>
              </p:nvGrpSpPr>
              <p:grpSpPr>
                <a:xfrm>
                  <a:off x="5206230" y="1183776"/>
                  <a:ext cx="4939582" cy="4506279"/>
                  <a:chOff x="6199676" y="1161244"/>
                  <a:chExt cx="5433540" cy="4551342"/>
                </a:xfrm>
              </p:grpSpPr>
              <p:sp>
                <p:nvSpPr>
                  <p:cNvPr id="81" name="梯形 206"/>
                  <p:cNvSpPr/>
                  <p:nvPr/>
                </p:nvSpPr>
                <p:spPr>
                  <a:xfrm rot="16200000">
                    <a:off x="4829748" y="2531173"/>
                    <a:ext cx="4551341" cy="1811485"/>
                  </a:xfrm>
                  <a:prstGeom prst="trapezoid">
                    <a:avLst>
                      <a:gd name="adj" fmla="val 9948"/>
                    </a:avLst>
                  </a:prstGeom>
                  <a:solidFill>
                    <a:srgbClr val="FDFDFD"/>
                  </a:solidFill>
                  <a:ln w="25400" cap="flat" cmpd="sng" algn="ctr">
                    <a:noFill/>
                    <a:prstDash val="solid"/>
                  </a:ln>
                  <a:effectLst/>
                </p:spPr>
                <p:txBody>
                  <a:bodyPr rtlCol="0" anchor="ctr"/>
                  <a:lstStyle/>
                  <a:p>
                    <a:pPr algn="ctr" defTabSz="914353" fontAlgn="auto">
                      <a:spcBef>
                        <a:spcPts val="0"/>
                      </a:spcBef>
                      <a:spcAft>
                        <a:spcPts val="0"/>
                      </a:spcAft>
                      <a:defRPr/>
                    </a:pPr>
                    <a:endParaRPr lang="zh-CN" altLang="en-US" kern="0">
                      <a:solidFill>
                        <a:prstClr val="white"/>
                      </a:solidFill>
                      <a:latin typeface="Calibri"/>
                      <a:ea typeface="宋体"/>
                    </a:endParaRPr>
                  </a:p>
                </p:txBody>
              </p:sp>
              <p:sp>
                <p:nvSpPr>
                  <p:cNvPr id="82" name="梯形 207"/>
                  <p:cNvSpPr/>
                  <p:nvPr/>
                </p:nvSpPr>
                <p:spPr>
                  <a:xfrm rot="5400000" flipH="1">
                    <a:off x="6640318" y="2531172"/>
                    <a:ext cx="4551341" cy="1811485"/>
                  </a:xfrm>
                  <a:prstGeom prst="trapezoid">
                    <a:avLst>
                      <a:gd name="adj" fmla="val 11105"/>
                    </a:avLst>
                  </a:prstGeom>
                  <a:solidFill>
                    <a:srgbClr val="E8E8E8"/>
                  </a:solidFill>
                  <a:ln w="25400" cap="flat" cmpd="sng" algn="ctr">
                    <a:noFill/>
                    <a:prstDash val="solid"/>
                  </a:ln>
                  <a:effectLst/>
                </p:spPr>
                <p:txBody>
                  <a:bodyPr rtlCol="0" anchor="ctr"/>
                  <a:lstStyle/>
                  <a:p>
                    <a:pPr algn="ctr" defTabSz="914353" fontAlgn="auto">
                      <a:spcBef>
                        <a:spcPts val="0"/>
                      </a:spcBef>
                      <a:spcAft>
                        <a:spcPts val="0"/>
                      </a:spcAft>
                      <a:defRPr/>
                    </a:pPr>
                    <a:endParaRPr lang="zh-CN" altLang="en-US" kern="0">
                      <a:solidFill>
                        <a:prstClr val="white"/>
                      </a:solidFill>
                      <a:latin typeface="Calibri"/>
                      <a:ea typeface="宋体"/>
                    </a:endParaRPr>
                  </a:p>
                </p:txBody>
              </p:sp>
              <p:sp>
                <p:nvSpPr>
                  <p:cNvPr id="83" name="梯形 208"/>
                  <p:cNvSpPr/>
                  <p:nvPr/>
                </p:nvSpPr>
                <p:spPr>
                  <a:xfrm rot="16200000">
                    <a:off x="8451803" y="2531172"/>
                    <a:ext cx="4551341" cy="1811485"/>
                  </a:xfrm>
                  <a:prstGeom prst="trapezoid">
                    <a:avLst>
                      <a:gd name="adj" fmla="val 11105"/>
                    </a:avLst>
                  </a:prstGeom>
                  <a:solidFill>
                    <a:srgbClr val="FDFDFD"/>
                  </a:solidFill>
                  <a:ln w="25400" cap="flat" cmpd="sng" algn="ctr">
                    <a:noFill/>
                    <a:prstDash val="solid"/>
                  </a:ln>
                  <a:effectLst/>
                </p:spPr>
                <p:txBody>
                  <a:bodyPr rtlCol="0" anchor="ctr"/>
                  <a:lstStyle/>
                  <a:p>
                    <a:pPr algn="ctr" defTabSz="914353" fontAlgn="auto">
                      <a:spcBef>
                        <a:spcPts val="0"/>
                      </a:spcBef>
                      <a:spcAft>
                        <a:spcPts val="0"/>
                      </a:spcAft>
                      <a:defRPr/>
                    </a:pPr>
                    <a:endParaRPr lang="zh-CN" altLang="en-US" kern="0">
                      <a:solidFill>
                        <a:prstClr val="white"/>
                      </a:solidFill>
                      <a:latin typeface="Calibri"/>
                      <a:ea typeface="宋体"/>
                    </a:endParaRPr>
                  </a:p>
                </p:txBody>
              </p:sp>
            </p:grpSp>
          </p:grpSp>
          <p:grpSp>
            <p:nvGrpSpPr>
              <p:cNvPr id="17" name="组合 142"/>
              <p:cNvGrpSpPr/>
              <p:nvPr/>
            </p:nvGrpSpPr>
            <p:grpSpPr>
              <a:xfrm>
                <a:off x="1965492" y="1115627"/>
                <a:ext cx="3168938" cy="540697"/>
                <a:chOff x="1965492" y="1115627"/>
                <a:chExt cx="3168938" cy="540697"/>
              </a:xfrm>
            </p:grpSpPr>
            <p:grpSp>
              <p:nvGrpSpPr>
                <p:cNvPr id="18" name="组合 143"/>
                <p:cNvGrpSpPr/>
                <p:nvPr/>
              </p:nvGrpSpPr>
              <p:grpSpPr>
                <a:xfrm>
                  <a:off x="1965492" y="1443022"/>
                  <a:ext cx="3168938" cy="213302"/>
                  <a:chOff x="2149634" y="1165384"/>
                  <a:chExt cx="3485832" cy="234632"/>
                </a:xfrm>
              </p:grpSpPr>
              <p:grpSp>
                <p:nvGrpSpPr>
                  <p:cNvPr id="49" name="组合 174"/>
                  <p:cNvGrpSpPr/>
                  <p:nvPr/>
                </p:nvGrpSpPr>
                <p:grpSpPr>
                  <a:xfrm>
                    <a:off x="2149634" y="1165384"/>
                    <a:ext cx="234632" cy="234632"/>
                    <a:chOff x="2483009" y="1114425"/>
                    <a:chExt cx="209550" cy="209550"/>
                  </a:xfrm>
                </p:grpSpPr>
                <p:sp>
                  <p:nvSpPr>
                    <p:cNvPr id="77" name="椭圆 202"/>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203"/>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175"/>
                  <p:cNvGrpSpPr/>
                  <p:nvPr/>
                </p:nvGrpSpPr>
                <p:grpSpPr>
                  <a:xfrm>
                    <a:off x="2510879" y="1165384"/>
                    <a:ext cx="234632" cy="234632"/>
                    <a:chOff x="2483009" y="1114425"/>
                    <a:chExt cx="209550" cy="209550"/>
                  </a:xfrm>
                </p:grpSpPr>
                <p:sp>
                  <p:nvSpPr>
                    <p:cNvPr id="75" name="椭圆 200"/>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椭圆 201"/>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176"/>
                  <p:cNvGrpSpPr/>
                  <p:nvPr/>
                </p:nvGrpSpPr>
                <p:grpSpPr>
                  <a:xfrm>
                    <a:off x="2872123" y="1165384"/>
                    <a:ext cx="234632" cy="234632"/>
                    <a:chOff x="2483009" y="1114425"/>
                    <a:chExt cx="209550" cy="209550"/>
                  </a:xfrm>
                </p:grpSpPr>
                <p:sp>
                  <p:nvSpPr>
                    <p:cNvPr id="73" name="椭圆 198"/>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199"/>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177"/>
                  <p:cNvGrpSpPr/>
                  <p:nvPr/>
                </p:nvGrpSpPr>
                <p:grpSpPr>
                  <a:xfrm>
                    <a:off x="3233367" y="1165384"/>
                    <a:ext cx="234632" cy="234632"/>
                    <a:chOff x="2483009" y="1114425"/>
                    <a:chExt cx="209550" cy="209550"/>
                  </a:xfrm>
                </p:grpSpPr>
                <p:sp>
                  <p:nvSpPr>
                    <p:cNvPr id="71" name="椭圆 196"/>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197"/>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178"/>
                  <p:cNvGrpSpPr/>
                  <p:nvPr/>
                </p:nvGrpSpPr>
                <p:grpSpPr>
                  <a:xfrm>
                    <a:off x="3594612" y="1165384"/>
                    <a:ext cx="234632" cy="234632"/>
                    <a:chOff x="2483009" y="1114425"/>
                    <a:chExt cx="209550" cy="209550"/>
                  </a:xfrm>
                </p:grpSpPr>
                <p:sp>
                  <p:nvSpPr>
                    <p:cNvPr id="69" name="椭圆 194"/>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195"/>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179"/>
                  <p:cNvGrpSpPr/>
                  <p:nvPr/>
                </p:nvGrpSpPr>
                <p:grpSpPr>
                  <a:xfrm>
                    <a:off x="3955856" y="1165384"/>
                    <a:ext cx="234632" cy="234632"/>
                    <a:chOff x="2483009" y="1114425"/>
                    <a:chExt cx="209550" cy="209550"/>
                  </a:xfrm>
                </p:grpSpPr>
                <p:sp>
                  <p:nvSpPr>
                    <p:cNvPr id="67" name="椭圆 192"/>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193"/>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180"/>
                  <p:cNvGrpSpPr/>
                  <p:nvPr/>
                </p:nvGrpSpPr>
                <p:grpSpPr>
                  <a:xfrm>
                    <a:off x="4317101" y="1165384"/>
                    <a:ext cx="234632" cy="234632"/>
                    <a:chOff x="2483009" y="1114425"/>
                    <a:chExt cx="209550" cy="209550"/>
                  </a:xfrm>
                </p:grpSpPr>
                <p:sp>
                  <p:nvSpPr>
                    <p:cNvPr id="65" name="椭圆 190"/>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191"/>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181"/>
                  <p:cNvGrpSpPr/>
                  <p:nvPr/>
                </p:nvGrpSpPr>
                <p:grpSpPr>
                  <a:xfrm>
                    <a:off x="4678345" y="1165384"/>
                    <a:ext cx="234632" cy="234632"/>
                    <a:chOff x="2483009" y="1114425"/>
                    <a:chExt cx="209550" cy="209550"/>
                  </a:xfrm>
                </p:grpSpPr>
                <p:sp>
                  <p:nvSpPr>
                    <p:cNvPr id="63" name="椭圆 188"/>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189"/>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182"/>
                  <p:cNvGrpSpPr/>
                  <p:nvPr/>
                </p:nvGrpSpPr>
                <p:grpSpPr>
                  <a:xfrm>
                    <a:off x="5039590" y="1165384"/>
                    <a:ext cx="234632" cy="234632"/>
                    <a:chOff x="2483009" y="1114425"/>
                    <a:chExt cx="209550" cy="209550"/>
                  </a:xfrm>
                </p:grpSpPr>
                <p:sp>
                  <p:nvSpPr>
                    <p:cNvPr id="61" name="椭圆 186"/>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187"/>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183"/>
                  <p:cNvGrpSpPr/>
                  <p:nvPr/>
                </p:nvGrpSpPr>
                <p:grpSpPr>
                  <a:xfrm>
                    <a:off x="5400834" y="1165384"/>
                    <a:ext cx="234632" cy="234632"/>
                    <a:chOff x="2483009" y="1114425"/>
                    <a:chExt cx="209550" cy="209550"/>
                  </a:xfrm>
                </p:grpSpPr>
                <p:sp>
                  <p:nvSpPr>
                    <p:cNvPr id="59" name="椭圆 184"/>
                    <p:cNvSpPr/>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185"/>
                    <p:cNvSpPr/>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组合 144"/>
                <p:cNvGrpSpPr/>
                <p:nvPr/>
              </p:nvGrpSpPr>
              <p:grpSpPr>
                <a:xfrm>
                  <a:off x="2020452" y="1115627"/>
                  <a:ext cx="86065" cy="440911"/>
                  <a:chOff x="2244442" y="772895"/>
                  <a:chExt cx="94671" cy="485002"/>
                </a:xfrm>
              </p:grpSpPr>
              <p:sp>
                <p:nvSpPr>
                  <p:cNvPr id="47" name="圆角矩形 172"/>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圆角矩形 173"/>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45"/>
                <p:cNvGrpSpPr/>
                <p:nvPr/>
              </p:nvGrpSpPr>
              <p:grpSpPr>
                <a:xfrm>
                  <a:off x="2350139" y="1115627"/>
                  <a:ext cx="86065" cy="440911"/>
                  <a:chOff x="2244442" y="772895"/>
                  <a:chExt cx="94671" cy="485002"/>
                </a:xfrm>
              </p:grpSpPr>
              <p:sp>
                <p:nvSpPr>
                  <p:cNvPr id="45" name="圆角矩形 170"/>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圆角矩形 171"/>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146"/>
                <p:cNvGrpSpPr/>
                <p:nvPr/>
              </p:nvGrpSpPr>
              <p:grpSpPr>
                <a:xfrm>
                  <a:off x="2679826" y="1115627"/>
                  <a:ext cx="86065" cy="440911"/>
                  <a:chOff x="2244442" y="772895"/>
                  <a:chExt cx="94671" cy="485002"/>
                </a:xfrm>
              </p:grpSpPr>
              <p:sp>
                <p:nvSpPr>
                  <p:cNvPr id="43" name="圆角矩形 168"/>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圆角矩形 169"/>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147"/>
                <p:cNvGrpSpPr/>
                <p:nvPr/>
              </p:nvGrpSpPr>
              <p:grpSpPr>
                <a:xfrm>
                  <a:off x="3009512" y="1115627"/>
                  <a:ext cx="86065" cy="440911"/>
                  <a:chOff x="2244442" y="772895"/>
                  <a:chExt cx="94671" cy="485002"/>
                </a:xfrm>
              </p:grpSpPr>
              <p:sp>
                <p:nvSpPr>
                  <p:cNvPr id="41" name="圆角矩形 166"/>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167"/>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148"/>
                <p:cNvGrpSpPr/>
                <p:nvPr/>
              </p:nvGrpSpPr>
              <p:grpSpPr>
                <a:xfrm>
                  <a:off x="3339200" y="1115627"/>
                  <a:ext cx="86065" cy="440911"/>
                  <a:chOff x="2244442" y="772895"/>
                  <a:chExt cx="94671" cy="485002"/>
                </a:xfrm>
              </p:grpSpPr>
              <p:sp>
                <p:nvSpPr>
                  <p:cNvPr id="39" name="圆角矩形 164"/>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165"/>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149"/>
                <p:cNvGrpSpPr/>
                <p:nvPr/>
              </p:nvGrpSpPr>
              <p:grpSpPr>
                <a:xfrm>
                  <a:off x="3668886" y="1115627"/>
                  <a:ext cx="86065" cy="440911"/>
                  <a:chOff x="2244442" y="772895"/>
                  <a:chExt cx="94671" cy="485002"/>
                </a:xfrm>
              </p:grpSpPr>
              <p:sp>
                <p:nvSpPr>
                  <p:cNvPr id="37" name="圆角矩形 162"/>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163"/>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150"/>
                <p:cNvGrpSpPr/>
                <p:nvPr/>
              </p:nvGrpSpPr>
              <p:grpSpPr>
                <a:xfrm>
                  <a:off x="3998573" y="1115627"/>
                  <a:ext cx="86065" cy="440911"/>
                  <a:chOff x="2244442" y="772895"/>
                  <a:chExt cx="94671" cy="485002"/>
                </a:xfrm>
              </p:grpSpPr>
              <p:sp>
                <p:nvSpPr>
                  <p:cNvPr id="35" name="圆角矩形 160"/>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161"/>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151"/>
                <p:cNvGrpSpPr/>
                <p:nvPr/>
              </p:nvGrpSpPr>
              <p:grpSpPr>
                <a:xfrm>
                  <a:off x="4328260" y="1115627"/>
                  <a:ext cx="86065" cy="440911"/>
                  <a:chOff x="2244442" y="772895"/>
                  <a:chExt cx="94671" cy="485002"/>
                </a:xfrm>
              </p:grpSpPr>
              <p:sp>
                <p:nvSpPr>
                  <p:cNvPr id="33" name="圆角矩形 158"/>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159"/>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152"/>
                <p:cNvGrpSpPr/>
                <p:nvPr/>
              </p:nvGrpSpPr>
              <p:grpSpPr>
                <a:xfrm>
                  <a:off x="4657947" y="1115627"/>
                  <a:ext cx="86065" cy="440911"/>
                  <a:chOff x="2244442" y="772895"/>
                  <a:chExt cx="94671" cy="485002"/>
                </a:xfrm>
              </p:grpSpPr>
              <p:sp>
                <p:nvSpPr>
                  <p:cNvPr id="31" name="圆角矩形 156"/>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157"/>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153"/>
                <p:cNvGrpSpPr/>
                <p:nvPr/>
              </p:nvGrpSpPr>
              <p:grpSpPr>
                <a:xfrm>
                  <a:off x="4987634" y="1115627"/>
                  <a:ext cx="86065" cy="440911"/>
                  <a:chOff x="2244442" y="772895"/>
                  <a:chExt cx="94671" cy="485002"/>
                </a:xfrm>
              </p:grpSpPr>
              <p:sp>
                <p:nvSpPr>
                  <p:cNvPr id="29" name="圆角矩形 154"/>
                  <p:cNvSpPr/>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155"/>
                  <p:cNvSpPr/>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algn="ctr" defTabSz="914353" fontAlgn="auto">
                      <a:spcBef>
                        <a:spcPts val="0"/>
                      </a:spcBef>
                      <a:spcAft>
                        <a:spcPts val="0"/>
                      </a:spcAft>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grpSp>
        <p:nvGrpSpPr>
          <p:cNvPr id="84" name="组合 209"/>
          <p:cNvGrpSpPr/>
          <p:nvPr/>
        </p:nvGrpSpPr>
        <p:grpSpPr>
          <a:xfrm>
            <a:off x="6403208" y="1498044"/>
            <a:ext cx="1000117" cy="1008111"/>
            <a:chOff x="5542590" y="1120065"/>
            <a:chExt cx="1000117" cy="1008111"/>
          </a:xfrm>
        </p:grpSpPr>
        <p:grpSp>
          <p:nvGrpSpPr>
            <p:cNvPr id="85" name="组合 210"/>
            <p:cNvGrpSpPr/>
            <p:nvPr/>
          </p:nvGrpSpPr>
          <p:grpSpPr>
            <a:xfrm>
              <a:off x="5767219" y="1131221"/>
              <a:ext cx="568651" cy="996955"/>
              <a:chOff x="5695244" y="971056"/>
              <a:chExt cx="625516" cy="1096651"/>
            </a:xfrm>
            <a:solidFill>
              <a:srgbClr val="0070C0"/>
            </a:solidFill>
            <a:scene3d>
              <a:camera prst="orthographicFront">
                <a:rot lat="600000" lon="20399993" rev="0"/>
              </a:camera>
              <a:lightRig rig="threePt" dir="t"/>
            </a:scene3d>
          </p:grpSpPr>
          <p:sp>
            <p:nvSpPr>
              <p:cNvPr id="87" name="任意多边形 214"/>
              <p:cNvSpPr>
                <a:spLocks/>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zh-CN" altLang="en-US">
                  <a:solidFill>
                    <a:prstClr val="black"/>
                  </a:solidFill>
                  <a:ea typeface="微软雅黑" panose="020B0503020204020204" pitchFamily="34" charset="-122"/>
                  <a:sym typeface="Arial" panose="020B0604020202020204" pitchFamily="34" charset="0"/>
                </a:endParaRPr>
              </a:p>
            </p:txBody>
          </p:sp>
          <p:sp>
            <p:nvSpPr>
              <p:cNvPr id="88" name="任意多边形 215"/>
              <p:cNvSpPr>
                <a:spLocks/>
              </p:cNvSpPr>
              <p:nvPr/>
            </p:nvSpPr>
            <p:spPr bwMode="auto">
              <a:xfrm rot="5400000">
                <a:off x="5459676" y="1206624"/>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070C0"/>
              </a:solidFill>
              <a:ln w="25400">
                <a:noFill/>
              </a:ln>
              <a:effectLst/>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zh-CN" altLang="en-US">
                  <a:solidFill>
                    <a:prstClr val="black"/>
                  </a:solidFill>
                  <a:ea typeface="微软雅黑" panose="020B0503020204020204" pitchFamily="34" charset="-122"/>
                  <a:sym typeface="Arial" panose="020B0604020202020204" pitchFamily="34" charset="0"/>
                </a:endParaRPr>
              </a:p>
            </p:txBody>
          </p:sp>
        </p:grpSp>
        <p:sp>
          <p:nvSpPr>
            <p:cNvPr id="86" name="文本框 200"/>
            <p:cNvSpPr txBox="1"/>
            <p:nvPr/>
          </p:nvSpPr>
          <p:spPr>
            <a:xfrm>
              <a:off x="5542590" y="1120065"/>
              <a:ext cx="1000117" cy="661720"/>
            </a:xfrm>
            <a:prstGeom prst="rect">
              <a:avLst/>
            </a:prstGeom>
            <a:noFill/>
            <a:scene3d>
              <a:camera prst="perspectiveFront">
                <a:rot lat="0" lon="1799981" rev="0"/>
              </a:camera>
              <a:lightRig rig="threePt" dir="t"/>
            </a:scene3d>
          </p:spPr>
          <p:txBody>
            <a:bodyPr wrap="square" rtlCol="0">
              <a:spAutoFit/>
            </a:bodyPr>
            <a:lstStyle/>
            <a:p>
              <a:pPr algn="ctr" fontAlgn="auto">
                <a:spcBef>
                  <a:spcPts val="0"/>
                </a:spcBef>
                <a:spcAft>
                  <a:spcPts val="0"/>
                </a:spcAft>
              </a:pPr>
              <a:r>
                <a:rPr lang="en-US" altLang="zh-CN" sz="3700" b="1" dirty="0" smtClean="0">
                  <a:solidFill>
                    <a:prstClr val="white"/>
                  </a:solidFill>
                  <a:latin typeface="Impact MT Std" pitchFamily="34" charset="0"/>
                  <a:ea typeface="宋体"/>
                </a:rPr>
                <a:t>01</a:t>
              </a:r>
              <a:endParaRPr lang="zh-CN" altLang="en-US" sz="3700" b="1" dirty="0">
                <a:solidFill>
                  <a:prstClr val="white"/>
                </a:solidFill>
                <a:latin typeface="Impact MT Std" pitchFamily="34" charset="0"/>
                <a:ea typeface="宋体"/>
              </a:endParaRPr>
            </a:p>
          </p:txBody>
        </p:sp>
      </p:grpSp>
      <p:grpSp>
        <p:nvGrpSpPr>
          <p:cNvPr id="89" name="组合 216"/>
          <p:cNvGrpSpPr/>
          <p:nvPr/>
        </p:nvGrpSpPr>
        <p:grpSpPr>
          <a:xfrm>
            <a:off x="8023509" y="1498044"/>
            <a:ext cx="1000117" cy="1068961"/>
            <a:chOff x="7162891" y="1120065"/>
            <a:chExt cx="1000117" cy="1068962"/>
          </a:xfrm>
        </p:grpSpPr>
        <p:grpSp>
          <p:nvGrpSpPr>
            <p:cNvPr id="90" name="组合 217"/>
            <p:cNvGrpSpPr/>
            <p:nvPr/>
          </p:nvGrpSpPr>
          <p:grpSpPr>
            <a:xfrm>
              <a:off x="7319343" y="1192071"/>
              <a:ext cx="750872" cy="996956"/>
              <a:chOff x="5695241" y="959720"/>
              <a:chExt cx="625516" cy="1096653"/>
            </a:xfrm>
            <a:solidFill>
              <a:srgbClr val="0070C0"/>
            </a:solidFill>
            <a:scene3d>
              <a:camera prst="orthographicFront">
                <a:rot lat="20944032" lon="19239453" rev="161931"/>
              </a:camera>
              <a:lightRig rig="threePt" dir="t"/>
            </a:scene3d>
          </p:grpSpPr>
          <p:sp>
            <p:nvSpPr>
              <p:cNvPr id="92" name="任意多边形 221"/>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zh-CN" altLang="en-US">
                  <a:solidFill>
                    <a:prstClr val="black"/>
                  </a:solidFill>
                  <a:ea typeface="微软雅黑" panose="020B0503020204020204" pitchFamily="34" charset="-122"/>
                  <a:sym typeface="Arial" panose="020B0604020202020204" pitchFamily="34" charset="0"/>
                </a:endParaRPr>
              </a:p>
            </p:txBody>
          </p:sp>
          <p:sp>
            <p:nvSpPr>
              <p:cNvPr id="93" name="任意多边形 222"/>
              <p:cNvSpPr>
                <a:spLocks/>
              </p:cNvSpPr>
              <p:nvPr/>
            </p:nvSpPr>
            <p:spPr bwMode="auto">
              <a:xfrm rot="5400000">
                <a:off x="5459672" y="1195289"/>
                <a:ext cx="1096653"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070C0"/>
              </a:solidFill>
              <a:ln w="25400">
                <a:noFill/>
              </a:ln>
              <a:effectLst/>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zh-CN" altLang="en-US">
                  <a:solidFill>
                    <a:prstClr val="black"/>
                  </a:solidFill>
                  <a:ea typeface="微软雅黑" panose="020B0503020204020204" pitchFamily="34" charset="-122"/>
                  <a:sym typeface="Arial" panose="020B0604020202020204" pitchFamily="34" charset="0"/>
                </a:endParaRPr>
              </a:p>
            </p:txBody>
          </p:sp>
        </p:grpSp>
        <p:sp>
          <p:nvSpPr>
            <p:cNvPr id="91" name="文本框 203"/>
            <p:cNvSpPr txBox="1"/>
            <p:nvPr/>
          </p:nvSpPr>
          <p:spPr>
            <a:xfrm>
              <a:off x="7162891" y="1120065"/>
              <a:ext cx="1000117" cy="661721"/>
            </a:xfrm>
            <a:prstGeom prst="rect">
              <a:avLst/>
            </a:prstGeom>
            <a:noFill/>
            <a:scene3d>
              <a:camera prst="perspectiveFront">
                <a:rot lat="0" lon="19799991" rev="0"/>
              </a:camera>
              <a:lightRig rig="threePt" dir="t"/>
            </a:scene3d>
          </p:spPr>
          <p:txBody>
            <a:bodyPr wrap="square" rtlCol="0">
              <a:spAutoFit/>
            </a:bodyPr>
            <a:lstStyle/>
            <a:p>
              <a:pPr algn="ctr" fontAlgn="auto">
                <a:spcBef>
                  <a:spcPts val="0"/>
                </a:spcBef>
                <a:spcAft>
                  <a:spcPts val="0"/>
                </a:spcAft>
              </a:pPr>
              <a:r>
                <a:rPr lang="en-US" altLang="zh-CN" sz="3700" b="1" dirty="0">
                  <a:solidFill>
                    <a:prstClr val="white"/>
                  </a:solidFill>
                  <a:latin typeface="Impact MT Std" pitchFamily="34" charset="0"/>
                  <a:ea typeface="宋体"/>
                </a:rPr>
                <a:t>02</a:t>
              </a:r>
              <a:endParaRPr lang="zh-CN" altLang="en-US" sz="3700" b="1" dirty="0">
                <a:solidFill>
                  <a:prstClr val="white"/>
                </a:solidFill>
                <a:latin typeface="Impact MT Std" pitchFamily="34" charset="0"/>
                <a:ea typeface="宋体"/>
              </a:endParaRPr>
            </a:p>
          </p:txBody>
        </p:sp>
      </p:grpSp>
      <p:grpSp>
        <p:nvGrpSpPr>
          <p:cNvPr id="94" name="组合 223"/>
          <p:cNvGrpSpPr/>
          <p:nvPr/>
        </p:nvGrpSpPr>
        <p:grpSpPr>
          <a:xfrm>
            <a:off x="9707420" y="1498043"/>
            <a:ext cx="1000117" cy="1017848"/>
            <a:chOff x="8846802" y="1120065"/>
            <a:chExt cx="1000117" cy="1017848"/>
          </a:xfrm>
        </p:grpSpPr>
        <p:grpSp>
          <p:nvGrpSpPr>
            <p:cNvPr id="95" name="组合 224"/>
            <p:cNvGrpSpPr/>
            <p:nvPr/>
          </p:nvGrpSpPr>
          <p:grpSpPr>
            <a:xfrm>
              <a:off x="9053298" y="1140958"/>
              <a:ext cx="568651" cy="996955"/>
              <a:chOff x="5695244" y="971988"/>
              <a:chExt cx="625516" cy="1096651"/>
            </a:xfrm>
            <a:solidFill>
              <a:srgbClr val="0070C0"/>
            </a:solidFill>
            <a:scene3d>
              <a:camera prst="orthographicFront">
                <a:rot lat="600000" lon="20399993" rev="0"/>
              </a:camera>
              <a:lightRig rig="threePt" dir="t"/>
            </a:scene3d>
          </p:grpSpPr>
          <p:sp>
            <p:nvSpPr>
              <p:cNvPr id="98" name="任意多边形 228"/>
              <p:cNvSpPr>
                <a:spLocks/>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zh-CN" altLang="en-US">
                  <a:solidFill>
                    <a:prstClr val="black"/>
                  </a:solidFill>
                  <a:ea typeface="微软雅黑" panose="020B0503020204020204" pitchFamily="34" charset="-122"/>
                  <a:sym typeface="Arial" panose="020B0604020202020204" pitchFamily="34" charset="0"/>
                </a:endParaRPr>
              </a:p>
            </p:txBody>
          </p:sp>
          <p:sp>
            <p:nvSpPr>
              <p:cNvPr id="99" name="任意多边形 229"/>
              <p:cNvSpPr>
                <a:spLocks/>
              </p:cNvSpPr>
              <p:nvPr/>
            </p:nvSpPr>
            <p:spPr bwMode="auto">
              <a:xfrm rot="5400000">
                <a:off x="5459676" y="1207556"/>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070C0"/>
              </a:solidFill>
              <a:ln w="25400">
                <a:noFill/>
              </a:ln>
              <a:effectLst/>
            </p:spPr>
            <p:txBody>
              <a:bodyPr vert="horz" wrap="square" lIns="91440" tIns="45720" rIns="91440" bIns="45720" numCol="1" anchor="t" anchorCtr="0" compatLnSpc="1">
                <a:prstTxWarp prst="textNoShape">
                  <a:avLst/>
                </a:prstTxWarp>
                <a:noAutofit/>
              </a:bodyPr>
              <a:lstStyle/>
              <a:p>
                <a:pPr fontAlgn="auto">
                  <a:spcBef>
                    <a:spcPts val="0"/>
                  </a:spcBef>
                  <a:spcAft>
                    <a:spcPts val="0"/>
                  </a:spcAft>
                </a:pPr>
                <a:endParaRPr lang="zh-CN" altLang="en-US">
                  <a:solidFill>
                    <a:prstClr val="black"/>
                  </a:solidFill>
                  <a:ea typeface="微软雅黑" panose="020B0503020204020204" pitchFamily="34" charset="-122"/>
                  <a:sym typeface="Arial" panose="020B0604020202020204" pitchFamily="34" charset="0"/>
                </a:endParaRPr>
              </a:p>
            </p:txBody>
          </p:sp>
        </p:grpSp>
        <p:sp>
          <p:nvSpPr>
            <p:cNvPr id="96" name="文本框 206"/>
            <p:cNvSpPr txBox="1"/>
            <p:nvPr/>
          </p:nvSpPr>
          <p:spPr>
            <a:xfrm>
              <a:off x="8846802" y="1120065"/>
              <a:ext cx="1000117" cy="661720"/>
            </a:xfrm>
            <a:prstGeom prst="rect">
              <a:avLst/>
            </a:prstGeom>
            <a:noFill/>
            <a:scene3d>
              <a:camera prst="perspectiveFront">
                <a:rot lat="0" lon="1800000" rev="0"/>
              </a:camera>
              <a:lightRig rig="threePt" dir="t"/>
            </a:scene3d>
          </p:spPr>
          <p:txBody>
            <a:bodyPr wrap="square" rtlCol="0">
              <a:spAutoFit/>
            </a:bodyPr>
            <a:lstStyle/>
            <a:p>
              <a:pPr algn="ctr" fontAlgn="auto">
                <a:spcBef>
                  <a:spcPts val="0"/>
                </a:spcBef>
                <a:spcAft>
                  <a:spcPts val="0"/>
                </a:spcAft>
              </a:pPr>
              <a:r>
                <a:rPr lang="en-US" altLang="zh-CN" sz="3700" b="1" dirty="0">
                  <a:solidFill>
                    <a:prstClr val="white"/>
                  </a:solidFill>
                  <a:latin typeface="Impact MT Std" pitchFamily="34" charset="0"/>
                  <a:ea typeface="宋体"/>
                </a:rPr>
                <a:t>03</a:t>
              </a:r>
              <a:endParaRPr lang="zh-CN" altLang="en-US" sz="3700" b="1" dirty="0">
                <a:solidFill>
                  <a:prstClr val="white"/>
                </a:solidFill>
                <a:latin typeface="Impact MT Std" pitchFamily="34" charset="0"/>
                <a:ea typeface="宋体"/>
              </a:endParaRPr>
            </a:p>
          </p:txBody>
        </p:sp>
      </p:grpSp>
      <p:grpSp>
        <p:nvGrpSpPr>
          <p:cNvPr id="100" name="Group 4"/>
          <p:cNvGrpSpPr>
            <a:grpSpLocks noChangeAspect="1"/>
          </p:cNvGrpSpPr>
          <p:nvPr/>
        </p:nvGrpSpPr>
        <p:grpSpPr bwMode="auto">
          <a:xfrm>
            <a:off x="7182475" y="5412430"/>
            <a:ext cx="347593" cy="407337"/>
            <a:chOff x="1776" y="1776"/>
            <a:chExt cx="64" cy="75"/>
          </a:xfrm>
          <a:solidFill>
            <a:srgbClr val="6699FF"/>
          </a:solidFill>
          <a:scene3d>
            <a:camera prst="perspectiveFront">
              <a:rot lat="0" lon="1799990" rev="0"/>
            </a:camera>
            <a:lightRig rig="threePt" dir="t"/>
          </a:scene3d>
        </p:grpSpPr>
        <p:sp>
          <p:nvSpPr>
            <p:cNvPr id="101"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sp>
          <p:nvSpPr>
            <p:cNvPr id="102"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sp>
          <p:nvSpPr>
            <p:cNvPr id="103"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sp>
          <p:nvSpPr>
            <p:cNvPr id="104"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grpSp>
      <p:grpSp>
        <p:nvGrpSpPr>
          <p:cNvPr id="105" name="Group 13"/>
          <p:cNvGrpSpPr>
            <a:grpSpLocks noChangeAspect="1"/>
          </p:cNvGrpSpPr>
          <p:nvPr/>
        </p:nvGrpSpPr>
        <p:grpSpPr bwMode="auto">
          <a:xfrm>
            <a:off x="8836268" y="5372388"/>
            <a:ext cx="423878" cy="428881"/>
            <a:chOff x="2426" y="2781"/>
            <a:chExt cx="593" cy="600"/>
          </a:xfrm>
          <a:solidFill>
            <a:srgbClr val="6699FF"/>
          </a:solidFill>
          <a:scene3d>
            <a:camera prst="perspectiveFront">
              <a:rot lat="0" lon="19799991" rev="0"/>
            </a:camera>
            <a:lightRig rig="threePt" dir="t"/>
          </a:scene3d>
        </p:grpSpPr>
        <p:sp>
          <p:nvSpPr>
            <p:cNvPr id="106"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sp>
          <p:nvSpPr>
            <p:cNvPr id="10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grpSp>
      <p:grpSp>
        <p:nvGrpSpPr>
          <p:cNvPr id="108" name="组合 238"/>
          <p:cNvGrpSpPr/>
          <p:nvPr/>
        </p:nvGrpSpPr>
        <p:grpSpPr>
          <a:xfrm>
            <a:off x="10406719" y="5423435"/>
            <a:ext cx="400684" cy="436036"/>
            <a:chOff x="4873626" y="1965325"/>
            <a:chExt cx="269876" cy="293688"/>
          </a:xfrm>
          <a:solidFill>
            <a:srgbClr val="6699FF"/>
          </a:solidFill>
          <a:scene3d>
            <a:camera prst="perspectiveFront">
              <a:rot lat="0" lon="1799990" rev="0"/>
            </a:camera>
            <a:lightRig rig="threePt" dir="t"/>
          </a:scene3d>
        </p:grpSpPr>
        <p:sp>
          <p:nvSpPr>
            <p:cNvPr id="109" name="Freeform 502"/>
            <p:cNvSpPr>
              <a:spLocks/>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sp>
          <p:nvSpPr>
            <p:cNvPr id="110" name="Freeform 503"/>
            <p:cNvSpPr>
              <a:spLocks/>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sp>
          <p:nvSpPr>
            <p:cNvPr id="111" name="Freeform 504"/>
            <p:cNvSpPr>
              <a:spLocks/>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sp>
          <p:nvSpPr>
            <p:cNvPr id="112" name="Freeform 505"/>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fontAlgn="auto">
                <a:spcBef>
                  <a:spcPts val="0"/>
                </a:spcBef>
                <a:spcAft>
                  <a:spcPts val="0"/>
                </a:spcAft>
                <a:defRPr/>
              </a:pPr>
              <a:endParaRPr lang="zh-CN" altLang="en-US" kern="0">
                <a:solidFill>
                  <a:prstClr val="black"/>
                </a:solidFill>
                <a:ea typeface="微软雅黑" panose="020B0503020204020204" pitchFamily="34" charset="-122"/>
                <a:sym typeface="Arial" panose="020B0604020202020204" pitchFamily="34" charset="0"/>
              </a:endParaRPr>
            </a:p>
          </p:txBody>
        </p:sp>
      </p:grpSp>
      <p:sp>
        <p:nvSpPr>
          <p:cNvPr id="114" name="文本框 77"/>
          <p:cNvSpPr txBox="1"/>
          <p:nvPr/>
        </p:nvSpPr>
        <p:spPr>
          <a:xfrm>
            <a:off x="3352891" y="4407778"/>
            <a:ext cx="2230480" cy="1015657"/>
          </a:xfrm>
          <a:prstGeom prst="rect">
            <a:avLst/>
          </a:prstGeom>
          <a:noFill/>
        </p:spPr>
        <p:txBody>
          <a:bodyPr wrap="square" lIns="91435" tIns="45717" rIns="91435" bIns="45717" rtlCol="0">
            <a:spAutoFit/>
          </a:bodyPr>
          <a:lstStyle/>
          <a:p>
            <a:pPr algn="ctr" fontAlgn="auto">
              <a:spcBef>
                <a:spcPts val="0"/>
              </a:spcBef>
              <a:spcAft>
                <a:spcPts val="0"/>
              </a:spcAft>
            </a:pPr>
            <a:r>
              <a:rPr lang="fr-FR" sz="2000" b="1" dirty="0" err="1">
                <a:solidFill>
                  <a:srgbClr val="740000"/>
                </a:solidFill>
              </a:rPr>
              <a:t>PROJECTS</a:t>
            </a:r>
            <a:r>
              <a:rPr lang="fr-FR" sz="2000" b="1" dirty="0">
                <a:solidFill>
                  <a:srgbClr val="740000"/>
                </a:solidFill>
              </a:rPr>
              <a:t> </a:t>
            </a:r>
            <a:r>
              <a:rPr lang="fr-FR" sz="2000" b="1" dirty="0" err="1">
                <a:solidFill>
                  <a:srgbClr val="740000"/>
                </a:solidFill>
              </a:rPr>
              <a:t>REALIZED</a:t>
            </a:r>
            <a:r>
              <a:rPr lang="fr-FR" sz="2000" b="1" dirty="0">
                <a:solidFill>
                  <a:srgbClr val="740000"/>
                </a:solidFill>
              </a:rPr>
              <a:t> (OR IN PROGRESS)</a:t>
            </a:r>
            <a:endParaRPr lang="en-US" altLang="zh-CN" sz="2000" b="1" dirty="0">
              <a:solidFill>
                <a:srgbClr val="000066"/>
              </a:solidFill>
              <a:latin typeface="Cambria" panose="02040503050406030204" pitchFamily="18" charset="0"/>
              <a:ea typeface="Cambria" panose="02040503050406030204" pitchFamily="18" charset="0"/>
            </a:endParaRPr>
          </a:p>
        </p:txBody>
      </p:sp>
      <p:grpSp>
        <p:nvGrpSpPr>
          <p:cNvPr id="115" name="组合 246"/>
          <p:cNvGrpSpPr/>
          <p:nvPr/>
        </p:nvGrpSpPr>
        <p:grpSpPr>
          <a:xfrm>
            <a:off x="6165361" y="3265230"/>
            <a:ext cx="1582552" cy="1371869"/>
            <a:chOff x="6870216" y="2879502"/>
            <a:chExt cx="1434288" cy="1371868"/>
          </a:xfrm>
        </p:grpSpPr>
        <p:sp>
          <p:nvSpPr>
            <p:cNvPr id="116" name="文本框 123"/>
            <p:cNvSpPr txBox="1"/>
            <p:nvPr/>
          </p:nvSpPr>
          <p:spPr>
            <a:xfrm>
              <a:off x="6870216" y="2879502"/>
              <a:ext cx="1303586" cy="461665"/>
            </a:xfrm>
            <a:prstGeom prst="rect">
              <a:avLst/>
            </a:prstGeom>
            <a:noFill/>
          </p:spPr>
          <p:txBody>
            <a:bodyPr wrap="square" rtlCol="0">
              <a:spAutoFit/>
            </a:bodyPr>
            <a:lstStyle/>
            <a:p>
              <a:pPr algn="ctr" fontAlgn="auto">
                <a:spcBef>
                  <a:spcPts val="0"/>
                </a:spcBef>
                <a:spcAft>
                  <a:spcPts val="0"/>
                </a:spcAft>
              </a:pPr>
              <a:r>
                <a:rPr lang="ro-RO" altLang="zh-CN" sz="2400" b="1" dirty="0" smtClean="0">
                  <a:solidFill>
                    <a:srgbClr val="C00000"/>
                  </a:solidFill>
                  <a:latin typeface="Cambria" panose="02040503050406030204" pitchFamily="18" charset="0"/>
                  <a:ea typeface="Cambria" panose="02040503050406030204" pitchFamily="18" charset="0"/>
                </a:rPr>
                <a:t>36</a:t>
              </a:r>
              <a:endParaRPr lang="zh-CN" altLang="en-US" sz="2400" b="1" dirty="0">
                <a:solidFill>
                  <a:srgbClr val="C00000"/>
                </a:solidFill>
                <a:latin typeface="Cambria" panose="02040503050406030204" pitchFamily="18" charset="0"/>
                <a:ea typeface="微软雅黑" panose="020B0503020204020204" pitchFamily="34" charset="-122"/>
              </a:endParaRPr>
            </a:p>
          </p:txBody>
        </p:sp>
        <p:sp>
          <p:nvSpPr>
            <p:cNvPr id="117" name="文本框 124"/>
            <p:cNvSpPr txBox="1"/>
            <p:nvPr/>
          </p:nvSpPr>
          <p:spPr>
            <a:xfrm>
              <a:off x="6872994" y="3235708"/>
              <a:ext cx="1431510" cy="1015662"/>
            </a:xfrm>
            <a:prstGeom prst="rect">
              <a:avLst/>
            </a:prstGeom>
            <a:noFill/>
          </p:spPr>
          <p:txBody>
            <a:bodyPr wrap="square" rtlCol="0">
              <a:spAutoFit/>
            </a:bodyPr>
            <a:lstStyle/>
            <a:p>
              <a:pPr algn="ctr"/>
              <a:r>
                <a:rPr lang="en-US" sz="2000" b="1" dirty="0">
                  <a:solidFill>
                    <a:srgbClr val="000066"/>
                  </a:solidFill>
                  <a:latin typeface="Cambria" panose="02040503050406030204" pitchFamily="18" charset="0"/>
                  <a:ea typeface="Cambria" panose="02040503050406030204" pitchFamily="18" charset="0"/>
                </a:rPr>
                <a:t>Projects for doctoral students</a:t>
              </a:r>
              <a:endParaRPr lang="ro-RO" sz="2000" b="1" dirty="0">
                <a:solidFill>
                  <a:srgbClr val="000066"/>
                </a:solidFill>
                <a:latin typeface="Cambria" panose="02040503050406030204" pitchFamily="18" charset="0"/>
                <a:ea typeface="Cambria" panose="02040503050406030204" pitchFamily="18" charset="0"/>
              </a:endParaRPr>
            </a:p>
          </p:txBody>
        </p:sp>
      </p:grpSp>
      <p:grpSp>
        <p:nvGrpSpPr>
          <p:cNvPr id="118" name="组合 249"/>
          <p:cNvGrpSpPr/>
          <p:nvPr/>
        </p:nvGrpSpPr>
        <p:grpSpPr>
          <a:xfrm>
            <a:off x="7821545" y="3278238"/>
            <a:ext cx="1582552" cy="1153219"/>
            <a:chOff x="6870216" y="2879502"/>
            <a:chExt cx="1434288" cy="1153219"/>
          </a:xfrm>
        </p:grpSpPr>
        <p:sp>
          <p:nvSpPr>
            <p:cNvPr id="119" name="文本框 123"/>
            <p:cNvSpPr txBox="1"/>
            <p:nvPr/>
          </p:nvSpPr>
          <p:spPr>
            <a:xfrm>
              <a:off x="6870216" y="2879502"/>
              <a:ext cx="1303586" cy="461665"/>
            </a:xfrm>
            <a:prstGeom prst="rect">
              <a:avLst/>
            </a:prstGeom>
            <a:noFill/>
          </p:spPr>
          <p:txBody>
            <a:bodyPr wrap="square" rtlCol="0">
              <a:spAutoFit/>
            </a:bodyPr>
            <a:lstStyle/>
            <a:p>
              <a:pPr algn="ctr" fontAlgn="auto">
                <a:spcBef>
                  <a:spcPts val="0"/>
                </a:spcBef>
                <a:spcAft>
                  <a:spcPts val="0"/>
                </a:spcAft>
              </a:pPr>
              <a:r>
                <a:rPr lang="ro-RO" altLang="zh-CN" sz="2400" b="1" dirty="0" smtClean="0">
                  <a:solidFill>
                    <a:srgbClr val="C00000"/>
                  </a:solidFill>
                  <a:latin typeface="Cambria" panose="02040503050406030204" pitchFamily="18" charset="0"/>
                  <a:ea typeface="Cambria" panose="02040503050406030204" pitchFamily="18" charset="0"/>
                </a:rPr>
                <a:t>16</a:t>
              </a:r>
              <a:endParaRPr lang="zh-CN" altLang="en-US" sz="2400" b="1" dirty="0">
                <a:solidFill>
                  <a:srgbClr val="C00000"/>
                </a:solidFill>
                <a:latin typeface="Cambria" panose="02040503050406030204" pitchFamily="18" charset="0"/>
                <a:ea typeface="Cambria" panose="02040503050406030204" pitchFamily="18" charset="0"/>
              </a:endParaRPr>
            </a:p>
          </p:txBody>
        </p:sp>
        <p:sp>
          <p:nvSpPr>
            <p:cNvPr id="120" name="文本框 124"/>
            <p:cNvSpPr txBox="1"/>
            <p:nvPr/>
          </p:nvSpPr>
          <p:spPr>
            <a:xfrm>
              <a:off x="6872994" y="3235708"/>
              <a:ext cx="1431510" cy="797013"/>
            </a:xfrm>
            <a:prstGeom prst="rect">
              <a:avLst/>
            </a:prstGeom>
            <a:noFill/>
          </p:spPr>
          <p:txBody>
            <a:bodyPr wrap="square" rtlCol="0">
              <a:spAutoFit/>
            </a:bodyPr>
            <a:lstStyle/>
            <a:p>
              <a:pPr algn="ctr" fontAlgn="auto">
                <a:lnSpc>
                  <a:spcPct val="120000"/>
                </a:lnSpc>
                <a:spcAft>
                  <a:spcPts val="0"/>
                </a:spcAft>
              </a:pPr>
              <a:r>
                <a:rPr lang="ro-RO" altLang="zh-CN" sz="2000" b="1" dirty="0" err="1" smtClean="0">
                  <a:solidFill>
                    <a:srgbClr val="000066"/>
                  </a:solidFill>
                  <a:latin typeface="Cambria" panose="02040503050406030204" pitchFamily="18" charset="0"/>
                  <a:ea typeface="Cambria" panose="02040503050406030204" pitchFamily="18" charset="0"/>
                  <a:sym typeface="微软雅黑" pitchFamily="34" charset="-122"/>
                </a:rPr>
                <a:t>Projects</a:t>
              </a:r>
              <a:r>
                <a:rPr lang="ro-RO" altLang="zh-CN" sz="2000" b="1" dirty="0" smtClean="0">
                  <a:solidFill>
                    <a:srgbClr val="000066"/>
                  </a:solidFill>
                  <a:latin typeface="Cambria" panose="02040503050406030204" pitchFamily="18" charset="0"/>
                  <a:ea typeface="Cambria" panose="02040503050406030204" pitchFamily="18" charset="0"/>
                  <a:sym typeface="微软雅黑" pitchFamily="34" charset="-122"/>
                </a:rPr>
                <a:t> </a:t>
              </a:r>
              <a:r>
                <a:rPr lang="ro-RO" altLang="zh-CN" sz="2000" b="1" dirty="0" err="1" smtClean="0">
                  <a:solidFill>
                    <a:srgbClr val="000066"/>
                  </a:solidFill>
                  <a:latin typeface="Cambria" panose="02040503050406030204" pitchFamily="18" charset="0"/>
                  <a:ea typeface="Cambria" panose="02040503050406030204" pitchFamily="18" charset="0"/>
                  <a:sym typeface="微软雅黑" pitchFamily="34" charset="-122"/>
                </a:rPr>
                <a:t>realizid</a:t>
              </a:r>
              <a:endParaRPr lang="zh-CN" altLang="en-US" sz="2000" b="1" dirty="0">
                <a:solidFill>
                  <a:srgbClr val="000066"/>
                </a:solidFill>
                <a:latin typeface="Cambria" panose="02040503050406030204" pitchFamily="18" charset="0"/>
                <a:ea typeface="Cambria" panose="02040503050406030204" pitchFamily="18" charset="0"/>
                <a:sym typeface="微软雅黑" pitchFamily="34" charset="-122"/>
              </a:endParaRPr>
            </a:p>
          </p:txBody>
        </p:sp>
      </p:grpSp>
      <p:grpSp>
        <p:nvGrpSpPr>
          <p:cNvPr id="121" name="组合 252"/>
          <p:cNvGrpSpPr/>
          <p:nvPr/>
        </p:nvGrpSpPr>
        <p:grpSpPr>
          <a:xfrm>
            <a:off x="9477729" y="3265230"/>
            <a:ext cx="1582552" cy="1153219"/>
            <a:chOff x="6870216" y="2879502"/>
            <a:chExt cx="1434288" cy="1153219"/>
          </a:xfrm>
        </p:grpSpPr>
        <p:sp>
          <p:nvSpPr>
            <p:cNvPr id="122" name="文本框 123"/>
            <p:cNvSpPr txBox="1"/>
            <p:nvPr/>
          </p:nvSpPr>
          <p:spPr>
            <a:xfrm>
              <a:off x="6870216" y="2879502"/>
              <a:ext cx="1303586" cy="461665"/>
            </a:xfrm>
            <a:prstGeom prst="rect">
              <a:avLst/>
            </a:prstGeom>
            <a:noFill/>
          </p:spPr>
          <p:txBody>
            <a:bodyPr wrap="square" rtlCol="0">
              <a:spAutoFit/>
            </a:bodyPr>
            <a:lstStyle/>
            <a:p>
              <a:pPr algn="ctr" fontAlgn="auto">
                <a:spcBef>
                  <a:spcPts val="0"/>
                </a:spcBef>
                <a:spcAft>
                  <a:spcPts val="0"/>
                </a:spcAft>
              </a:pPr>
              <a:r>
                <a:rPr lang="ro-RO" altLang="zh-CN" sz="2400" b="1" dirty="0" smtClean="0">
                  <a:solidFill>
                    <a:srgbClr val="C00000"/>
                  </a:solidFill>
                  <a:latin typeface="Cambria" panose="02040503050406030204" pitchFamily="18" charset="0"/>
                  <a:ea typeface="Cambria" panose="02040503050406030204" pitchFamily="18" charset="0"/>
                </a:rPr>
                <a:t>3</a:t>
              </a:r>
              <a:endParaRPr lang="zh-CN" altLang="en-US" sz="2400" b="1" dirty="0">
                <a:solidFill>
                  <a:srgbClr val="C00000"/>
                </a:solidFill>
                <a:latin typeface="Cambria" panose="02040503050406030204" pitchFamily="18" charset="0"/>
                <a:ea typeface="Cambria" panose="02040503050406030204" pitchFamily="18" charset="0"/>
              </a:endParaRPr>
            </a:p>
          </p:txBody>
        </p:sp>
        <p:sp>
          <p:nvSpPr>
            <p:cNvPr id="123" name="文本框 124"/>
            <p:cNvSpPr txBox="1"/>
            <p:nvPr/>
          </p:nvSpPr>
          <p:spPr>
            <a:xfrm>
              <a:off x="6872994" y="3235708"/>
              <a:ext cx="1431510" cy="797013"/>
            </a:xfrm>
            <a:prstGeom prst="rect">
              <a:avLst/>
            </a:prstGeom>
            <a:noFill/>
          </p:spPr>
          <p:txBody>
            <a:bodyPr wrap="square" rtlCol="0">
              <a:spAutoFit/>
            </a:bodyPr>
            <a:lstStyle/>
            <a:p>
              <a:pPr algn="ctr" fontAlgn="auto">
                <a:lnSpc>
                  <a:spcPct val="120000"/>
                </a:lnSpc>
                <a:spcAft>
                  <a:spcPts val="0"/>
                </a:spcAft>
              </a:pPr>
              <a:r>
                <a:rPr lang="ro-RO" altLang="zh-CN" sz="2000" b="1" dirty="0" err="1" smtClean="0">
                  <a:solidFill>
                    <a:srgbClr val="000066"/>
                  </a:solidFill>
                  <a:latin typeface="Cambria" panose="02040503050406030204" pitchFamily="18" charset="0"/>
                  <a:ea typeface="Cambria" panose="02040503050406030204" pitchFamily="18" charset="0"/>
                  <a:sym typeface="微软雅黑" pitchFamily="34" charset="-122"/>
                </a:rPr>
                <a:t>Projects</a:t>
              </a:r>
              <a:r>
                <a:rPr lang="ro-RO" altLang="zh-CN" sz="2000" b="1" dirty="0" smtClean="0">
                  <a:solidFill>
                    <a:srgbClr val="000066"/>
                  </a:solidFill>
                  <a:latin typeface="Cambria" panose="02040503050406030204" pitchFamily="18" charset="0"/>
                  <a:ea typeface="Cambria" panose="02040503050406030204" pitchFamily="18" charset="0"/>
                  <a:sym typeface="微软雅黑" pitchFamily="34" charset="-122"/>
                </a:rPr>
                <a:t>  in </a:t>
              </a:r>
              <a:r>
                <a:rPr lang="ro-RO" altLang="zh-CN" sz="2000" b="1" dirty="0" err="1" smtClean="0">
                  <a:solidFill>
                    <a:srgbClr val="000066"/>
                  </a:solidFill>
                  <a:latin typeface="Cambria" panose="02040503050406030204" pitchFamily="18" charset="0"/>
                  <a:ea typeface="Cambria" panose="02040503050406030204" pitchFamily="18" charset="0"/>
                  <a:sym typeface="微软雅黑" pitchFamily="34" charset="-122"/>
                </a:rPr>
                <a:t>progress</a:t>
              </a:r>
              <a:endParaRPr lang="zh-CN" altLang="en-US" sz="2000" b="1" dirty="0">
                <a:solidFill>
                  <a:srgbClr val="000066"/>
                </a:solidFill>
                <a:latin typeface="Cambria" panose="02040503050406030204" pitchFamily="18" charset="0"/>
                <a:ea typeface="Cambria" panose="02040503050406030204" pitchFamily="18" charset="0"/>
                <a:sym typeface="微软雅黑" pitchFamily="34" charset="-122"/>
              </a:endParaRPr>
            </a:p>
          </p:txBody>
        </p:sp>
      </p:grpSp>
      <p:pic>
        <p:nvPicPr>
          <p:cNvPr id="124" name="Imagine 1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346" y="2177967"/>
            <a:ext cx="2633342" cy="1821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5893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87"/>
          <p:cNvSpPr/>
          <p:nvPr/>
        </p:nvSpPr>
        <p:spPr>
          <a:xfrm flipV="1">
            <a:off x="2139593" y="3282269"/>
            <a:ext cx="2402716" cy="943656"/>
          </a:xfrm>
          <a:prstGeom prst="homePlate">
            <a:avLst/>
          </a:prstGeom>
          <a:gradFill>
            <a:gsLst>
              <a:gs pos="50000">
                <a:srgbClr val="0080C1"/>
              </a:gs>
              <a:gs pos="100000">
                <a:srgbClr val="066C9D"/>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88"/>
          <p:cNvSpPr/>
          <p:nvPr/>
        </p:nvSpPr>
        <p:spPr>
          <a:xfrm rot="5400000" flipV="1">
            <a:off x="-149255" y="1922521"/>
            <a:ext cx="2367034" cy="2229641"/>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gradFill>
            <a:gsLst>
              <a:gs pos="50000">
                <a:srgbClr val="0080C1"/>
              </a:gs>
              <a:gs pos="100000">
                <a:srgbClr val="066C9D"/>
              </a:gs>
            </a:gsLst>
            <a:lin ang="30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9"/>
          <p:cNvGrpSpPr/>
          <p:nvPr/>
        </p:nvGrpSpPr>
        <p:grpSpPr>
          <a:xfrm>
            <a:off x="4578094" y="3515209"/>
            <a:ext cx="431338" cy="431339"/>
            <a:chOff x="2214546" y="1142990"/>
            <a:chExt cx="966786" cy="966787"/>
          </a:xfrm>
          <a:solidFill>
            <a:srgbClr val="076EB9"/>
          </a:solidFill>
        </p:grpSpPr>
        <p:sp>
          <p:nvSpPr>
            <p:cNvPr id="26" name="Donut 12"/>
            <p:cNvSpPr>
              <a:spLocks noChangeArrowheads="1"/>
            </p:cNvSpPr>
            <p:nvPr/>
          </p:nvSpPr>
          <p:spPr bwMode="auto">
            <a:xfrm flipV="1">
              <a:off x="2214546" y="1142990"/>
              <a:ext cx="966786" cy="9667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sp>
          <p:nvSpPr>
            <p:cNvPr id="27" name="Freeform 41"/>
            <p:cNvSpPr>
              <a:spLocks noEditPoints="1"/>
            </p:cNvSpPr>
            <p:nvPr/>
          </p:nvSpPr>
          <p:spPr bwMode="auto">
            <a:xfrm>
              <a:off x="2463784" y="1416040"/>
              <a:ext cx="468313" cy="42068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cxnSp>
        <p:nvCxnSpPr>
          <p:cNvPr id="34" name="直接连接符 39"/>
          <p:cNvCxnSpPr/>
          <p:nvPr/>
        </p:nvCxnSpPr>
        <p:spPr>
          <a:xfrm rot="5400000">
            <a:off x="5018399" y="3745468"/>
            <a:ext cx="360040" cy="1588"/>
          </a:xfrm>
          <a:prstGeom prst="line">
            <a:avLst/>
          </a:prstGeom>
          <a:ln w="28575">
            <a:solidFill>
              <a:srgbClr val="076EB9"/>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矩形 43"/>
          <p:cNvSpPr/>
          <p:nvPr/>
        </p:nvSpPr>
        <p:spPr>
          <a:xfrm>
            <a:off x="5365585" y="3387725"/>
            <a:ext cx="6958378" cy="646331"/>
          </a:xfrm>
          <a:prstGeom prst="rect">
            <a:avLst/>
          </a:prstGeom>
        </p:spPr>
        <p:txBody>
          <a:bodyPr wrap="square">
            <a:spAutoFit/>
          </a:bodyPr>
          <a:lstStyle/>
          <a:p>
            <a:pPr marL="177800" indent="-177800" defTabSz="801688">
              <a:spcBef>
                <a:spcPct val="20000"/>
              </a:spcBef>
            </a:pPr>
            <a:r>
              <a:rPr lang="en-US" sz="3600" b="1" dirty="0">
                <a:solidFill>
                  <a:srgbClr val="740000"/>
                </a:solidFill>
              </a:rPr>
              <a:t>TEAM PRESENTATION</a:t>
            </a:r>
            <a:endParaRPr lang="en-US" altLang="zh-CN" sz="3600" b="1" dirty="0">
              <a:solidFill>
                <a:srgbClr val="740000"/>
              </a:solidFill>
              <a:latin typeface="冬青黑体简体中文 W3" pitchFamily="34" charset="-122"/>
              <a:ea typeface="冬青黑体简体中文 W3" pitchFamily="34" charset="-122"/>
            </a:endParaRPr>
          </a:p>
        </p:txBody>
      </p:sp>
      <p:sp>
        <p:nvSpPr>
          <p:cNvPr id="42" name="TextBox 49"/>
          <p:cNvSpPr txBox="1"/>
          <p:nvPr/>
        </p:nvSpPr>
        <p:spPr>
          <a:xfrm>
            <a:off x="3126783" y="3463925"/>
            <a:ext cx="1271510"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1</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97" name="Dreptunghi 96"/>
          <p:cNvSpPr/>
          <p:nvPr/>
        </p:nvSpPr>
        <p:spPr>
          <a:xfrm>
            <a:off x="2319379" y="263525"/>
            <a:ext cx="7766801" cy="646331"/>
          </a:xfrm>
          <a:prstGeom prst="rect">
            <a:avLst/>
          </a:prstGeom>
        </p:spPr>
        <p:txBody>
          <a:bodyPr wrap="square">
            <a:spAutoFit/>
          </a:bodyPr>
          <a:lstStyle/>
          <a:p>
            <a:r>
              <a:rPr lang="ro-RO" sz="3600" b="1" dirty="0" err="1" smtClean="0">
                <a:solidFill>
                  <a:schemeClr val="bg1"/>
                </a:solidFill>
              </a:rPr>
              <a:t>CLINICAL</a:t>
            </a:r>
            <a:r>
              <a:rPr lang="ro-RO" sz="3600" b="1" dirty="0" smtClean="0">
                <a:solidFill>
                  <a:schemeClr val="bg1"/>
                </a:solidFill>
              </a:rPr>
              <a:t> </a:t>
            </a:r>
            <a:r>
              <a:rPr lang="ro-RO" sz="3600" b="1" dirty="0" err="1" smtClean="0">
                <a:solidFill>
                  <a:schemeClr val="bg1"/>
                </a:solidFill>
              </a:rPr>
              <a:t>EPIDEMIOLOGY</a:t>
            </a:r>
            <a:r>
              <a:rPr lang="ro-RO" sz="3600" b="1" dirty="0" smtClean="0">
                <a:solidFill>
                  <a:schemeClr val="bg1"/>
                </a:solidFill>
              </a:rPr>
              <a:t> </a:t>
            </a:r>
            <a:r>
              <a:rPr lang="ro-RO" sz="3600" b="1" dirty="0">
                <a:solidFill>
                  <a:schemeClr val="bg1"/>
                </a:solidFill>
              </a:rPr>
              <a:t>UNIT </a:t>
            </a:r>
            <a:endParaRPr lang="ro-RO" sz="3200" dirty="0">
              <a:solidFill>
                <a:schemeClr val="bg1"/>
              </a:solidFill>
            </a:endParaRPr>
          </a:p>
        </p:txBody>
      </p:sp>
    </p:spTree>
    <p:extLst>
      <p:ext uri="{BB962C8B-B14F-4D97-AF65-F5344CB8AC3E}">
        <p14:creationId xmlns:p14="http://schemas.microsoft.com/office/powerpoint/2010/main" val="2126987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42875" y="6703596"/>
            <a:ext cx="1071430" cy="368329"/>
          </a:xfrm>
        </p:spPr>
        <p:txBody>
          <a:bodyPr/>
          <a:lstStyle/>
          <a:p>
            <a:fld id="{651395A8-D1D7-4BEA-86A3-82F6726A43B4}" type="slidenum">
              <a:rPr lang="en-US" smtClean="0"/>
              <a:pPr/>
              <a:t>30</a:t>
            </a:fld>
            <a:endParaRPr lang="en-US"/>
          </a:p>
        </p:txBody>
      </p:sp>
      <p:sp>
        <p:nvSpPr>
          <p:cNvPr id="3" name="Titlu 2"/>
          <p:cNvSpPr>
            <a:spLocks noGrp="1"/>
          </p:cNvSpPr>
          <p:nvPr>
            <p:ph type="title" idx="4294967295"/>
          </p:nvPr>
        </p:nvSpPr>
        <p:spPr>
          <a:xfrm>
            <a:off x="2102682" y="160725"/>
            <a:ext cx="10178587" cy="835438"/>
          </a:xfrm>
        </p:spPr>
        <p:txBody>
          <a:bodyPr>
            <a:normAutofit fontScale="90000"/>
          </a:bodyPr>
          <a:lstStyle/>
          <a:p>
            <a:pPr algn="l"/>
            <a:r>
              <a:rPr lang="ro-RO" b="1" dirty="0">
                <a:solidFill>
                  <a:schemeClr val="bg1"/>
                </a:solidFill>
              </a:rPr>
              <a:t>Projects realized</a:t>
            </a:r>
            <a:endParaRPr lang="ro-RO" sz="4500" b="1" dirty="0">
              <a:solidFill>
                <a:schemeClr val="bg1"/>
              </a:solidFill>
            </a:endParaRPr>
          </a:p>
        </p:txBody>
      </p:sp>
      <p:sp>
        <p:nvSpPr>
          <p:cNvPr id="7" name="Titlu 2"/>
          <p:cNvSpPr txBox="1">
            <a:spLocks/>
          </p:cNvSpPr>
          <p:nvPr/>
        </p:nvSpPr>
        <p:spPr>
          <a:xfrm>
            <a:off x="1392859" y="1285804"/>
            <a:ext cx="10928589" cy="6268297"/>
          </a:xfrm>
          <a:prstGeom prst="rect">
            <a:avLst/>
          </a:prstGeom>
        </p:spPr>
        <p:txBody>
          <a:bodyPr vert="horz" lIns="114794" tIns="57397" rIns="114794" bIns="5739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o-RO" dirty="0"/>
          </a:p>
          <a:p>
            <a:pPr marL="717461" indent="-717461" algn="l">
              <a:lnSpc>
                <a:spcPct val="120000"/>
              </a:lnSpc>
              <a:spcAft>
                <a:spcPts val="2260"/>
              </a:spcAft>
              <a:buFont typeface="Courier New" panose="02070309020205020404" pitchFamily="49" charset="0"/>
              <a:buChar char="o"/>
            </a:pPr>
            <a:r>
              <a:rPr lang="ro-RO" b="1" dirty="0">
                <a:solidFill>
                  <a:srgbClr val="C00000"/>
                </a:solidFill>
              </a:rPr>
              <a:t>S</a:t>
            </a:r>
            <a:r>
              <a:rPr lang="en-US" b="1" dirty="0">
                <a:solidFill>
                  <a:srgbClr val="C00000"/>
                </a:solidFill>
              </a:rPr>
              <a:t>PINEI</a:t>
            </a:r>
            <a:r>
              <a:rPr lang="ro-RO" b="1" dirty="0">
                <a:solidFill>
                  <a:srgbClr val="C00000"/>
                </a:solidFill>
              </a:rPr>
              <a:t> Larisa, </a:t>
            </a:r>
            <a:r>
              <a:rPr lang="en-US" b="1" dirty="0">
                <a:solidFill>
                  <a:srgbClr val="C00000"/>
                </a:solidFill>
              </a:rPr>
              <a:t/>
            </a:r>
            <a:br>
              <a:rPr lang="en-US" b="1" dirty="0">
                <a:solidFill>
                  <a:srgbClr val="C00000"/>
                </a:solidFill>
              </a:rPr>
            </a:br>
            <a:r>
              <a:rPr lang="en-US" sz="5000" dirty="0">
                <a:solidFill>
                  <a:srgbClr val="C00000"/>
                </a:solidFill>
              </a:rPr>
              <a:t>PhD in medical science</a:t>
            </a:r>
            <a:r>
              <a:rPr lang="ro-RO" sz="5000" dirty="0">
                <a:solidFill>
                  <a:srgbClr val="C00000"/>
                </a:solidFill>
              </a:rPr>
              <a:t>, </a:t>
            </a:r>
            <a:r>
              <a:rPr lang="en-US" sz="5000" dirty="0">
                <a:solidFill>
                  <a:srgbClr val="C00000"/>
                </a:solidFill>
              </a:rPr>
              <a:t>University Professor</a:t>
            </a:r>
            <a:r>
              <a:rPr lang="x-none" dirty="0"/>
              <a:t/>
            </a:r>
            <a:br>
              <a:rPr lang="x-none" dirty="0"/>
            </a:br>
            <a:r>
              <a:rPr lang="x-none" dirty="0"/>
              <a:t/>
            </a:r>
            <a:br>
              <a:rPr lang="x-none" dirty="0"/>
            </a:br>
            <a:endParaRPr lang="ro-RO" b="1" dirty="0">
              <a:solidFill>
                <a:srgbClr val="002060"/>
              </a:solidFill>
            </a:endParaRPr>
          </a:p>
        </p:txBody>
      </p:sp>
    </p:spTree>
    <p:extLst>
      <p:ext uri="{BB962C8B-B14F-4D97-AF65-F5344CB8AC3E}">
        <p14:creationId xmlns:p14="http://schemas.microsoft.com/office/powerpoint/2010/main" val="1074893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a:bodyPr>
          <a:lstStyle/>
          <a:p>
            <a:r>
              <a:rPr lang="ro-RO" sz="4500" b="1" dirty="0">
                <a:solidFill>
                  <a:schemeClr val="bg1"/>
                </a:solidFill>
              </a:rPr>
              <a:t>Projects for doctoral students</a:t>
            </a:r>
            <a:endParaRPr lang="x-none" sz="45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31</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3996495366"/>
              </p:ext>
            </p:extLst>
          </p:nvPr>
        </p:nvGraphicFramePr>
        <p:xfrm>
          <a:off x="535717" y="1157247"/>
          <a:ext cx="12321447" cy="5968668"/>
        </p:xfrm>
        <a:graphic>
          <a:graphicData uri="http://schemas.openxmlformats.org/drawingml/2006/table">
            <a:tbl>
              <a:tblPr firstRow="1" bandRow="1">
                <a:tableStyleId>{5C22544A-7EE6-4342-B048-85BDC9FD1C3A}</a:tableStyleId>
              </a:tblPr>
              <a:tblGrid>
                <a:gridCol w="798612">
                  <a:extLst>
                    <a:ext uri="{9D8B030D-6E8A-4147-A177-3AD203B41FA5}">
                      <a16:colId xmlns:a16="http://schemas.microsoft.com/office/drawing/2014/main" xmlns="" val="1275649557"/>
                    </a:ext>
                  </a:extLst>
                </a:gridCol>
                <a:gridCol w="7558544">
                  <a:extLst>
                    <a:ext uri="{9D8B030D-6E8A-4147-A177-3AD203B41FA5}">
                      <a16:colId xmlns:a16="http://schemas.microsoft.com/office/drawing/2014/main" xmlns="" val="3394266220"/>
                    </a:ext>
                  </a:extLst>
                </a:gridCol>
                <a:gridCol w="3964291">
                  <a:extLst>
                    <a:ext uri="{9D8B030D-6E8A-4147-A177-3AD203B41FA5}">
                      <a16:colId xmlns:a16="http://schemas.microsoft.com/office/drawing/2014/main" xmlns="" val="2547268131"/>
                    </a:ext>
                  </a:extLst>
                </a:gridCol>
              </a:tblGrid>
              <a:tr h="471921">
                <a:tc>
                  <a:txBody>
                    <a:bodyPr/>
                    <a:lstStyle/>
                    <a:p>
                      <a:pPr algn="ctr"/>
                      <a:r>
                        <a:rPr lang="en-US" sz="1700" dirty="0"/>
                        <a:t>No.</a:t>
                      </a:r>
                      <a:endParaRPr lang="x-none" sz="1700" dirty="0"/>
                    </a:p>
                  </a:txBody>
                  <a:tcPr marL="128572" marR="128572" marT="48218" marB="48218" anchor="ctr"/>
                </a:tc>
                <a:tc>
                  <a:txBody>
                    <a:bodyPr/>
                    <a:lstStyle/>
                    <a:p>
                      <a:pPr algn="ctr"/>
                      <a:r>
                        <a:rPr lang="en-US" sz="1900" dirty="0"/>
                        <a:t>Project Name</a:t>
                      </a:r>
                      <a:endParaRPr lang="x-none" sz="1900" dirty="0"/>
                    </a:p>
                  </a:txBody>
                  <a:tcPr marL="128572" marR="128572" marT="48218" marB="48218" anchor="ctr"/>
                </a:tc>
                <a:tc>
                  <a:txBody>
                    <a:bodyPr/>
                    <a:lstStyle/>
                    <a:p>
                      <a:pPr algn="ctr"/>
                      <a:r>
                        <a:rPr lang="en-US" sz="1700" dirty="0"/>
                        <a:t>Group of authors</a:t>
                      </a:r>
                      <a:endParaRPr lang="x-none" sz="1700" dirty="0"/>
                    </a:p>
                  </a:txBody>
                  <a:tcPr marL="128572" marR="128572" marT="48218" marB="48218" anchor="ctr"/>
                </a:tc>
                <a:extLst>
                  <a:ext uri="{0D108BD9-81ED-4DB2-BD59-A6C34878D82A}">
                    <a16:rowId xmlns:a16="http://schemas.microsoft.com/office/drawing/2014/main" xmlns="" val="2808165539"/>
                  </a:ext>
                </a:extLst>
              </a:tr>
              <a:tr h="629229">
                <a:tc>
                  <a:txBody>
                    <a:bodyPr/>
                    <a:lstStyle/>
                    <a:p>
                      <a:r>
                        <a:rPr lang="en-US" sz="1800" b="1" dirty="0">
                          <a:solidFill>
                            <a:srgbClr val="002060"/>
                          </a:solidFill>
                        </a:rPr>
                        <a:t>(1)</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Quality of life of patients with comorbid pathologies in the gut </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Groppa L, Spinei L, Rotaru </a:t>
                      </a:r>
                      <a:r>
                        <a:rPr lang="en-US" sz="1800" b="1" kern="1200" dirty="0">
                          <a:solidFill>
                            <a:srgbClr val="002060"/>
                          </a:solidFill>
                          <a:effectLst/>
                          <a:latin typeface="+mn-lt"/>
                          <a:ea typeface="+mn-ea"/>
                          <a:cs typeface="+mn-cs"/>
                        </a:rPr>
                        <a:t>L.</a:t>
                      </a:r>
                      <a:endParaRPr lang="x-none" sz="1800" b="1" dirty="0">
                        <a:solidFill>
                          <a:srgbClr val="002060"/>
                        </a:solidFill>
                      </a:endParaRPr>
                    </a:p>
                  </a:txBody>
                  <a:tcPr marL="128572" marR="128572" marT="48218" marB="48218"/>
                </a:tc>
                <a:extLst>
                  <a:ext uri="{0D108BD9-81ED-4DB2-BD59-A6C34878D82A}">
                    <a16:rowId xmlns:a16="http://schemas.microsoft.com/office/drawing/2014/main" xmlns="" val="1363331855"/>
                  </a:ext>
                </a:extLst>
              </a:tr>
              <a:tr h="867918">
                <a:tc>
                  <a:txBody>
                    <a:bodyPr/>
                    <a:lstStyle/>
                    <a:p>
                      <a:r>
                        <a:rPr lang="en-US" sz="1800" b="1" dirty="0">
                          <a:solidFill>
                            <a:srgbClr val="002060"/>
                          </a:solidFill>
                        </a:rPr>
                        <a:t>(2)</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Clinical management of people with severe mental disorders: diagnosis, rehabilitation and psychosocial integration </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Nacu A, Spinei L, Chihai </a:t>
                      </a:r>
                      <a:r>
                        <a:rPr lang="en-US" sz="1800" b="1" kern="1200" dirty="0">
                          <a:solidFill>
                            <a:srgbClr val="002060"/>
                          </a:solidFill>
                          <a:effectLst/>
                          <a:latin typeface="+mn-lt"/>
                          <a:ea typeface="+mn-ea"/>
                          <a:cs typeface="+mn-cs"/>
                        </a:rPr>
                        <a:t>J.</a:t>
                      </a:r>
                      <a:endParaRPr lang="x-none" sz="1800" b="1" dirty="0">
                        <a:solidFill>
                          <a:srgbClr val="002060"/>
                        </a:solidFill>
                      </a:endParaRPr>
                    </a:p>
                  </a:txBody>
                  <a:tcPr marL="128572" marR="128572" marT="48218" marB="48218"/>
                </a:tc>
                <a:extLst>
                  <a:ext uri="{0D108BD9-81ED-4DB2-BD59-A6C34878D82A}">
                    <a16:rowId xmlns:a16="http://schemas.microsoft.com/office/drawing/2014/main" xmlns="" val="1781385040"/>
                  </a:ext>
                </a:extLst>
              </a:tr>
              <a:tr h="629229">
                <a:tc>
                  <a:txBody>
                    <a:bodyPr/>
                    <a:lstStyle/>
                    <a:p>
                      <a:r>
                        <a:rPr lang="en-US" sz="1800" b="1" dirty="0">
                          <a:solidFill>
                            <a:srgbClr val="002060"/>
                          </a:solidFill>
                        </a:rPr>
                        <a:t>(3)</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Epidemiology, determinants and predictions of ischemic stroke </a:t>
                      </a:r>
                      <a:r>
                        <a:rPr lang="x-none" sz="1800" b="1" kern="1200" dirty="0">
                          <a:solidFill>
                            <a:srgbClr val="002060"/>
                          </a:solidFill>
                          <a:effectLst/>
                          <a:latin typeface="+mn-lt"/>
                          <a:ea typeface="+mn-ea"/>
                          <a:cs typeface="+mn-cs"/>
                        </a:rPr>
                        <a:t>а</a:t>
                      </a:r>
                      <a:r>
                        <a:rPr lang="en-US" sz="1800" b="1" kern="1200" dirty="0">
                          <a:solidFill>
                            <a:srgbClr val="002060"/>
                          </a:solidFill>
                          <a:effectLst/>
                          <a:latin typeface="+mn-lt"/>
                          <a:ea typeface="+mn-ea"/>
                          <a:cs typeface="+mn-cs"/>
                        </a:rPr>
                        <a:t> the</a:t>
                      </a:r>
                      <a:r>
                        <a:rPr lang="ro-RO" sz="1800" b="1" kern="1200" dirty="0">
                          <a:solidFill>
                            <a:srgbClr val="002060"/>
                          </a:solidFill>
                          <a:effectLst/>
                          <a:latin typeface="+mn-lt"/>
                          <a:ea typeface="+mn-ea"/>
                          <a:cs typeface="+mn-cs"/>
                        </a:rPr>
                        <a:t> children</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Hadjiu </a:t>
                      </a:r>
                      <a:r>
                        <a:rPr lang="en-US" sz="1800" b="1" kern="1200" dirty="0">
                          <a:solidFill>
                            <a:srgbClr val="002060"/>
                          </a:solidFill>
                          <a:effectLst/>
                          <a:latin typeface="+mn-lt"/>
                          <a:ea typeface="+mn-ea"/>
                          <a:cs typeface="+mn-cs"/>
                        </a:rPr>
                        <a:t>S,</a:t>
                      </a:r>
                      <a:r>
                        <a:rPr lang="ro-RO" sz="1800" b="1" kern="1200" dirty="0">
                          <a:solidFill>
                            <a:srgbClr val="002060"/>
                          </a:solidFill>
                          <a:effectLst/>
                          <a:latin typeface="+mn-lt"/>
                          <a:ea typeface="+mn-ea"/>
                          <a:cs typeface="+mn-cs"/>
                        </a:rPr>
                        <a:t> Revenco N, Spinei L, Sprincean</a:t>
                      </a:r>
                      <a:r>
                        <a:rPr lang="en-US" sz="1800" b="1" kern="1200" dirty="0">
                          <a:solidFill>
                            <a:srgbClr val="002060"/>
                          </a:solidFill>
                          <a:effectLst/>
                          <a:latin typeface="+mn-lt"/>
                          <a:ea typeface="+mn-ea"/>
                          <a:cs typeface="+mn-cs"/>
                        </a:rPr>
                        <a:t> M.</a:t>
                      </a:r>
                      <a:endParaRPr lang="x-none" sz="1800" b="1" dirty="0">
                        <a:solidFill>
                          <a:srgbClr val="002060"/>
                        </a:solidFill>
                      </a:endParaRPr>
                    </a:p>
                  </a:txBody>
                  <a:tcPr marL="128572" marR="128572" marT="48218" marB="48218"/>
                </a:tc>
                <a:extLst>
                  <a:ext uri="{0D108BD9-81ED-4DB2-BD59-A6C34878D82A}">
                    <a16:rowId xmlns:a16="http://schemas.microsoft.com/office/drawing/2014/main" xmlns="" val="1453462110"/>
                  </a:ext>
                </a:extLst>
              </a:tr>
              <a:tr h="426895">
                <a:tc>
                  <a:txBody>
                    <a:bodyPr/>
                    <a:lstStyle/>
                    <a:p>
                      <a:r>
                        <a:rPr lang="en-US" sz="1800" b="1" dirty="0">
                          <a:solidFill>
                            <a:srgbClr val="002060"/>
                          </a:solidFill>
                        </a:rPr>
                        <a:t>(4)</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Risk management in neurosurgical assistance </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Spinei L, Zapuhlih G, Danu </a:t>
                      </a:r>
                      <a:r>
                        <a:rPr lang="en-US" sz="1800" b="1" kern="1200" dirty="0">
                          <a:solidFill>
                            <a:srgbClr val="002060"/>
                          </a:solidFill>
                          <a:effectLst/>
                          <a:latin typeface="+mn-lt"/>
                          <a:ea typeface="+mn-ea"/>
                          <a:cs typeface="+mn-cs"/>
                        </a:rPr>
                        <a:t>S.</a:t>
                      </a:r>
                      <a:endParaRPr lang="x-none" sz="1800" b="1" dirty="0">
                        <a:solidFill>
                          <a:srgbClr val="002060"/>
                        </a:solidFill>
                      </a:endParaRPr>
                    </a:p>
                  </a:txBody>
                  <a:tcPr marL="128572" marR="128572" marT="48218" marB="48218"/>
                </a:tc>
                <a:extLst>
                  <a:ext uri="{0D108BD9-81ED-4DB2-BD59-A6C34878D82A}">
                    <a16:rowId xmlns:a16="http://schemas.microsoft.com/office/drawing/2014/main" xmlns="" val="3836546389"/>
                  </a:ext>
                </a:extLst>
              </a:tr>
              <a:tr h="674255">
                <a:tc>
                  <a:txBody>
                    <a:bodyPr/>
                    <a:lstStyle/>
                    <a:p>
                      <a:r>
                        <a:rPr lang="en-US" sz="1800" b="1" dirty="0">
                          <a:solidFill>
                            <a:srgbClr val="002060"/>
                          </a:solidFill>
                        </a:rPr>
                        <a:t>(5)</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Health status of the population measured by preventable mortality and disease burden </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Spinei L, Cernelea </a:t>
                      </a:r>
                      <a:r>
                        <a:rPr lang="en-US" sz="1800" b="1" kern="1200" dirty="0">
                          <a:solidFill>
                            <a:srgbClr val="002060"/>
                          </a:solidFill>
                          <a:effectLst/>
                          <a:latin typeface="+mn-lt"/>
                          <a:ea typeface="+mn-ea"/>
                          <a:cs typeface="+mn-cs"/>
                        </a:rPr>
                        <a:t>D.</a:t>
                      </a:r>
                      <a:endParaRPr lang="x-none" sz="1800" b="1" dirty="0">
                        <a:solidFill>
                          <a:srgbClr val="002060"/>
                        </a:solidFill>
                      </a:endParaRPr>
                    </a:p>
                  </a:txBody>
                  <a:tcPr marL="128572" marR="128572" marT="48218" marB="48218"/>
                </a:tc>
                <a:extLst>
                  <a:ext uri="{0D108BD9-81ED-4DB2-BD59-A6C34878D82A}">
                    <a16:rowId xmlns:a16="http://schemas.microsoft.com/office/drawing/2014/main" xmlns="" val="1660030088"/>
                  </a:ext>
                </a:extLst>
              </a:tr>
              <a:tr h="610757">
                <a:tc>
                  <a:txBody>
                    <a:bodyPr/>
                    <a:lstStyle/>
                    <a:p>
                      <a:r>
                        <a:rPr lang="en-US" sz="1800" b="1" dirty="0">
                          <a:solidFill>
                            <a:srgbClr val="002060"/>
                          </a:solidFill>
                        </a:rPr>
                        <a:t>(6)</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Quality of life of the child after pediatric stroke: medico-social considerations </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Hadjiu S, Revenco N, Spinei L,</a:t>
                      </a:r>
                      <a:r>
                        <a:rPr lang="en-US" sz="1800" b="1" kern="1200" dirty="0">
                          <a:solidFill>
                            <a:srgbClr val="002060"/>
                          </a:solidFill>
                          <a:effectLst/>
                          <a:latin typeface="+mn-lt"/>
                          <a:ea typeface="+mn-ea"/>
                          <a:cs typeface="+mn-cs"/>
                        </a:rPr>
                        <a:t> </a:t>
                      </a:r>
                      <a:r>
                        <a:rPr lang="ro-RO" sz="1800" b="1" kern="1200" dirty="0">
                          <a:solidFill>
                            <a:srgbClr val="002060"/>
                          </a:solidFill>
                          <a:effectLst/>
                          <a:latin typeface="+mn-lt"/>
                          <a:ea typeface="+mn-ea"/>
                          <a:cs typeface="+mn-cs"/>
                        </a:rPr>
                        <a:t>Vovc V, Lupușor </a:t>
                      </a:r>
                      <a:r>
                        <a:rPr lang="en-US" sz="1800" b="1" kern="1200" dirty="0">
                          <a:solidFill>
                            <a:srgbClr val="002060"/>
                          </a:solidFill>
                          <a:effectLst/>
                          <a:latin typeface="+mn-lt"/>
                          <a:ea typeface="+mn-ea"/>
                          <a:cs typeface="+mn-cs"/>
                        </a:rPr>
                        <a:t>N.</a:t>
                      </a:r>
                      <a:endParaRPr lang="x-none" sz="1800" b="1" dirty="0">
                        <a:solidFill>
                          <a:srgbClr val="002060"/>
                        </a:solidFill>
                      </a:endParaRPr>
                    </a:p>
                  </a:txBody>
                  <a:tcPr marL="128572" marR="128572" marT="48218" marB="48218"/>
                </a:tc>
                <a:extLst>
                  <a:ext uri="{0D108BD9-81ED-4DB2-BD59-A6C34878D82A}">
                    <a16:rowId xmlns:a16="http://schemas.microsoft.com/office/drawing/2014/main" xmlns="" val="1208629220"/>
                  </a:ext>
                </a:extLst>
              </a:tr>
              <a:tr h="610757">
                <a:tc>
                  <a:txBody>
                    <a:bodyPr/>
                    <a:lstStyle/>
                    <a:p>
                      <a:r>
                        <a:rPr lang="en-US" sz="1800" b="1" dirty="0">
                          <a:solidFill>
                            <a:srgbClr val="002060"/>
                          </a:solidFill>
                        </a:rPr>
                        <a:t>(7)</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Management of the medico-social conduct of the elderly patients with hypertension </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Bodrug N, Spinei L, Negara A, Negrean </a:t>
                      </a:r>
                      <a:r>
                        <a:rPr lang="en-US" sz="1800" b="1" kern="1200" dirty="0">
                          <a:solidFill>
                            <a:srgbClr val="002060"/>
                          </a:solidFill>
                          <a:effectLst/>
                          <a:latin typeface="+mn-lt"/>
                          <a:ea typeface="+mn-ea"/>
                          <a:cs typeface="+mn-cs"/>
                        </a:rPr>
                        <a:t>M.</a:t>
                      </a:r>
                      <a:endParaRPr lang="x-none" sz="1800" b="1" dirty="0">
                        <a:solidFill>
                          <a:srgbClr val="002060"/>
                        </a:solidFill>
                      </a:endParaRPr>
                    </a:p>
                  </a:txBody>
                  <a:tcPr marL="128572" marR="128572" marT="48218" marB="48218"/>
                </a:tc>
                <a:extLst>
                  <a:ext uri="{0D108BD9-81ED-4DB2-BD59-A6C34878D82A}">
                    <a16:rowId xmlns:a16="http://schemas.microsoft.com/office/drawing/2014/main" xmlns="" val="140236782"/>
                  </a:ext>
                </a:extLst>
              </a:tr>
              <a:tr h="963222">
                <a:tc>
                  <a:txBody>
                    <a:bodyPr/>
                    <a:lstStyle/>
                    <a:p>
                      <a:r>
                        <a:rPr lang="en-US" sz="1800" b="1" dirty="0">
                          <a:solidFill>
                            <a:srgbClr val="002060"/>
                          </a:solidFill>
                        </a:rPr>
                        <a:t>(8)</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Improvement of the management of the pharmaceutical service under the current conditions of development of the health system </a:t>
                      </a:r>
                      <a:endParaRPr lang="x-none" sz="1800" b="1" dirty="0">
                        <a:solidFill>
                          <a:srgbClr val="002060"/>
                        </a:solidFill>
                      </a:endParaRPr>
                    </a:p>
                  </a:txBody>
                  <a:tcPr marL="128572" marR="128572" marT="48218" marB="48218"/>
                </a:tc>
                <a:tc>
                  <a:txBody>
                    <a:bodyPr/>
                    <a:lstStyle/>
                    <a:p>
                      <a:r>
                        <a:rPr lang="ro-RO" sz="1800" b="1" kern="1200" dirty="0">
                          <a:solidFill>
                            <a:srgbClr val="002060"/>
                          </a:solidFill>
                          <a:effectLst/>
                          <a:latin typeface="+mn-lt"/>
                          <a:ea typeface="+mn-ea"/>
                          <a:cs typeface="+mn-cs"/>
                        </a:rPr>
                        <a:t>Safta V, Spinei L, Adauji </a:t>
                      </a:r>
                      <a:r>
                        <a:rPr lang="en-US" sz="1800" b="1" kern="1200" dirty="0">
                          <a:solidFill>
                            <a:srgbClr val="002060"/>
                          </a:solidFill>
                          <a:effectLst/>
                          <a:latin typeface="+mn-lt"/>
                          <a:ea typeface="+mn-ea"/>
                          <a:cs typeface="+mn-cs"/>
                        </a:rPr>
                        <a:t>S.</a:t>
                      </a:r>
                      <a:endParaRPr lang="x-none" sz="1800" b="1" dirty="0">
                        <a:solidFill>
                          <a:srgbClr val="002060"/>
                        </a:solidFill>
                      </a:endParaRPr>
                    </a:p>
                  </a:txBody>
                  <a:tcPr marL="128572" marR="128572" marT="48218" marB="48218"/>
                </a:tc>
                <a:extLst>
                  <a:ext uri="{0D108BD9-81ED-4DB2-BD59-A6C34878D82A}">
                    <a16:rowId xmlns:a16="http://schemas.microsoft.com/office/drawing/2014/main" xmlns="" val="2061016259"/>
                  </a:ext>
                </a:extLst>
              </a:tr>
            </a:tbl>
          </a:graphicData>
        </a:graphic>
      </p:graphicFrame>
    </p:spTree>
    <p:extLst>
      <p:ext uri="{BB962C8B-B14F-4D97-AF65-F5344CB8AC3E}">
        <p14:creationId xmlns:p14="http://schemas.microsoft.com/office/powerpoint/2010/main" val="217848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fontScale="90000"/>
          </a:bodyPr>
          <a:lstStyle/>
          <a:p>
            <a:r>
              <a:rPr lang="ro-RO" sz="4000" b="1" dirty="0">
                <a:solidFill>
                  <a:schemeClr val="bg1"/>
                </a:solidFill>
              </a:rPr>
              <a:t>Projects realized in the various </a:t>
            </a:r>
            <a:r>
              <a:rPr lang="en-US" sz="4000" b="1" dirty="0">
                <a:solidFill>
                  <a:schemeClr val="bg1"/>
                </a:solidFill>
              </a:rPr>
              <a:t/>
            </a:r>
            <a:br>
              <a:rPr lang="en-US" sz="4000" b="1" dirty="0">
                <a:solidFill>
                  <a:schemeClr val="bg1"/>
                </a:solidFill>
              </a:rPr>
            </a:br>
            <a:r>
              <a:rPr lang="ro-RO" sz="4000" b="1" dirty="0">
                <a:solidFill>
                  <a:schemeClr val="bg1"/>
                </a:solidFill>
              </a:rPr>
              <a:t>scientific programs (participation)</a:t>
            </a:r>
            <a:endParaRPr lang="x-none" sz="40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32</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492524491"/>
              </p:ext>
            </p:extLst>
          </p:nvPr>
        </p:nvGraphicFramePr>
        <p:xfrm>
          <a:off x="1071430" y="1498816"/>
          <a:ext cx="11571447" cy="5204782"/>
        </p:xfrm>
        <a:graphic>
          <a:graphicData uri="http://schemas.openxmlformats.org/drawingml/2006/table">
            <a:tbl>
              <a:tblPr firstRow="1" bandRow="1">
                <a:tableStyleId>{5C22544A-7EE6-4342-B048-85BDC9FD1C3A}</a:tableStyleId>
              </a:tblPr>
              <a:tblGrid>
                <a:gridCol w="1071430">
                  <a:extLst>
                    <a:ext uri="{9D8B030D-6E8A-4147-A177-3AD203B41FA5}">
                      <a16:colId xmlns:a16="http://schemas.microsoft.com/office/drawing/2014/main" xmlns="" val="1275649557"/>
                    </a:ext>
                  </a:extLst>
                </a:gridCol>
                <a:gridCol w="7977593">
                  <a:extLst>
                    <a:ext uri="{9D8B030D-6E8A-4147-A177-3AD203B41FA5}">
                      <a16:colId xmlns:a16="http://schemas.microsoft.com/office/drawing/2014/main" xmlns="" val="3394266220"/>
                    </a:ext>
                  </a:extLst>
                </a:gridCol>
                <a:gridCol w="2522424">
                  <a:extLst>
                    <a:ext uri="{9D8B030D-6E8A-4147-A177-3AD203B41FA5}">
                      <a16:colId xmlns:a16="http://schemas.microsoft.com/office/drawing/2014/main" xmlns="" val="2547268131"/>
                    </a:ext>
                  </a:extLst>
                </a:gridCol>
              </a:tblGrid>
              <a:tr h="739338">
                <a:tc>
                  <a:txBody>
                    <a:bodyPr/>
                    <a:lstStyle/>
                    <a:p>
                      <a:pPr algn="ctr"/>
                      <a:r>
                        <a:rPr lang="en-US" sz="2100" dirty="0"/>
                        <a:t>No.</a:t>
                      </a:r>
                      <a:endParaRPr lang="x-none" sz="2100" dirty="0"/>
                    </a:p>
                  </a:txBody>
                  <a:tcPr marL="128572" marR="128572" marT="48218" marB="48218" anchor="ctr"/>
                </a:tc>
                <a:tc>
                  <a:txBody>
                    <a:bodyPr/>
                    <a:lstStyle/>
                    <a:p>
                      <a:pPr algn="ctr"/>
                      <a:r>
                        <a:rPr lang="en-US" sz="2500" dirty="0"/>
                        <a:t>Project Name</a:t>
                      </a:r>
                      <a:endParaRPr lang="x-none" sz="2500" dirty="0"/>
                    </a:p>
                  </a:txBody>
                  <a:tcPr marL="128572" marR="128572" marT="48218" marB="48218" anchor="ctr"/>
                </a:tc>
                <a:tc>
                  <a:txBody>
                    <a:bodyPr/>
                    <a:lstStyle/>
                    <a:p>
                      <a:pPr algn="ctr"/>
                      <a:r>
                        <a:rPr lang="en-US" sz="2100" dirty="0"/>
                        <a:t>Years of development</a:t>
                      </a:r>
                      <a:endParaRPr lang="x-none" sz="2100" dirty="0"/>
                    </a:p>
                  </a:txBody>
                  <a:tcPr marL="128572" marR="128572" marT="48218" marB="48218" anchor="ctr"/>
                </a:tc>
                <a:extLst>
                  <a:ext uri="{0D108BD9-81ED-4DB2-BD59-A6C34878D82A}">
                    <a16:rowId xmlns:a16="http://schemas.microsoft.com/office/drawing/2014/main" xmlns="" val="2808165539"/>
                  </a:ext>
                </a:extLst>
              </a:tr>
              <a:tr h="1060789">
                <a:tc>
                  <a:txBody>
                    <a:bodyPr/>
                    <a:lstStyle/>
                    <a:p>
                      <a:r>
                        <a:rPr lang="en-US" sz="2100" b="1" dirty="0">
                          <a:solidFill>
                            <a:srgbClr val="002060"/>
                          </a:solidFill>
                        </a:rPr>
                        <a:t>(1)</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Factors Associated with Burnout in Medical Academia: An Exploratory Analysis of Romanian and Moldavian Physicians</a:t>
                      </a:r>
                      <a:endParaRPr lang="x-none" sz="2100" b="1" kern="1200" dirty="0">
                        <a:solidFill>
                          <a:srgbClr val="002060"/>
                        </a:solidFill>
                        <a:effectLst/>
                        <a:latin typeface="+mn-lt"/>
                        <a:ea typeface="+mn-ea"/>
                        <a:cs typeface="+mn-cs"/>
                      </a:endParaRPr>
                    </a:p>
                  </a:txBody>
                  <a:tcPr marL="128572" marR="128572" marT="48218" marB="48218" anchor="ctr"/>
                </a:tc>
                <a:tc>
                  <a:txBody>
                    <a:bodyPr/>
                    <a:lstStyle/>
                    <a:p>
                      <a:r>
                        <a:rPr lang="ro-RO" sz="2100" b="1" kern="1200" dirty="0">
                          <a:solidFill>
                            <a:srgbClr val="002060"/>
                          </a:solidFill>
                          <a:effectLst/>
                          <a:latin typeface="+mn-lt"/>
                          <a:ea typeface="+mn-ea"/>
                          <a:cs typeface="+mn-cs"/>
                        </a:rPr>
                        <a:t>(2018-2019)</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363331855"/>
                  </a:ext>
                </a:extLst>
              </a:tr>
              <a:tr h="865190">
                <a:tc>
                  <a:txBody>
                    <a:bodyPr/>
                    <a:lstStyle/>
                    <a:p>
                      <a:r>
                        <a:rPr lang="en-US" sz="2100" b="1" dirty="0">
                          <a:solidFill>
                            <a:srgbClr val="002060"/>
                          </a:solidFill>
                        </a:rPr>
                        <a:t>(2)</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Assessment of the quality of life of the third / retirement age</a:t>
                      </a:r>
                      <a:endParaRPr lang="x-none" sz="2100" b="1" kern="1200" dirty="0">
                        <a:solidFill>
                          <a:srgbClr val="002060"/>
                        </a:solidFill>
                        <a:effectLst/>
                        <a:latin typeface="+mn-lt"/>
                        <a:ea typeface="+mn-ea"/>
                        <a:cs typeface="+mn-cs"/>
                      </a:endParaRPr>
                    </a:p>
                  </a:txBody>
                  <a:tcPr marL="128572" marR="128572" marT="48218" marB="48218" anchor="ctr"/>
                </a:tc>
                <a:tc>
                  <a:txBody>
                    <a:bodyPr/>
                    <a:lstStyle/>
                    <a:p>
                      <a:r>
                        <a:rPr lang="ro-RO" sz="2100" b="1" kern="1200" dirty="0">
                          <a:solidFill>
                            <a:srgbClr val="002060"/>
                          </a:solidFill>
                          <a:effectLst/>
                          <a:latin typeface="+mn-lt"/>
                          <a:ea typeface="+mn-ea"/>
                          <a:cs typeface="+mn-cs"/>
                        </a:rPr>
                        <a:t>(2018-2019)</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781385040"/>
                  </a:ext>
                </a:extLst>
              </a:tr>
              <a:tr h="739338">
                <a:tc>
                  <a:txBody>
                    <a:bodyPr/>
                    <a:lstStyle/>
                    <a:p>
                      <a:r>
                        <a:rPr lang="en-US" sz="2100" b="1" dirty="0">
                          <a:solidFill>
                            <a:srgbClr val="002060"/>
                          </a:solidFill>
                        </a:rPr>
                        <a:t>(3)</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Health workers from the Republic of Moldova </a:t>
                      </a:r>
                      <a:endParaRPr lang="en-US" sz="2100" b="1" kern="1200" dirty="0">
                        <a:solidFill>
                          <a:srgbClr val="002060"/>
                        </a:solidFill>
                        <a:effectLst/>
                        <a:latin typeface="+mn-lt"/>
                        <a:ea typeface="+mn-ea"/>
                        <a:cs typeface="+mn-cs"/>
                      </a:endParaRPr>
                    </a:p>
                    <a:p>
                      <a:endParaRPr lang="x-none" sz="2100" b="1" kern="1200" dirty="0">
                        <a:solidFill>
                          <a:srgbClr val="002060"/>
                        </a:solidFill>
                        <a:effectLst/>
                        <a:latin typeface="+mn-lt"/>
                        <a:ea typeface="+mn-ea"/>
                        <a:cs typeface="+mn-cs"/>
                      </a:endParaRPr>
                    </a:p>
                  </a:txBody>
                  <a:tcPr marL="128572" marR="128572" marT="48218" marB="48218" anchor="ctr"/>
                </a:tc>
                <a:tc>
                  <a:txBody>
                    <a:bodyPr/>
                    <a:lstStyle/>
                    <a:p>
                      <a:r>
                        <a:rPr lang="ro-RO" sz="2100" b="1" kern="1200" dirty="0">
                          <a:solidFill>
                            <a:srgbClr val="002060"/>
                          </a:solidFill>
                          <a:effectLst/>
                          <a:latin typeface="+mn-lt"/>
                          <a:ea typeface="+mn-ea"/>
                          <a:cs typeface="+mn-cs"/>
                        </a:rPr>
                        <a:t>(2016)</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453462110"/>
                  </a:ext>
                </a:extLst>
              </a:tr>
              <a:tr h="739338">
                <a:tc>
                  <a:txBody>
                    <a:bodyPr/>
                    <a:lstStyle/>
                    <a:p>
                      <a:r>
                        <a:rPr lang="en-US" sz="2100" b="1" dirty="0">
                          <a:solidFill>
                            <a:srgbClr val="002060"/>
                          </a:solidFill>
                        </a:rPr>
                        <a:t>(4)</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UNDP project “Analysis of the Health Status Through Statistical Indicators”</a:t>
                      </a:r>
                      <a:endParaRPr lang="x-none" sz="2100" b="1" kern="1200" dirty="0">
                        <a:solidFill>
                          <a:srgbClr val="002060"/>
                        </a:solidFill>
                        <a:effectLst/>
                        <a:latin typeface="+mn-lt"/>
                        <a:ea typeface="+mn-ea"/>
                        <a:cs typeface="+mn-cs"/>
                      </a:endParaRPr>
                    </a:p>
                  </a:txBody>
                  <a:tcPr marL="128572" marR="128572" marT="48218" marB="48218" anchor="ctr"/>
                </a:tc>
                <a:tc>
                  <a:txBody>
                    <a:bodyPr/>
                    <a:lstStyle/>
                    <a:p>
                      <a:r>
                        <a:rPr lang="ro-RO" sz="2100" b="1" kern="1200" dirty="0">
                          <a:solidFill>
                            <a:srgbClr val="002060"/>
                          </a:solidFill>
                          <a:effectLst/>
                          <a:latin typeface="+mn-lt"/>
                          <a:ea typeface="+mn-ea"/>
                          <a:cs typeface="+mn-cs"/>
                        </a:rPr>
                        <a:t>(2015-2016)</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3836546389"/>
                  </a:ext>
                </a:extLst>
              </a:tr>
              <a:tr h="1060789">
                <a:tc>
                  <a:txBody>
                    <a:bodyPr/>
                    <a:lstStyle/>
                    <a:p>
                      <a:r>
                        <a:rPr lang="en-US" sz="2100" b="1" dirty="0">
                          <a:solidFill>
                            <a:srgbClr val="002060"/>
                          </a:solidFill>
                        </a:rPr>
                        <a:t>(5)</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Project of Regionalization of the Pediatric Emergency and Intensive Care Services in Moldova REPEMOL</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(2012-2014)</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2061016259"/>
                  </a:ext>
                </a:extLst>
              </a:tr>
            </a:tbl>
          </a:graphicData>
        </a:graphic>
      </p:graphicFrame>
    </p:spTree>
    <p:extLst>
      <p:ext uri="{BB962C8B-B14F-4D97-AF65-F5344CB8AC3E}">
        <p14:creationId xmlns:p14="http://schemas.microsoft.com/office/powerpoint/2010/main" val="3050196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42875" y="6703596"/>
            <a:ext cx="1071430" cy="368329"/>
          </a:xfrm>
        </p:spPr>
        <p:txBody>
          <a:bodyPr/>
          <a:lstStyle/>
          <a:p>
            <a:fld id="{651395A8-D1D7-4BEA-86A3-82F6726A43B4}" type="slidenum">
              <a:rPr lang="en-US" smtClean="0"/>
              <a:pPr/>
              <a:t>33</a:t>
            </a:fld>
            <a:endParaRPr lang="en-US"/>
          </a:p>
        </p:txBody>
      </p:sp>
      <p:sp>
        <p:nvSpPr>
          <p:cNvPr id="3" name="Titlu 2"/>
          <p:cNvSpPr>
            <a:spLocks noGrp="1"/>
          </p:cNvSpPr>
          <p:nvPr>
            <p:ph type="title" idx="4294967295"/>
          </p:nvPr>
        </p:nvSpPr>
        <p:spPr>
          <a:xfrm>
            <a:off x="2102682" y="160725"/>
            <a:ext cx="10178587" cy="835438"/>
          </a:xfrm>
        </p:spPr>
        <p:txBody>
          <a:bodyPr>
            <a:normAutofit fontScale="90000"/>
          </a:bodyPr>
          <a:lstStyle/>
          <a:p>
            <a:pPr algn="l"/>
            <a:r>
              <a:rPr lang="ro-RO" b="1" dirty="0">
                <a:solidFill>
                  <a:schemeClr val="bg1"/>
                </a:solidFill>
              </a:rPr>
              <a:t>Projects realized</a:t>
            </a:r>
            <a:endParaRPr lang="ro-RO" sz="4500" b="1" dirty="0">
              <a:solidFill>
                <a:schemeClr val="bg1"/>
              </a:solidFill>
            </a:endParaRPr>
          </a:p>
        </p:txBody>
      </p:sp>
      <p:sp>
        <p:nvSpPr>
          <p:cNvPr id="7" name="Titlu 2"/>
          <p:cNvSpPr txBox="1">
            <a:spLocks/>
          </p:cNvSpPr>
          <p:nvPr/>
        </p:nvSpPr>
        <p:spPr>
          <a:xfrm>
            <a:off x="1323181" y="1635125"/>
            <a:ext cx="10928589" cy="4222036"/>
          </a:xfrm>
          <a:prstGeom prst="rect">
            <a:avLst/>
          </a:prstGeom>
        </p:spPr>
        <p:txBody>
          <a:bodyPr vert="horz" lIns="114794" tIns="57397" rIns="114794" bIns="5739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17461" indent="-717461" algn="l">
              <a:lnSpc>
                <a:spcPct val="120000"/>
              </a:lnSpc>
              <a:spcAft>
                <a:spcPts val="2260"/>
              </a:spcAft>
              <a:buFont typeface="Courier New" panose="02070309020205020404" pitchFamily="49" charset="0"/>
              <a:buChar char="o"/>
            </a:pPr>
            <a:r>
              <a:rPr lang="en-US" b="1" dirty="0">
                <a:solidFill>
                  <a:srgbClr val="C00000"/>
                </a:solidFill>
              </a:rPr>
              <a:t>HADJIU Svetlana</a:t>
            </a:r>
            <a:r>
              <a:rPr lang="ro-RO" b="1" dirty="0">
                <a:solidFill>
                  <a:srgbClr val="C00000"/>
                </a:solidFill>
              </a:rPr>
              <a:t>, </a:t>
            </a:r>
            <a:r>
              <a:rPr lang="en-US" b="1" dirty="0">
                <a:solidFill>
                  <a:srgbClr val="C00000"/>
                </a:solidFill>
              </a:rPr>
              <a:t/>
            </a:r>
            <a:br>
              <a:rPr lang="en-US" b="1" dirty="0">
                <a:solidFill>
                  <a:srgbClr val="C00000"/>
                </a:solidFill>
              </a:rPr>
            </a:br>
            <a:r>
              <a:rPr lang="en-US" sz="5000" dirty="0">
                <a:solidFill>
                  <a:srgbClr val="C00000"/>
                </a:solidFill>
              </a:rPr>
              <a:t>PhD in medical science</a:t>
            </a:r>
            <a:r>
              <a:rPr lang="ro-RO" sz="5000" dirty="0">
                <a:solidFill>
                  <a:srgbClr val="C00000"/>
                </a:solidFill>
              </a:rPr>
              <a:t>, </a:t>
            </a:r>
            <a:r>
              <a:rPr lang="en-US" sz="5000" dirty="0">
                <a:solidFill>
                  <a:srgbClr val="C00000"/>
                </a:solidFill>
              </a:rPr>
              <a:t>University Professor</a:t>
            </a:r>
            <a:endParaRPr lang="ro-RO" sz="5000" b="1" dirty="0">
              <a:solidFill>
                <a:srgbClr val="002060"/>
              </a:solidFill>
            </a:endParaRPr>
          </a:p>
        </p:txBody>
      </p:sp>
    </p:spTree>
    <p:extLst>
      <p:ext uri="{BB962C8B-B14F-4D97-AF65-F5344CB8AC3E}">
        <p14:creationId xmlns:p14="http://schemas.microsoft.com/office/powerpoint/2010/main" val="1224731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a:bodyPr>
          <a:lstStyle/>
          <a:p>
            <a:r>
              <a:rPr lang="ro-RO" sz="4500" b="1" dirty="0">
                <a:solidFill>
                  <a:schemeClr val="bg1"/>
                </a:solidFill>
              </a:rPr>
              <a:t>Projects for doctoral students</a:t>
            </a:r>
            <a:endParaRPr lang="x-none" sz="45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34</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2823978663"/>
              </p:ext>
            </p:extLst>
          </p:nvPr>
        </p:nvGraphicFramePr>
        <p:xfrm>
          <a:off x="482146" y="1404928"/>
          <a:ext cx="12321447" cy="5581282"/>
        </p:xfrm>
        <a:graphic>
          <a:graphicData uri="http://schemas.openxmlformats.org/drawingml/2006/table">
            <a:tbl>
              <a:tblPr firstRow="1" bandRow="1">
                <a:tableStyleId>{5C22544A-7EE6-4342-B048-85BDC9FD1C3A}</a:tableStyleId>
              </a:tblPr>
              <a:tblGrid>
                <a:gridCol w="798612">
                  <a:extLst>
                    <a:ext uri="{9D8B030D-6E8A-4147-A177-3AD203B41FA5}">
                      <a16:colId xmlns:a16="http://schemas.microsoft.com/office/drawing/2014/main" xmlns="" val="1275649557"/>
                    </a:ext>
                  </a:extLst>
                </a:gridCol>
                <a:gridCol w="7558544">
                  <a:extLst>
                    <a:ext uri="{9D8B030D-6E8A-4147-A177-3AD203B41FA5}">
                      <a16:colId xmlns:a16="http://schemas.microsoft.com/office/drawing/2014/main" xmlns="" val="3394266220"/>
                    </a:ext>
                  </a:extLst>
                </a:gridCol>
                <a:gridCol w="3964291">
                  <a:extLst>
                    <a:ext uri="{9D8B030D-6E8A-4147-A177-3AD203B41FA5}">
                      <a16:colId xmlns:a16="http://schemas.microsoft.com/office/drawing/2014/main" xmlns="" val="2547268131"/>
                    </a:ext>
                  </a:extLst>
                </a:gridCol>
              </a:tblGrid>
              <a:tr h="471921">
                <a:tc>
                  <a:txBody>
                    <a:bodyPr/>
                    <a:lstStyle/>
                    <a:p>
                      <a:pPr algn="ctr"/>
                      <a:r>
                        <a:rPr lang="en-US" sz="1900" dirty="0"/>
                        <a:t>No</a:t>
                      </a:r>
                      <a:endParaRPr lang="x-none" sz="1900" dirty="0"/>
                    </a:p>
                  </a:txBody>
                  <a:tcPr marL="128572" marR="128572" marT="48218" marB="48218" anchor="ctr"/>
                </a:tc>
                <a:tc>
                  <a:txBody>
                    <a:bodyPr/>
                    <a:lstStyle/>
                    <a:p>
                      <a:pPr algn="ctr"/>
                      <a:r>
                        <a:rPr lang="en-US" sz="1900" dirty="0"/>
                        <a:t>Project Name</a:t>
                      </a:r>
                      <a:endParaRPr lang="x-none" sz="1900" dirty="0"/>
                    </a:p>
                  </a:txBody>
                  <a:tcPr marL="128572" marR="128572" marT="48218" marB="48218" anchor="ctr"/>
                </a:tc>
                <a:tc>
                  <a:txBody>
                    <a:bodyPr/>
                    <a:lstStyle/>
                    <a:p>
                      <a:pPr algn="ctr"/>
                      <a:r>
                        <a:rPr lang="en-US" sz="1900" dirty="0"/>
                        <a:t>Group of authors</a:t>
                      </a:r>
                      <a:endParaRPr lang="x-none" sz="1900" dirty="0"/>
                    </a:p>
                  </a:txBody>
                  <a:tcPr marL="128572" marR="128572" marT="48218" marB="48218" anchor="ctr"/>
                </a:tc>
                <a:extLst>
                  <a:ext uri="{0D108BD9-81ED-4DB2-BD59-A6C34878D82A}">
                    <a16:rowId xmlns:a16="http://schemas.microsoft.com/office/drawing/2014/main" xmlns="" val="2808165539"/>
                  </a:ext>
                </a:extLst>
              </a:tr>
              <a:tr h="675047">
                <a:tc>
                  <a:txBody>
                    <a:bodyPr/>
                    <a:lstStyle/>
                    <a:p>
                      <a:r>
                        <a:rPr lang="en-US" sz="1900" b="1" dirty="0">
                          <a:solidFill>
                            <a:srgbClr val="002060"/>
                          </a:solidFill>
                        </a:rPr>
                        <a:t>(1)</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Epidemiology, determinants and prediction of ischemic stroke in children </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Hadjiu </a:t>
                      </a:r>
                      <a:r>
                        <a:rPr lang="en-US" sz="1900" b="1" kern="1200" dirty="0">
                          <a:solidFill>
                            <a:srgbClr val="002060"/>
                          </a:solidFill>
                          <a:effectLst/>
                          <a:latin typeface="+mn-lt"/>
                          <a:ea typeface="+mn-ea"/>
                          <a:cs typeface="+mn-cs"/>
                        </a:rPr>
                        <a:t>S,</a:t>
                      </a:r>
                      <a:r>
                        <a:rPr lang="ro-RO" sz="1900" b="1" kern="1200" dirty="0">
                          <a:solidFill>
                            <a:srgbClr val="002060"/>
                          </a:solidFill>
                          <a:effectLst/>
                          <a:latin typeface="+mn-lt"/>
                          <a:ea typeface="+mn-ea"/>
                          <a:cs typeface="+mn-cs"/>
                        </a:rPr>
                        <a:t> Revenco N, Spinei L, Sprincean</a:t>
                      </a:r>
                      <a:r>
                        <a:rPr lang="en-US" sz="1900" b="1" kern="1200" dirty="0">
                          <a:solidFill>
                            <a:srgbClr val="002060"/>
                          </a:solidFill>
                          <a:effectLst/>
                          <a:latin typeface="+mn-lt"/>
                          <a:ea typeface="+mn-ea"/>
                          <a:cs typeface="+mn-cs"/>
                        </a:rPr>
                        <a:t> M.</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1363331855"/>
                  </a:ext>
                </a:extLst>
              </a:tr>
              <a:tr h="865190">
                <a:tc>
                  <a:txBody>
                    <a:bodyPr/>
                    <a:lstStyle/>
                    <a:p>
                      <a:r>
                        <a:rPr lang="en-US" sz="1900" b="1" dirty="0">
                          <a:solidFill>
                            <a:srgbClr val="002060"/>
                          </a:solidFill>
                        </a:rPr>
                        <a:t>(2)</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Quality of life of the child after pediatric stroke: medico-social considerations </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Hadjiu S, Revenco N, Spinei L,</a:t>
                      </a:r>
                      <a:r>
                        <a:rPr lang="en-US" sz="1900" b="1" kern="1200" dirty="0">
                          <a:solidFill>
                            <a:srgbClr val="002060"/>
                          </a:solidFill>
                          <a:effectLst/>
                          <a:latin typeface="+mn-lt"/>
                          <a:ea typeface="+mn-ea"/>
                          <a:cs typeface="+mn-cs"/>
                        </a:rPr>
                        <a:t> </a:t>
                      </a:r>
                      <a:r>
                        <a:rPr lang="ro-RO" sz="1900" b="1" kern="1200" dirty="0">
                          <a:solidFill>
                            <a:srgbClr val="002060"/>
                          </a:solidFill>
                          <a:effectLst/>
                          <a:latin typeface="+mn-lt"/>
                          <a:ea typeface="+mn-ea"/>
                          <a:cs typeface="+mn-cs"/>
                        </a:rPr>
                        <a:t>Vovc V, Lupușor </a:t>
                      </a:r>
                      <a:r>
                        <a:rPr lang="en-US" sz="1900" b="1" kern="1200" dirty="0">
                          <a:solidFill>
                            <a:srgbClr val="002060"/>
                          </a:solidFill>
                          <a:effectLst/>
                          <a:latin typeface="+mn-lt"/>
                          <a:ea typeface="+mn-ea"/>
                          <a:cs typeface="+mn-cs"/>
                        </a:rPr>
                        <a:t>N.</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1781385040"/>
                  </a:ext>
                </a:extLst>
              </a:tr>
              <a:tr h="964353">
                <a:tc>
                  <a:txBody>
                    <a:bodyPr/>
                    <a:lstStyle/>
                    <a:p>
                      <a:r>
                        <a:rPr lang="en-US" sz="1900" b="1" dirty="0">
                          <a:solidFill>
                            <a:srgbClr val="002060"/>
                          </a:solidFill>
                        </a:rPr>
                        <a:t>(3)</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Supra-segmental vegetative dysfunctions in patients with cerebellar tumors in the late postoperative period </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Hadjiu S., Litovcenco A., Grîu </a:t>
                      </a:r>
                      <a:r>
                        <a:rPr lang="en-US" sz="1900" b="1" kern="1200" dirty="0">
                          <a:solidFill>
                            <a:srgbClr val="002060"/>
                          </a:solidFill>
                          <a:effectLst/>
                          <a:latin typeface="+mn-lt"/>
                          <a:ea typeface="+mn-ea"/>
                          <a:cs typeface="+mn-cs"/>
                        </a:rPr>
                        <a:t>C.</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1453462110"/>
                  </a:ext>
                </a:extLst>
              </a:tr>
              <a:tr h="964353">
                <a:tc>
                  <a:txBody>
                    <a:bodyPr/>
                    <a:lstStyle/>
                    <a:p>
                      <a:r>
                        <a:rPr lang="en-US" sz="1900" b="1" dirty="0">
                          <a:solidFill>
                            <a:srgbClr val="002060"/>
                          </a:solidFill>
                        </a:rPr>
                        <a:t>(4)</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The peculiarities of epilepsies of drug-resistant epilepsy in children: clinical-neurophysiological study </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Hadjiu S, Groppa S, Feghiu L.</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3836546389"/>
                  </a:ext>
                </a:extLst>
              </a:tr>
              <a:tr h="675047">
                <a:tc>
                  <a:txBody>
                    <a:bodyPr/>
                    <a:lstStyle/>
                    <a:p>
                      <a:r>
                        <a:rPr lang="en-US" sz="1900" b="1" dirty="0">
                          <a:solidFill>
                            <a:srgbClr val="002060"/>
                          </a:solidFill>
                        </a:rPr>
                        <a:t>(5)</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Cerebral palsy in children - conceptual medico-psychosocial approach in determining disability</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Hadjiu S, Revenco N, Cuzneț L.</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1660030088"/>
                  </a:ext>
                </a:extLst>
              </a:tr>
              <a:tr h="964353">
                <a:tc>
                  <a:txBody>
                    <a:bodyPr/>
                    <a:lstStyle/>
                    <a:p>
                      <a:r>
                        <a:rPr lang="en-US" sz="1900" b="1" dirty="0">
                          <a:solidFill>
                            <a:srgbClr val="002060"/>
                          </a:solidFill>
                        </a:rPr>
                        <a:t>(6)</a:t>
                      </a:r>
                      <a:endParaRPr lang="x-none" sz="1900" b="1" dirty="0">
                        <a:solidFill>
                          <a:srgbClr val="002060"/>
                        </a:solidFill>
                      </a:endParaRPr>
                    </a:p>
                  </a:txBody>
                  <a:tcPr marL="128572" marR="128572" marT="48218" marB="48218" anchor="ctr"/>
                </a:tc>
                <a:tc>
                  <a:txBody>
                    <a:bodyPr/>
                    <a:lstStyle/>
                    <a:p>
                      <a:r>
                        <a:rPr lang="en-US" sz="1900" b="1" kern="1200" dirty="0">
                          <a:solidFill>
                            <a:srgbClr val="002060"/>
                          </a:solidFill>
                          <a:effectLst/>
                          <a:latin typeface="+mn-lt"/>
                          <a:ea typeface="+mn-ea"/>
                          <a:cs typeface="+mn-cs"/>
                        </a:rPr>
                        <a:t>The role of determinants in the onset of neurological disorders in children with acute respiratory disorders </a:t>
                      </a:r>
                      <a:endParaRPr lang="x-none" sz="1900" b="1" dirty="0">
                        <a:solidFill>
                          <a:srgbClr val="002060"/>
                        </a:solidFill>
                      </a:endParaRPr>
                    </a:p>
                  </a:txBody>
                  <a:tcPr marL="128572" marR="128572" marT="48218" marB="48218" anchor="ctr"/>
                </a:tc>
                <a:tc>
                  <a:txBody>
                    <a:bodyPr/>
                    <a:lstStyle/>
                    <a:p>
                      <a:r>
                        <a:rPr lang="en-US" sz="1900" b="1" kern="1200" dirty="0" err="1">
                          <a:solidFill>
                            <a:srgbClr val="002060"/>
                          </a:solidFill>
                          <a:effectLst/>
                          <a:latin typeface="+mn-lt"/>
                          <a:ea typeface="+mn-ea"/>
                          <a:cs typeface="+mn-cs"/>
                        </a:rPr>
                        <a:t>Hadjiu</a:t>
                      </a:r>
                      <a:r>
                        <a:rPr lang="en-US" sz="1900" b="1" kern="1200" dirty="0">
                          <a:solidFill>
                            <a:srgbClr val="002060"/>
                          </a:solidFill>
                          <a:effectLst/>
                          <a:latin typeface="+mn-lt"/>
                          <a:ea typeface="+mn-ea"/>
                          <a:cs typeface="+mn-cs"/>
                        </a:rPr>
                        <a:t> S, </a:t>
                      </a:r>
                      <a:r>
                        <a:rPr lang="en-US" sz="1900" b="1" kern="1200" dirty="0" err="1">
                          <a:solidFill>
                            <a:srgbClr val="002060"/>
                          </a:solidFill>
                          <a:effectLst/>
                          <a:latin typeface="+mn-lt"/>
                          <a:ea typeface="+mn-ea"/>
                          <a:cs typeface="+mn-cs"/>
                        </a:rPr>
                        <a:t>Revenco</a:t>
                      </a:r>
                      <a:r>
                        <a:rPr lang="en-US" sz="1900" b="1" kern="1200" dirty="0">
                          <a:solidFill>
                            <a:srgbClr val="002060"/>
                          </a:solidFill>
                          <a:effectLst/>
                          <a:latin typeface="+mn-lt"/>
                          <a:ea typeface="+mn-ea"/>
                          <a:cs typeface="+mn-cs"/>
                        </a:rPr>
                        <a:t> N, </a:t>
                      </a:r>
                      <a:r>
                        <a:rPr lang="en-US" sz="1900" b="1" kern="1200" dirty="0" err="1">
                          <a:solidFill>
                            <a:srgbClr val="002060"/>
                          </a:solidFill>
                          <a:effectLst/>
                          <a:latin typeface="+mn-lt"/>
                          <a:ea typeface="+mn-ea"/>
                          <a:cs typeface="+mn-cs"/>
                        </a:rPr>
                        <a:t>Eremia</a:t>
                      </a:r>
                      <a:r>
                        <a:rPr lang="en-US" sz="1900" b="1" kern="1200" dirty="0">
                          <a:solidFill>
                            <a:srgbClr val="002060"/>
                          </a:solidFill>
                          <a:effectLst/>
                          <a:latin typeface="+mn-lt"/>
                          <a:ea typeface="+mn-ea"/>
                          <a:cs typeface="+mn-cs"/>
                        </a:rPr>
                        <a:t> R.</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1208629220"/>
                  </a:ext>
                </a:extLst>
              </a:tr>
            </a:tbl>
          </a:graphicData>
        </a:graphic>
      </p:graphicFrame>
    </p:spTree>
    <p:extLst>
      <p:ext uri="{BB962C8B-B14F-4D97-AF65-F5344CB8AC3E}">
        <p14:creationId xmlns:p14="http://schemas.microsoft.com/office/powerpoint/2010/main" val="984869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fontScale="90000"/>
          </a:bodyPr>
          <a:lstStyle/>
          <a:p>
            <a:r>
              <a:rPr lang="ro-RO" sz="4000" b="1" dirty="0">
                <a:solidFill>
                  <a:schemeClr val="bg1"/>
                </a:solidFill>
              </a:rPr>
              <a:t>Projects realized in the various </a:t>
            </a:r>
            <a:r>
              <a:rPr lang="en-US" sz="4000" b="1" dirty="0">
                <a:solidFill>
                  <a:schemeClr val="bg1"/>
                </a:solidFill>
              </a:rPr>
              <a:t/>
            </a:r>
            <a:br>
              <a:rPr lang="en-US" sz="4000" b="1" dirty="0">
                <a:solidFill>
                  <a:schemeClr val="bg1"/>
                </a:solidFill>
              </a:rPr>
            </a:br>
            <a:r>
              <a:rPr lang="ro-RO" sz="4000" b="1" dirty="0">
                <a:solidFill>
                  <a:schemeClr val="bg1"/>
                </a:solidFill>
              </a:rPr>
              <a:t>scientific programs (participation)</a:t>
            </a:r>
            <a:endParaRPr lang="x-none" sz="40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35</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3380568368"/>
              </p:ext>
            </p:extLst>
          </p:nvPr>
        </p:nvGraphicFramePr>
        <p:xfrm>
          <a:off x="642859" y="1496087"/>
          <a:ext cx="12000018" cy="5209287"/>
        </p:xfrm>
        <a:graphic>
          <a:graphicData uri="http://schemas.openxmlformats.org/drawingml/2006/table">
            <a:tbl>
              <a:tblPr firstRow="1" bandRow="1">
                <a:tableStyleId>{5C22544A-7EE6-4342-B048-85BDC9FD1C3A}</a:tableStyleId>
              </a:tblPr>
              <a:tblGrid>
                <a:gridCol w="1111113">
                  <a:extLst>
                    <a:ext uri="{9D8B030D-6E8A-4147-A177-3AD203B41FA5}">
                      <a16:colId xmlns:a16="http://schemas.microsoft.com/office/drawing/2014/main" xmlns="" val="1275649557"/>
                    </a:ext>
                  </a:extLst>
                </a:gridCol>
                <a:gridCol w="7996043">
                  <a:extLst>
                    <a:ext uri="{9D8B030D-6E8A-4147-A177-3AD203B41FA5}">
                      <a16:colId xmlns:a16="http://schemas.microsoft.com/office/drawing/2014/main" xmlns="" val="3394266220"/>
                    </a:ext>
                  </a:extLst>
                </a:gridCol>
                <a:gridCol w="2892862">
                  <a:extLst>
                    <a:ext uri="{9D8B030D-6E8A-4147-A177-3AD203B41FA5}">
                      <a16:colId xmlns:a16="http://schemas.microsoft.com/office/drawing/2014/main" xmlns="" val="2547268131"/>
                    </a:ext>
                  </a:extLst>
                </a:gridCol>
              </a:tblGrid>
              <a:tr h="675047">
                <a:tc>
                  <a:txBody>
                    <a:bodyPr/>
                    <a:lstStyle/>
                    <a:p>
                      <a:pPr algn="ctr"/>
                      <a:r>
                        <a:rPr lang="en-US" sz="1900" dirty="0"/>
                        <a:t>No </a:t>
                      </a:r>
                      <a:endParaRPr lang="x-none" sz="1900" dirty="0"/>
                    </a:p>
                  </a:txBody>
                  <a:tcPr marL="128572" marR="128572" marT="48218" marB="48218" anchor="ctr"/>
                </a:tc>
                <a:tc>
                  <a:txBody>
                    <a:bodyPr/>
                    <a:lstStyle/>
                    <a:p>
                      <a:pPr algn="ctr"/>
                      <a:r>
                        <a:rPr lang="en-US" sz="2500" dirty="0"/>
                        <a:t>Project Name</a:t>
                      </a:r>
                      <a:endParaRPr lang="x-none" sz="2500" dirty="0"/>
                    </a:p>
                  </a:txBody>
                  <a:tcPr marL="128572" marR="128572" marT="48218" marB="48218" anchor="ctr"/>
                </a:tc>
                <a:tc>
                  <a:txBody>
                    <a:bodyPr/>
                    <a:lstStyle/>
                    <a:p>
                      <a:pPr algn="ctr"/>
                      <a:r>
                        <a:rPr lang="en-US" sz="1900" dirty="0"/>
                        <a:t>Years of development</a:t>
                      </a:r>
                      <a:endParaRPr lang="x-none" sz="1900" dirty="0"/>
                    </a:p>
                  </a:txBody>
                  <a:tcPr marL="128572" marR="128572" marT="48218" marB="48218" anchor="ctr"/>
                </a:tc>
                <a:extLst>
                  <a:ext uri="{0D108BD9-81ED-4DB2-BD59-A6C34878D82A}">
                    <a16:rowId xmlns:a16="http://schemas.microsoft.com/office/drawing/2014/main" xmlns="" val="2808165539"/>
                  </a:ext>
                </a:extLst>
              </a:tr>
              <a:tr h="964353">
                <a:tc>
                  <a:txBody>
                    <a:bodyPr/>
                    <a:lstStyle/>
                    <a:p>
                      <a:r>
                        <a:rPr lang="en-US" sz="1900" b="1" dirty="0">
                          <a:solidFill>
                            <a:srgbClr val="002060"/>
                          </a:solidFill>
                        </a:rPr>
                        <a:t>(1)</a:t>
                      </a:r>
                      <a:endParaRPr lang="x-none" sz="1900" b="1" dirty="0">
                        <a:solidFill>
                          <a:srgbClr val="002060"/>
                        </a:solidFill>
                      </a:endParaRPr>
                    </a:p>
                  </a:txBody>
                  <a:tcPr marL="128572" marR="128572" marT="48218" marB="48218" anchor="ctr"/>
                </a:tc>
                <a:tc>
                  <a:txBody>
                    <a:bodyPr/>
                    <a:lstStyle/>
                    <a:p>
                      <a:r>
                        <a:rPr lang="en-US" sz="1900" b="1" kern="1200" dirty="0">
                          <a:solidFill>
                            <a:srgbClr val="002060"/>
                          </a:solidFill>
                          <a:effectLst/>
                          <a:latin typeface="+mn-lt"/>
                          <a:ea typeface="+mn-ea"/>
                          <a:cs typeface="+mn-cs"/>
                        </a:rPr>
                        <a:t>Assessing of incidence, prevalence, risk factors, research of clinical, neuroimaging, neurophysiological and </a:t>
                      </a:r>
                      <a:r>
                        <a:rPr lang="en-US" sz="1900" b="1" kern="1200" dirty="0" err="1">
                          <a:solidFill>
                            <a:srgbClr val="002060"/>
                          </a:solidFill>
                          <a:effectLst/>
                          <a:latin typeface="+mn-lt"/>
                          <a:ea typeface="+mn-ea"/>
                          <a:cs typeface="+mn-cs"/>
                        </a:rPr>
                        <a:t>remediat</a:t>
                      </a:r>
                      <a:r>
                        <a:rPr lang="en-US" sz="1900" b="1" kern="1200" dirty="0">
                          <a:solidFill>
                            <a:srgbClr val="002060"/>
                          </a:solidFill>
                          <a:effectLst/>
                          <a:latin typeface="+mn-lt"/>
                          <a:ea typeface="+mn-ea"/>
                          <a:cs typeface="+mn-cs"/>
                        </a:rPr>
                        <a:t> neurotrophic strokes in children</a:t>
                      </a:r>
                      <a:endParaRPr lang="x-none" sz="1900" b="1" kern="1200" dirty="0">
                        <a:solidFill>
                          <a:srgbClr val="002060"/>
                        </a:solidFill>
                        <a:effectLst/>
                        <a:latin typeface="+mn-lt"/>
                        <a:ea typeface="+mn-ea"/>
                        <a:cs typeface="+mn-cs"/>
                      </a:endParaRPr>
                    </a:p>
                  </a:txBody>
                  <a:tcPr marL="128572" marR="128572" marT="48218" marB="48218" anchor="ctr"/>
                </a:tc>
                <a:tc>
                  <a:txBody>
                    <a:bodyPr/>
                    <a:lstStyle/>
                    <a:p>
                      <a:r>
                        <a:rPr lang="ro-RO" sz="1900" b="1" kern="1200" dirty="0">
                          <a:solidFill>
                            <a:srgbClr val="002060"/>
                          </a:solidFill>
                          <a:effectLst/>
                          <a:latin typeface="+mn-lt"/>
                          <a:ea typeface="+mn-ea"/>
                          <a:cs typeface="+mn-cs"/>
                        </a:rPr>
                        <a:t>Projects within the state programs</a:t>
                      </a:r>
                      <a:r>
                        <a:rPr lang="en-US" sz="1900" b="1" kern="1200" dirty="0">
                          <a:solidFill>
                            <a:srgbClr val="002060"/>
                          </a:solidFill>
                          <a:effectLst/>
                          <a:latin typeface="+mn-lt"/>
                          <a:ea typeface="+mn-ea"/>
                          <a:cs typeface="+mn-cs"/>
                        </a:rPr>
                        <a:t> </a:t>
                      </a:r>
                      <a:r>
                        <a:rPr lang="ro-RO" sz="1900" b="1" kern="1200" dirty="0">
                          <a:solidFill>
                            <a:srgbClr val="002060"/>
                          </a:solidFill>
                          <a:effectLst/>
                          <a:latin typeface="+mn-lt"/>
                          <a:ea typeface="+mn-ea"/>
                          <a:cs typeface="+mn-cs"/>
                        </a:rPr>
                        <a:t>(201</a:t>
                      </a:r>
                      <a:r>
                        <a:rPr lang="en-US" sz="1900" b="1" kern="1200" dirty="0">
                          <a:solidFill>
                            <a:srgbClr val="002060"/>
                          </a:solidFill>
                          <a:effectLst/>
                          <a:latin typeface="+mn-lt"/>
                          <a:ea typeface="+mn-ea"/>
                          <a:cs typeface="+mn-cs"/>
                        </a:rPr>
                        <a:t>6</a:t>
                      </a:r>
                      <a:r>
                        <a:rPr lang="ro-RO" sz="1900" b="1" kern="1200" dirty="0">
                          <a:solidFill>
                            <a:srgbClr val="002060"/>
                          </a:solidFill>
                          <a:effectLst/>
                          <a:latin typeface="+mn-lt"/>
                          <a:ea typeface="+mn-ea"/>
                          <a:cs typeface="+mn-cs"/>
                        </a:rPr>
                        <a:t>-201</a:t>
                      </a:r>
                      <a:r>
                        <a:rPr lang="en-US" sz="1900" b="1" kern="1200" dirty="0">
                          <a:solidFill>
                            <a:srgbClr val="002060"/>
                          </a:solidFill>
                          <a:effectLst/>
                          <a:latin typeface="+mn-lt"/>
                          <a:ea typeface="+mn-ea"/>
                          <a:cs typeface="+mn-cs"/>
                        </a:rPr>
                        <a:t>8</a:t>
                      </a:r>
                      <a:r>
                        <a:rPr lang="ro-RO" sz="1900" b="1" kern="1200" dirty="0">
                          <a:solidFill>
                            <a:srgbClr val="002060"/>
                          </a:solidFill>
                          <a:effectLst/>
                          <a:latin typeface="+mn-lt"/>
                          <a:ea typeface="+mn-ea"/>
                          <a:cs typeface="+mn-cs"/>
                        </a:rPr>
                        <a:t>)</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1363331855"/>
                  </a:ext>
                </a:extLst>
              </a:tr>
              <a:tr h="964353">
                <a:tc>
                  <a:txBody>
                    <a:bodyPr/>
                    <a:lstStyle/>
                    <a:p>
                      <a:r>
                        <a:rPr lang="en-US" sz="1900" b="1" dirty="0">
                          <a:solidFill>
                            <a:srgbClr val="002060"/>
                          </a:solidFill>
                        </a:rPr>
                        <a:t>(2)</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Neuropsychological development and neurological evaluation of infants and young children, project on editing scientific monographs</a:t>
                      </a:r>
                      <a:endParaRPr lang="x-none" sz="1900" b="1" kern="1200" dirty="0">
                        <a:solidFill>
                          <a:srgbClr val="002060"/>
                        </a:solidFill>
                        <a:effectLst/>
                        <a:latin typeface="+mn-lt"/>
                        <a:ea typeface="+mn-ea"/>
                        <a:cs typeface="+mn-cs"/>
                      </a:endParaRPr>
                    </a:p>
                  </a:txBody>
                  <a:tcPr marL="128572" marR="128572" marT="48218" marB="48218" anchor="ctr"/>
                </a:tc>
                <a:tc>
                  <a:txBody>
                    <a:bodyPr/>
                    <a:lstStyle/>
                    <a:p>
                      <a:r>
                        <a:rPr lang="ro-RO" sz="1900" b="1" kern="1200" dirty="0">
                          <a:solidFill>
                            <a:srgbClr val="002060"/>
                          </a:solidFill>
                          <a:effectLst/>
                          <a:latin typeface="+mn-lt"/>
                          <a:ea typeface="+mn-ea"/>
                          <a:cs typeface="+mn-cs"/>
                        </a:rPr>
                        <a:t>Project from the State Register</a:t>
                      </a:r>
                      <a:r>
                        <a:rPr lang="en-US" sz="1900" b="1" kern="1200" dirty="0">
                          <a:solidFill>
                            <a:srgbClr val="002060"/>
                          </a:solidFill>
                          <a:effectLst/>
                          <a:latin typeface="+mn-lt"/>
                          <a:ea typeface="+mn-ea"/>
                          <a:cs typeface="+mn-cs"/>
                        </a:rPr>
                        <a:t> </a:t>
                      </a:r>
                      <a:r>
                        <a:rPr lang="ro-RO" sz="1900" b="1" kern="1200" dirty="0">
                          <a:solidFill>
                            <a:srgbClr val="002060"/>
                          </a:solidFill>
                          <a:effectLst/>
                          <a:latin typeface="+mn-lt"/>
                          <a:ea typeface="+mn-ea"/>
                          <a:cs typeface="+mn-cs"/>
                        </a:rPr>
                        <a:t>(201</a:t>
                      </a:r>
                      <a:r>
                        <a:rPr lang="en-US" sz="1900" b="1" kern="1200" dirty="0">
                          <a:solidFill>
                            <a:srgbClr val="002060"/>
                          </a:solidFill>
                          <a:effectLst/>
                          <a:latin typeface="+mn-lt"/>
                          <a:ea typeface="+mn-ea"/>
                          <a:cs typeface="+mn-cs"/>
                        </a:rPr>
                        <a:t>4</a:t>
                      </a:r>
                      <a:r>
                        <a:rPr lang="ro-RO" sz="1900" b="1" kern="1200" dirty="0">
                          <a:solidFill>
                            <a:srgbClr val="002060"/>
                          </a:solidFill>
                          <a:effectLst/>
                          <a:latin typeface="+mn-lt"/>
                          <a:ea typeface="+mn-ea"/>
                          <a:cs typeface="+mn-cs"/>
                        </a:rPr>
                        <a:t>)</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1781385040"/>
                  </a:ext>
                </a:extLst>
              </a:tr>
              <a:tr h="675047">
                <a:tc>
                  <a:txBody>
                    <a:bodyPr/>
                    <a:lstStyle/>
                    <a:p>
                      <a:r>
                        <a:rPr lang="en-US" sz="1900" b="1" dirty="0">
                          <a:solidFill>
                            <a:srgbClr val="002060"/>
                          </a:solidFill>
                        </a:rPr>
                        <a:t>(3)</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Health workers from the Republic of Moldova </a:t>
                      </a:r>
                      <a:endParaRPr lang="en-US" sz="1900" b="1" kern="1200" dirty="0">
                        <a:solidFill>
                          <a:srgbClr val="002060"/>
                        </a:solidFill>
                        <a:effectLst/>
                        <a:latin typeface="+mn-lt"/>
                        <a:ea typeface="+mn-ea"/>
                        <a:cs typeface="+mn-cs"/>
                      </a:endParaRPr>
                    </a:p>
                    <a:p>
                      <a:endParaRPr lang="x-none" sz="1900" b="1" kern="1200" dirty="0">
                        <a:solidFill>
                          <a:srgbClr val="002060"/>
                        </a:solidFill>
                        <a:effectLst/>
                        <a:latin typeface="+mn-lt"/>
                        <a:ea typeface="+mn-ea"/>
                        <a:cs typeface="+mn-cs"/>
                      </a:endParaRPr>
                    </a:p>
                  </a:txBody>
                  <a:tcPr marL="128572" marR="128572" marT="48218" marB="48218" anchor="ctr"/>
                </a:tc>
                <a:tc>
                  <a:txBody>
                    <a:bodyPr/>
                    <a:lstStyle/>
                    <a:p>
                      <a:r>
                        <a:rPr lang="ro-RO" sz="1900" b="1" kern="1200" dirty="0">
                          <a:solidFill>
                            <a:srgbClr val="002060"/>
                          </a:solidFill>
                          <a:effectLst/>
                          <a:latin typeface="+mn-lt"/>
                          <a:ea typeface="+mn-ea"/>
                          <a:cs typeface="+mn-cs"/>
                        </a:rPr>
                        <a:t>(2016)</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1453462110"/>
                  </a:ext>
                </a:extLst>
              </a:tr>
              <a:tr h="675047">
                <a:tc>
                  <a:txBody>
                    <a:bodyPr/>
                    <a:lstStyle/>
                    <a:p>
                      <a:r>
                        <a:rPr lang="en-US" sz="1900" b="1" dirty="0">
                          <a:solidFill>
                            <a:srgbClr val="002060"/>
                          </a:solidFill>
                        </a:rPr>
                        <a:t>(4)</a:t>
                      </a:r>
                      <a:endParaRPr lang="x-none" sz="1900" b="1" dirty="0">
                        <a:solidFill>
                          <a:srgbClr val="002060"/>
                        </a:solidFill>
                      </a:endParaRPr>
                    </a:p>
                  </a:txBody>
                  <a:tcPr marL="128572" marR="128572" marT="48218" marB="48218" anchor="ctr"/>
                </a:tc>
                <a:tc>
                  <a:txBody>
                    <a:bodyPr/>
                    <a:lstStyle/>
                    <a:p>
                      <a:r>
                        <a:rPr lang="en-US" sz="1900" b="1" kern="1200" dirty="0">
                          <a:solidFill>
                            <a:srgbClr val="002060"/>
                          </a:solidFill>
                          <a:effectLst/>
                          <a:latin typeface="+mn-lt"/>
                          <a:ea typeface="+mn-ea"/>
                          <a:cs typeface="+mn-cs"/>
                        </a:rPr>
                        <a:t>Early prophylaxis and preventive treatment of nervous system pathology in children</a:t>
                      </a:r>
                      <a:endParaRPr lang="x-none" sz="1900" b="1" kern="1200" dirty="0">
                        <a:solidFill>
                          <a:srgbClr val="002060"/>
                        </a:solidFill>
                        <a:effectLst/>
                        <a:latin typeface="+mn-lt"/>
                        <a:ea typeface="+mn-ea"/>
                        <a:cs typeface="+mn-cs"/>
                      </a:endParaRPr>
                    </a:p>
                  </a:txBody>
                  <a:tcPr marL="128572" marR="128572" marT="48218" marB="48218" anchor="ctr"/>
                </a:tc>
                <a:tc>
                  <a:txBody>
                    <a:bodyPr/>
                    <a:lstStyle/>
                    <a:p>
                      <a:r>
                        <a:rPr lang="en-US" sz="1900" b="1" kern="1200" dirty="0">
                          <a:solidFill>
                            <a:srgbClr val="002060"/>
                          </a:solidFill>
                          <a:effectLst/>
                          <a:latin typeface="+mn-lt"/>
                          <a:ea typeface="+mn-ea"/>
                          <a:cs typeface="+mn-cs"/>
                        </a:rPr>
                        <a:t>Grant project of AS RM </a:t>
                      </a:r>
                      <a:r>
                        <a:rPr lang="ro-RO" sz="1900" b="1" kern="1200" dirty="0">
                          <a:solidFill>
                            <a:srgbClr val="002060"/>
                          </a:solidFill>
                          <a:effectLst/>
                          <a:latin typeface="+mn-lt"/>
                          <a:ea typeface="+mn-ea"/>
                          <a:cs typeface="+mn-cs"/>
                        </a:rPr>
                        <a:t>(20</a:t>
                      </a:r>
                      <a:r>
                        <a:rPr lang="en-US" sz="1900" b="1" kern="1200" dirty="0">
                          <a:solidFill>
                            <a:srgbClr val="002060"/>
                          </a:solidFill>
                          <a:effectLst/>
                          <a:latin typeface="+mn-lt"/>
                          <a:ea typeface="+mn-ea"/>
                          <a:cs typeface="+mn-cs"/>
                        </a:rPr>
                        <a:t>08</a:t>
                      </a:r>
                      <a:r>
                        <a:rPr lang="ro-RO" sz="1900" b="1" kern="1200" dirty="0">
                          <a:solidFill>
                            <a:srgbClr val="002060"/>
                          </a:solidFill>
                          <a:effectLst/>
                          <a:latin typeface="+mn-lt"/>
                          <a:ea typeface="+mn-ea"/>
                          <a:cs typeface="+mn-cs"/>
                        </a:rPr>
                        <a:t>-201</a:t>
                      </a:r>
                      <a:r>
                        <a:rPr lang="en-US" sz="1900" b="1" kern="1200" dirty="0">
                          <a:solidFill>
                            <a:srgbClr val="002060"/>
                          </a:solidFill>
                          <a:effectLst/>
                          <a:latin typeface="+mn-lt"/>
                          <a:ea typeface="+mn-ea"/>
                          <a:cs typeface="+mn-cs"/>
                        </a:rPr>
                        <a:t>0</a:t>
                      </a:r>
                      <a:r>
                        <a:rPr lang="ro-RO" sz="1900" b="1" kern="1200" dirty="0">
                          <a:solidFill>
                            <a:srgbClr val="002060"/>
                          </a:solidFill>
                          <a:effectLst/>
                          <a:latin typeface="+mn-lt"/>
                          <a:ea typeface="+mn-ea"/>
                          <a:cs typeface="+mn-cs"/>
                        </a:rPr>
                        <a:t>)</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3836546389"/>
                  </a:ext>
                </a:extLst>
              </a:tr>
              <a:tr h="1253659">
                <a:tc>
                  <a:txBody>
                    <a:bodyPr/>
                    <a:lstStyle/>
                    <a:p>
                      <a:r>
                        <a:rPr lang="en-US" sz="1900" b="1" dirty="0">
                          <a:solidFill>
                            <a:srgbClr val="002060"/>
                          </a:solidFill>
                        </a:rPr>
                        <a:t>(5)</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Evaluation of the determinants of morbidity and mortality of children by genetic diseases and their prophylaxis in the population of the Republic of Moldova</a:t>
                      </a:r>
                      <a:endParaRPr lang="x-none" sz="1900" b="1" dirty="0">
                        <a:solidFill>
                          <a:srgbClr val="002060"/>
                        </a:solidFill>
                      </a:endParaRPr>
                    </a:p>
                  </a:txBody>
                  <a:tcPr marL="128572" marR="128572" marT="48218" marB="48218" anchor="ctr"/>
                </a:tc>
                <a:tc>
                  <a:txBody>
                    <a:bodyPr/>
                    <a:lstStyle/>
                    <a:p>
                      <a:r>
                        <a:rPr lang="ro-RO" sz="1900" b="1" kern="1200" dirty="0">
                          <a:solidFill>
                            <a:srgbClr val="002060"/>
                          </a:solidFill>
                          <a:effectLst/>
                          <a:latin typeface="+mn-lt"/>
                          <a:ea typeface="+mn-ea"/>
                          <a:cs typeface="+mn-cs"/>
                        </a:rPr>
                        <a:t>Institutional projects, 15.817.04.32A</a:t>
                      </a:r>
                      <a:r>
                        <a:rPr lang="en-US" sz="1900" b="1" kern="1200" dirty="0">
                          <a:solidFill>
                            <a:srgbClr val="002060"/>
                          </a:solidFill>
                          <a:effectLst/>
                          <a:latin typeface="+mn-lt"/>
                          <a:ea typeface="+mn-ea"/>
                          <a:cs typeface="+mn-cs"/>
                        </a:rPr>
                        <a:t> </a:t>
                      </a:r>
                      <a:r>
                        <a:rPr lang="ro-RO" sz="1900" b="1" kern="1200" dirty="0">
                          <a:solidFill>
                            <a:srgbClr val="002060"/>
                          </a:solidFill>
                          <a:effectLst/>
                          <a:latin typeface="+mn-lt"/>
                          <a:ea typeface="+mn-ea"/>
                          <a:cs typeface="+mn-cs"/>
                        </a:rPr>
                        <a:t>(20</a:t>
                      </a:r>
                      <a:r>
                        <a:rPr lang="en-US" sz="1900" b="1" kern="1200" dirty="0">
                          <a:solidFill>
                            <a:srgbClr val="002060"/>
                          </a:solidFill>
                          <a:effectLst/>
                          <a:latin typeface="+mn-lt"/>
                          <a:ea typeface="+mn-ea"/>
                          <a:cs typeface="+mn-cs"/>
                        </a:rPr>
                        <a:t>14</a:t>
                      </a:r>
                      <a:r>
                        <a:rPr lang="ro-RO" sz="1900" b="1" kern="1200" dirty="0">
                          <a:solidFill>
                            <a:srgbClr val="002060"/>
                          </a:solidFill>
                          <a:effectLst/>
                          <a:latin typeface="+mn-lt"/>
                          <a:ea typeface="+mn-ea"/>
                          <a:cs typeface="+mn-cs"/>
                        </a:rPr>
                        <a:t>-201</a:t>
                      </a:r>
                      <a:r>
                        <a:rPr lang="en-US" sz="1900" b="1" kern="1200" dirty="0">
                          <a:solidFill>
                            <a:srgbClr val="002060"/>
                          </a:solidFill>
                          <a:effectLst/>
                          <a:latin typeface="+mn-lt"/>
                          <a:ea typeface="+mn-ea"/>
                          <a:cs typeface="+mn-cs"/>
                        </a:rPr>
                        <a:t>8</a:t>
                      </a:r>
                      <a:r>
                        <a:rPr lang="ro-RO" sz="1900" b="1" kern="1200" dirty="0">
                          <a:solidFill>
                            <a:srgbClr val="002060"/>
                          </a:solidFill>
                          <a:effectLst/>
                          <a:latin typeface="+mn-lt"/>
                          <a:ea typeface="+mn-ea"/>
                          <a:cs typeface="+mn-cs"/>
                        </a:rPr>
                        <a:t>)</a:t>
                      </a:r>
                      <a:endParaRPr lang="x-none" sz="1900" b="1" dirty="0">
                        <a:solidFill>
                          <a:srgbClr val="002060"/>
                        </a:solidFill>
                      </a:endParaRPr>
                    </a:p>
                  </a:txBody>
                  <a:tcPr marL="128572" marR="128572" marT="48218" marB="48218" anchor="ctr"/>
                </a:tc>
                <a:extLst>
                  <a:ext uri="{0D108BD9-81ED-4DB2-BD59-A6C34878D82A}">
                    <a16:rowId xmlns:a16="http://schemas.microsoft.com/office/drawing/2014/main" xmlns="" val="2061016259"/>
                  </a:ext>
                </a:extLst>
              </a:tr>
            </a:tbl>
          </a:graphicData>
        </a:graphic>
      </p:graphicFrame>
    </p:spTree>
    <p:extLst>
      <p:ext uri="{BB962C8B-B14F-4D97-AF65-F5344CB8AC3E}">
        <p14:creationId xmlns:p14="http://schemas.microsoft.com/office/powerpoint/2010/main" val="1640065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42875" y="6703596"/>
            <a:ext cx="1071430" cy="368329"/>
          </a:xfrm>
        </p:spPr>
        <p:txBody>
          <a:bodyPr/>
          <a:lstStyle/>
          <a:p>
            <a:fld id="{651395A8-D1D7-4BEA-86A3-82F6726A43B4}" type="slidenum">
              <a:rPr lang="en-US" smtClean="0"/>
              <a:pPr/>
              <a:t>36</a:t>
            </a:fld>
            <a:endParaRPr lang="en-US"/>
          </a:p>
        </p:txBody>
      </p:sp>
      <p:sp>
        <p:nvSpPr>
          <p:cNvPr id="3" name="Titlu 2"/>
          <p:cNvSpPr>
            <a:spLocks noGrp="1"/>
          </p:cNvSpPr>
          <p:nvPr>
            <p:ph type="title" idx="4294967295"/>
          </p:nvPr>
        </p:nvSpPr>
        <p:spPr>
          <a:xfrm>
            <a:off x="2102682" y="160725"/>
            <a:ext cx="10178587" cy="835438"/>
          </a:xfrm>
        </p:spPr>
        <p:txBody>
          <a:bodyPr>
            <a:normAutofit fontScale="90000"/>
          </a:bodyPr>
          <a:lstStyle/>
          <a:p>
            <a:pPr algn="l"/>
            <a:r>
              <a:rPr lang="ro-RO" b="1" dirty="0">
                <a:solidFill>
                  <a:schemeClr val="bg1"/>
                </a:solidFill>
              </a:rPr>
              <a:t>Projects realized</a:t>
            </a:r>
            <a:endParaRPr lang="ro-RO" sz="4500" b="1" dirty="0">
              <a:solidFill>
                <a:schemeClr val="bg1"/>
              </a:solidFill>
            </a:endParaRPr>
          </a:p>
        </p:txBody>
      </p:sp>
      <p:sp>
        <p:nvSpPr>
          <p:cNvPr id="5" name="Titlu 2"/>
          <p:cNvSpPr txBox="1">
            <a:spLocks/>
          </p:cNvSpPr>
          <p:nvPr/>
        </p:nvSpPr>
        <p:spPr>
          <a:xfrm>
            <a:off x="1323181" y="1101725"/>
            <a:ext cx="10928589" cy="4222036"/>
          </a:xfrm>
          <a:prstGeom prst="rect">
            <a:avLst/>
          </a:prstGeom>
        </p:spPr>
        <p:txBody>
          <a:bodyPr vert="horz" lIns="114794" tIns="57397" rIns="114794" bIns="5739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17461" indent="-717461" algn="l">
              <a:lnSpc>
                <a:spcPct val="120000"/>
              </a:lnSpc>
              <a:spcAft>
                <a:spcPts val="2260"/>
              </a:spcAft>
              <a:buFont typeface="Courier New" panose="02070309020205020404" pitchFamily="49" charset="0"/>
              <a:buChar char="o"/>
            </a:pPr>
            <a:r>
              <a:rPr lang="en-US" sz="5400" b="1" dirty="0" err="1" smtClean="0">
                <a:solidFill>
                  <a:srgbClr val="C00000"/>
                </a:solidFill>
              </a:rPr>
              <a:t>ADAJI</a:t>
            </a:r>
            <a:r>
              <a:rPr lang="en-US" sz="5400" b="1" dirty="0" smtClean="0">
                <a:solidFill>
                  <a:srgbClr val="C00000"/>
                </a:solidFill>
              </a:rPr>
              <a:t> </a:t>
            </a:r>
            <a:r>
              <a:rPr lang="en-US" sz="5400" b="1" dirty="0">
                <a:solidFill>
                  <a:srgbClr val="C00000"/>
                </a:solidFill>
              </a:rPr>
              <a:t>Stela</a:t>
            </a:r>
            <a:r>
              <a:rPr lang="ro-RO" sz="5400" b="1" dirty="0" smtClean="0">
                <a:solidFill>
                  <a:srgbClr val="C00000"/>
                </a:solidFill>
              </a:rPr>
              <a:t>,</a:t>
            </a:r>
          </a:p>
          <a:p>
            <a:pPr marL="800100" algn="l">
              <a:lnSpc>
                <a:spcPct val="120000"/>
              </a:lnSpc>
              <a:spcAft>
                <a:spcPts val="2260"/>
              </a:spcAft>
            </a:pPr>
            <a:r>
              <a:rPr lang="en-US" sz="5000" dirty="0" smtClean="0">
                <a:solidFill>
                  <a:srgbClr val="C00000"/>
                </a:solidFill>
              </a:rPr>
              <a:t>PhD </a:t>
            </a:r>
            <a:r>
              <a:rPr lang="en-US" sz="5000" dirty="0">
                <a:solidFill>
                  <a:srgbClr val="C00000"/>
                </a:solidFill>
              </a:rPr>
              <a:t>in </a:t>
            </a:r>
            <a:r>
              <a:rPr lang="ro-RO" sz="5000" dirty="0" err="1" smtClean="0">
                <a:solidFill>
                  <a:srgbClr val="C00000"/>
                </a:solidFill>
              </a:rPr>
              <a:t>pharmacy</a:t>
            </a:r>
            <a:r>
              <a:rPr lang="ro-RO" sz="5000" dirty="0" smtClean="0">
                <a:solidFill>
                  <a:srgbClr val="C00000"/>
                </a:solidFill>
              </a:rPr>
              <a:t> </a:t>
            </a:r>
            <a:r>
              <a:rPr lang="en-US" sz="5000" dirty="0" smtClean="0">
                <a:solidFill>
                  <a:srgbClr val="C00000"/>
                </a:solidFill>
              </a:rPr>
              <a:t>science</a:t>
            </a:r>
            <a:r>
              <a:rPr lang="en-US" sz="5000" dirty="0">
                <a:solidFill>
                  <a:srgbClr val="C00000"/>
                </a:solidFill>
              </a:rPr>
              <a:t>,</a:t>
            </a:r>
            <a:br>
              <a:rPr lang="en-US" sz="5000" dirty="0">
                <a:solidFill>
                  <a:srgbClr val="C00000"/>
                </a:solidFill>
              </a:rPr>
            </a:br>
            <a:r>
              <a:rPr lang="ro-RO" sz="5000" dirty="0" err="1">
                <a:solidFill>
                  <a:srgbClr val="C00000"/>
                </a:solidFill>
              </a:rPr>
              <a:t>associate</a:t>
            </a:r>
            <a:r>
              <a:rPr lang="ro-RO" sz="5000" dirty="0">
                <a:solidFill>
                  <a:srgbClr val="C00000"/>
                </a:solidFill>
              </a:rPr>
              <a:t> </a:t>
            </a:r>
            <a:r>
              <a:rPr lang="ro-RO" sz="5000" dirty="0" err="1">
                <a:solidFill>
                  <a:srgbClr val="C00000"/>
                </a:solidFill>
              </a:rPr>
              <a:t>professor</a:t>
            </a:r>
            <a:endParaRPr lang="ro-RO" sz="5000" b="1" dirty="0">
              <a:solidFill>
                <a:srgbClr val="002060"/>
              </a:solidFill>
            </a:endParaRPr>
          </a:p>
        </p:txBody>
      </p:sp>
    </p:spTree>
    <p:extLst>
      <p:ext uri="{BB962C8B-B14F-4D97-AF65-F5344CB8AC3E}">
        <p14:creationId xmlns:p14="http://schemas.microsoft.com/office/powerpoint/2010/main" val="2574719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a:bodyPr>
          <a:lstStyle/>
          <a:p>
            <a:r>
              <a:rPr lang="ro-RO" sz="4500" b="1" dirty="0">
                <a:solidFill>
                  <a:schemeClr val="bg1"/>
                </a:solidFill>
              </a:rPr>
              <a:t>Projects for doctoral students</a:t>
            </a:r>
            <a:endParaRPr lang="x-none" sz="45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37</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3165052836"/>
              </p:ext>
            </p:extLst>
          </p:nvPr>
        </p:nvGraphicFramePr>
        <p:xfrm>
          <a:off x="940072" y="1495083"/>
          <a:ext cx="11732160" cy="4628896"/>
        </p:xfrm>
        <a:graphic>
          <a:graphicData uri="http://schemas.openxmlformats.org/drawingml/2006/table">
            <a:tbl>
              <a:tblPr firstRow="1" bandRow="1">
                <a:tableStyleId>{5C22544A-7EE6-4342-B048-85BDC9FD1C3A}</a:tableStyleId>
              </a:tblPr>
              <a:tblGrid>
                <a:gridCol w="878619">
                  <a:extLst>
                    <a:ext uri="{9D8B030D-6E8A-4147-A177-3AD203B41FA5}">
                      <a16:colId xmlns:a16="http://schemas.microsoft.com/office/drawing/2014/main" xmlns="" val="1275649557"/>
                    </a:ext>
                  </a:extLst>
                </a:gridCol>
                <a:gridCol w="7078847">
                  <a:extLst>
                    <a:ext uri="{9D8B030D-6E8A-4147-A177-3AD203B41FA5}">
                      <a16:colId xmlns:a16="http://schemas.microsoft.com/office/drawing/2014/main" xmlns="" val="3394266220"/>
                    </a:ext>
                  </a:extLst>
                </a:gridCol>
                <a:gridCol w="3774694">
                  <a:extLst>
                    <a:ext uri="{9D8B030D-6E8A-4147-A177-3AD203B41FA5}">
                      <a16:colId xmlns:a16="http://schemas.microsoft.com/office/drawing/2014/main" xmlns="" val="2547268131"/>
                    </a:ext>
                  </a:extLst>
                </a:gridCol>
              </a:tblGrid>
              <a:tr h="482177">
                <a:tc>
                  <a:txBody>
                    <a:bodyPr/>
                    <a:lstStyle/>
                    <a:p>
                      <a:pPr algn="ctr"/>
                      <a:r>
                        <a:rPr lang="en-US" sz="2500" dirty="0"/>
                        <a:t>No</a:t>
                      </a:r>
                      <a:endParaRPr lang="x-none" sz="2500" dirty="0"/>
                    </a:p>
                  </a:txBody>
                  <a:tcPr marL="128572" marR="128572" marT="48218" marB="48218" anchor="ctr"/>
                </a:tc>
                <a:tc>
                  <a:txBody>
                    <a:bodyPr/>
                    <a:lstStyle/>
                    <a:p>
                      <a:pPr algn="ctr"/>
                      <a:r>
                        <a:rPr lang="en-US" sz="2500" dirty="0"/>
                        <a:t>Project Name</a:t>
                      </a:r>
                      <a:endParaRPr lang="x-none" sz="2500" dirty="0"/>
                    </a:p>
                  </a:txBody>
                  <a:tcPr marL="128572" marR="128572" marT="48218" marB="48218" anchor="ctr"/>
                </a:tc>
                <a:tc>
                  <a:txBody>
                    <a:bodyPr/>
                    <a:lstStyle/>
                    <a:p>
                      <a:pPr algn="ctr"/>
                      <a:r>
                        <a:rPr lang="en-US" sz="2500" dirty="0"/>
                        <a:t>Group of authors</a:t>
                      </a:r>
                      <a:endParaRPr lang="x-none" sz="2500" dirty="0"/>
                    </a:p>
                  </a:txBody>
                  <a:tcPr marL="128572" marR="128572" marT="48218" marB="48218" anchor="ctr"/>
                </a:tc>
                <a:extLst>
                  <a:ext uri="{0D108BD9-81ED-4DB2-BD59-A6C34878D82A}">
                    <a16:rowId xmlns:a16="http://schemas.microsoft.com/office/drawing/2014/main" xmlns="" val="2808165539"/>
                  </a:ext>
                </a:extLst>
              </a:tr>
              <a:tr h="1253659">
                <a:tc>
                  <a:txBody>
                    <a:bodyPr/>
                    <a:lstStyle/>
                    <a:p>
                      <a:r>
                        <a:rPr lang="en-US" sz="2500" b="1" dirty="0">
                          <a:solidFill>
                            <a:srgbClr val="002060"/>
                          </a:solidFill>
                        </a:rPr>
                        <a:t>(1)</a:t>
                      </a:r>
                      <a:endParaRPr lang="x-none" sz="2500" b="1" dirty="0">
                        <a:solidFill>
                          <a:srgbClr val="002060"/>
                        </a:solidFill>
                      </a:endParaRPr>
                    </a:p>
                  </a:txBody>
                  <a:tcPr marL="128572" marR="128572" marT="48218" marB="48218" anchor="ctr"/>
                </a:tc>
                <a:tc>
                  <a:txBody>
                    <a:bodyPr/>
                    <a:lstStyle/>
                    <a:p>
                      <a:r>
                        <a:rPr lang="ro-RO" sz="2500" b="1" kern="1200" dirty="0">
                          <a:solidFill>
                            <a:srgbClr val="002060"/>
                          </a:solidFill>
                          <a:effectLst/>
                          <a:latin typeface="+mn-lt"/>
                          <a:ea typeface="+mn-ea"/>
                          <a:cs typeface="+mn-cs"/>
                        </a:rPr>
                        <a:t>Management of pharmaceutical assistance for persons with advanced vision</a:t>
                      </a:r>
                      <a:endParaRPr lang="x-none" sz="2500" b="1" dirty="0">
                        <a:solidFill>
                          <a:srgbClr val="002060"/>
                        </a:solidFill>
                      </a:endParaRPr>
                    </a:p>
                  </a:txBody>
                  <a:tcPr marL="128572" marR="128572" marT="48218" marB="48218" anchor="ctr"/>
                </a:tc>
                <a:tc>
                  <a:txBody>
                    <a:bodyPr/>
                    <a:lstStyle/>
                    <a:p>
                      <a:r>
                        <a:rPr lang="ro-RO" sz="2500" b="1" kern="1200" dirty="0">
                          <a:solidFill>
                            <a:srgbClr val="002060"/>
                          </a:solidFill>
                          <a:effectLst/>
                          <a:latin typeface="+mn-lt"/>
                          <a:ea typeface="+mn-ea"/>
                          <a:cs typeface="+mn-cs"/>
                        </a:rPr>
                        <a:t>Adauji S, Safta V, </a:t>
                      </a:r>
                      <a:endParaRPr lang="en-US" sz="2500" b="1" kern="1200" dirty="0">
                        <a:solidFill>
                          <a:srgbClr val="002060"/>
                        </a:solidFill>
                        <a:effectLst/>
                        <a:latin typeface="+mn-lt"/>
                        <a:ea typeface="+mn-ea"/>
                        <a:cs typeface="+mn-cs"/>
                      </a:endParaRPr>
                    </a:p>
                    <a:p>
                      <a:r>
                        <a:rPr lang="ro-RO" sz="2500" b="1" kern="1200" dirty="0">
                          <a:solidFill>
                            <a:srgbClr val="002060"/>
                          </a:solidFill>
                          <a:effectLst/>
                          <a:latin typeface="+mn-lt"/>
                          <a:ea typeface="+mn-ea"/>
                          <a:cs typeface="+mn-cs"/>
                        </a:rPr>
                        <a:t>Brumărel M</a:t>
                      </a:r>
                      <a:endParaRPr lang="x-none" sz="2500" b="1" dirty="0">
                        <a:solidFill>
                          <a:srgbClr val="002060"/>
                        </a:solidFill>
                      </a:endParaRPr>
                    </a:p>
                  </a:txBody>
                  <a:tcPr marL="128572" marR="128572" marT="48218" marB="48218" anchor="ctr"/>
                </a:tc>
                <a:extLst>
                  <a:ext uri="{0D108BD9-81ED-4DB2-BD59-A6C34878D82A}">
                    <a16:rowId xmlns:a16="http://schemas.microsoft.com/office/drawing/2014/main" xmlns="" val="1363331855"/>
                  </a:ext>
                </a:extLst>
              </a:tr>
              <a:tr h="1253659">
                <a:tc>
                  <a:txBody>
                    <a:bodyPr/>
                    <a:lstStyle/>
                    <a:p>
                      <a:r>
                        <a:rPr lang="en-US" sz="2500" b="1" dirty="0">
                          <a:solidFill>
                            <a:srgbClr val="002060"/>
                          </a:solidFill>
                        </a:rPr>
                        <a:t>(2)</a:t>
                      </a:r>
                      <a:endParaRPr lang="x-none" sz="2500" b="1" dirty="0">
                        <a:solidFill>
                          <a:srgbClr val="002060"/>
                        </a:solidFill>
                      </a:endParaRPr>
                    </a:p>
                  </a:txBody>
                  <a:tcPr marL="128572" marR="128572" marT="48218" marB="48218" anchor="ctr"/>
                </a:tc>
                <a:tc>
                  <a:txBody>
                    <a:bodyPr/>
                    <a:lstStyle/>
                    <a:p>
                      <a:r>
                        <a:rPr lang="ro-RO" sz="2500" b="1" kern="1200" dirty="0">
                          <a:solidFill>
                            <a:srgbClr val="002060"/>
                          </a:solidFill>
                          <a:effectLst/>
                          <a:latin typeface="+mn-lt"/>
                          <a:ea typeface="+mn-ea"/>
                          <a:cs typeface="+mn-cs"/>
                        </a:rPr>
                        <a:t>Studies on improving the pharmaceutical care of patients with rare diseases </a:t>
                      </a:r>
                      <a:endParaRPr lang="x-none" sz="2500" b="1" dirty="0">
                        <a:solidFill>
                          <a:srgbClr val="002060"/>
                        </a:solidFill>
                      </a:endParaRPr>
                    </a:p>
                  </a:txBody>
                  <a:tcPr marL="128572" marR="128572" marT="48218" marB="48218" anchor="ctr"/>
                </a:tc>
                <a:tc>
                  <a:txBody>
                    <a:bodyPr/>
                    <a:lstStyle/>
                    <a:p>
                      <a:r>
                        <a:rPr lang="ro-RO" sz="2500" b="1" kern="1200" dirty="0">
                          <a:solidFill>
                            <a:srgbClr val="002060"/>
                          </a:solidFill>
                          <a:effectLst/>
                          <a:latin typeface="+mn-lt"/>
                          <a:ea typeface="+mn-ea"/>
                          <a:cs typeface="+mn-cs"/>
                        </a:rPr>
                        <a:t>Adauji S, Safta V, Brumărel M, Revenco N</a:t>
                      </a:r>
                      <a:r>
                        <a:rPr lang="en-US" sz="2500" b="1" kern="1200" dirty="0">
                          <a:solidFill>
                            <a:srgbClr val="002060"/>
                          </a:solidFill>
                          <a:effectLst/>
                          <a:latin typeface="+mn-lt"/>
                          <a:ea typeface="+mn-ea"/>
                          <a:cs typeface="+mn-cs"/>
                        </a:rPr>
                        <a:t>.</a:t>
                      </a:r>
                      <a:endParaRPr lang="x-none" sz="2500" b="1" dirty="0">
                        <a:solidFill>
                          <a:srgbClr val="002060"/>
                        </a:solidFill>
                      </a:endParaRPr>
                    </a:p>
                  </a:txBody>
                  <a:tcPr marL="128572" marR="128572" marT="48218" marB="48218" anchor="ctr"/>
                </a:tc>
                <a:extLst>
                  <a:ext uri="{0D108BD9-81ED-4DB2-BD59-A6C34878D82A}">
                    <a16:rowId xmlns:a16="http://schemas.microsoft.com/office/drawing/2014/main" xmlns="" val="1781385040"/>
                  </a:ext>
                </a:extLst>
              </a:tr>
              <a:tr h="1639401">
                <a:tc>
                  <a:txBody>
                    <a:bodyPr/>
                    <a:lstStyle/>
                    <a:p>
                      <a:r>
                        <a:rPr lang="en-US" sz="2500" b="1" dirty="0">
                          <a:solidFill>
                            <a:srgbClr val="002060"/>
                          </a:solidFill>
                        </a:rPr>
                        <a:t>(3)</a:t>
                      </a:r>
                      <a:endParaRPr lang="x-none" sz="2500" b="1" dirty="0">
                        <a:solidFill>
                          <a:srgbClr val="002060"/>
                        </a:solidFill>
                      </a:endParaRPr>
                    </a:p>
                  </a:txBody>
                  <a:tcPr marL="128572" marR="128572" marT="48218" marB="48218" anchor="ctr"/>
                </a:tc>
                <a:tc>
                  <a:txBody>
                    <a:bodyPr/>
                    <a:lstStyle/>
                    <a:p>
                      <a:r>
                        <a:rPr lang="ro-RO" sz="2500" b="1" kern="1200" dirty="0">
                          <a:solidFill>
                            <a:srgbClr val="002060"/>
                          </a:solidFill>
                          <a:effectLst/>
                          <a:latin typeface="+mn-lt"/>
                          <a:ea typeface="+mn-ea"/>
                          <a:cs typeface="+mn-cs"/>
                        </a:rPr>
                        <a:t>The particularities of the pharmaceutical assistance of the children in ambulatory and stationary conditions </a:t>
                      </a:r>
                      <a:endParaRPr lang="x-none" sz="2500" b="1" dirty="0">
                        <a:solidFill>
                          <a:srgbClr val="002060"/>
                        </a:solidFill>
                      </a:endParaRPr>
                    </a:p>
                  </a:txBody>
                  <a:tcPr marL="128572" marR="128572" marT="48218" marB="48218" anchor="ctr"/>
                </a:tc>
                <a:tc>
                  <a:txBody>
                    <a:bodyPr/>
                    <a:lstStyle/>
                    <a:p>
                      <a:r>
                        <a:rPr lang="ro-RO" sz="2500" b="1" kern="1200" dirty="0">
                          <a:solidFill>
                            <a:srgbClr val="002060"/>
                          </a:solidFill>
                          <a:effectLst/>
                          <a:latin typeface="+mn-lt"/>
                          <a:ea typeface="+mn-ea"/>
                          <a:cs typeface="+mn-cs"/>
                        </a:rPr>
                        <a:t>Adauji S, Safta V, Brumărel M, Revenco N</a:t>
                      </a:r>
                      <a:r>
                        <a:rPr lang="en-US" sz="2500" b="1" kern="1200" dirty="0">
                          <a:solidFill>
                            <a:srgbClr val="002060"/>
                          </a:solidFill>
                          <a:effectLst/>
                          <a:latin typeface="+mn-lt"/>
                          <a:ea typeface="+mn-ea"/>
                          <a:cs typeface="+mn-cs"/>
                        </a:rPr>
                        <a:t>.</a:t>
                      </a:r>
                      <a:endParaRPr lang="x-none" sz="2500" b="1" dirty="0">
                        <a:solidFill>
                          <a:srgbClr val="002060"/>
                        </a:solidFill>
                      </a:endParaRPr>
                    </a:p>
                  </a:txBody>
                  <a:tcPr marL="128572" marR="128572" marT="48218" marB="48218" anchor="ctr"/>
                </a:tc>
                <a:extLst>
                  <a:ext uri="{0D108BD9-81ED-4DB2-BD59-A6C34878D82A}">
                    <a16:rowId xmlns:a16="http://schemas.microsoft.com/office/drawing/2014/main" xmlns="" val="1453462110"/>
                  </a:ext>
                </a:extLst>
              </a:tr>
            </a:tbl>
          </a:graphicData>
        </a:graphic>
      </p:graphicFrame>
    </p:spTree>
    <p:extLst>
      <p:ext uri="{BB962C8B-B14F-4D97-AF65-F5344CB8AC3E}">
        <p14:creationId xmlns:p14="http://schemas.microsoft.com/office/powerpoint/2010/main" val="3235022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fontScale="90000"/>
          </a:bodyPr>
          <a:lstStyle/>
          <a:p>
            <a:r>
              <a:rPr lang="ro-RO" sz="4000" b="1" dirty="0">
                <a:solidFill>
                  <a:schemeClr val="bg1"/>
                </a:solidFill>
              </a:rPr>
              <a:t>Projects realized in the various </a:t>
            </a:r>
            <a:r>
              <a:rPr lang="en-US" sz="4000" b="1" dirty="0">
                <a:solidFill>
                  <a:schemeClr val="bg1"/>
                </a:solidFill>
              </a:rPr>
              <a:t/>
            </a:r>
            <a:br>
              <a:rPr lang="en-US" sz="4000" b="1" dirty="0">
                <a:solidFill>
                  <a:schemeClr val="bg1"/>
                </a:solidFill>
              </a:rPr>
            </a:br>
            <a:r>
              <a:rPr lang="ro-RO" sz="4000" b="1" dirty="0">
                <a:solidFill>
                  <a:schemeClr val="bg1"/>
                </a:solidFill>
              </a:rPr>
              <a:t>scientific programs (participation)</a:t>
            </a:r>
            <a:endParaRPr lang="x-none" sz="40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38</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3698398299"/>
              </p:ext>
            </p:extLst>
          </p:nvPr>
        </p:nvGraphicFramePr>
        <p:xfrm>
          <a:off x="642859" y="1496087"/>
          <a:ext cx="12000018" cy="5587061"/>
        </p:xfrm>
        <a:graphic>
          <a:graphicData uri="http://schemas.openxmlformats.org/drawingml/2006/table">
            <a:tbl>
              <a:tblPr firstRow="1" bandRow="1">
                <a:tableStyleId>{5C22544A-7EE6-4342-B048-85BDC9FD1C3A}</a:tableStyleId>
              </a:tblPr>
              <a:tblGrid>
                <a:gridCol w="750001">
                  <a:extLst>
                    <a:ext uri="{9D8B030D-6E8A-4147-A177-3AD203B41FA5}">
                      <a16:colId xmlns:a16="http://schemas.microsoft.com/office/drawing/2014/main" xmlns="" val="1275649557"/>
                    </a:ext>
                  </a:extLst>
                </a:gridCol>
                <a:gridCol w="6788321">
                  <a:extLst>
                    <a:ext uri="{9D8B030D-6E8A-4147-A177-3AD203B41FA5}">
                      <a16:colId xmlns:a16="http://schemas.microsoft.com/office/drawing/2014/main" xmlns="" val="3394266220"/>
                    </a:ext>
                  </a:extLst>
                </a:gridCol>
                <a:gridCol w="4461696">
                  <a:extLst>
                    <a:ext uri="{9D8B030D-6E8A-4147-A177-3AD203B41FA5}">
                      <a16:colId xmlns:a16="http://schemas.microsoft.com/office/drawing/2014/main" xmlns="" val="2547268131"/>
                    </a:ext>
                  </a:extLst>
                </a:gridCol>
              </a:tblGrid>
              <a:tr h="471921">
                <a:tc>
                  <a:txBody>
                    <a:bodyPr/>
                    <a:lstStyle/>
                    <a:p>
                      <a:pPr algn="ctr"/>
                      <a:r>
                        <a:rPr lang="en-US" sz="1900" dirty="0"/>
                        <a:t>No </a:t>
                      </a:r>
                      <a:endParaRPr lang="x-none" sz="1900" dirty="0"/>
                    </a:p>
                  </a:txBody>
                  <a:tcPr marL="128572" marR="128572" marT="48218" marB="48218" anchor="ctr"/>
                </a:tc>
                <a:tc>
                  <a:txBody>
                    <a:bodyPr/>
                    <a:lstStyle/>
                    <a:p>
                      <a:pPr algn="ctr"/>
                      <a:r>
                        <a:rPr lang="en-US" sz="1900" dirty="0"/>
                        <a:t>Project Name</a:t>
                      </a:r>
                      <a:endParaRPr lang="x-none" sz="1900" dirty="0"/>
                    </a:p>
                  </a:txBody>
                  <a:tcPr marL="128572" marR="128572" marT="48218" marB="48218" anchor="ctr"/>
                </a:tc>
                <a:tc>
                  <a:txBody>
                    <a:bodyPr/>
                    <a:lstStyle/>
                    <a:p>
                      <a:pPr algn="ctr"/>
                      <a:r>
                        <a:rPr lang="en-US" sz="1900" dirty="0"/>
                        <a:t>Years of development</a:t>
                      </a:r>
                      <a:endParaRPr lang="x-none" sz="1900" dirty="0"/>
                    </a:p>
                  </a:txBody>
                  <a:tcPr marL="128572" marR="128572" marT="48218" marB="48218" anchor="ctr"/>
                </a:tc>
                <a:extLst>
                  <a:ext uri="{0D108BD9-81ED-4DB2-BD59-A6C34878D82A}">
                    <a16:rowId xmlns:a16="http://schemas.microsoft.com/office/drawing/2014/main" xmlns="" val="2808165539"/>
                  </a:ext>
                </a:extLst>
              </a:tr>
              <a:tr h="505317">
                <a:tc>
                  <a:txBody>
                    <a:bodyPr/>
                    <a:lstStyle/>
                    <a:p>
                      <a:r>
                        <a:rPr lang="en-US" sz="1900" b="1" dirty="0">
                          <a:solidFill>
                            <a:srgbClr val="002060"/>
                          </a:solidFill>
                        </a:rPr>
                        <a:t>(1)</a:t>
                      </a:r>
                      <a:endParaRPr lang="x-none" sz="1900" b="1" dirty="0">
                        <a:solidFill>
                          <a:srgbClr val="002060"/>
                        </a:solidFill>
                      </a:endParaRPr>
                    </a:p>
                  </a:txBody>
                  <a:tcPr marL="128572" marR="128572" marT="48218" marB="48218"/>
                </a:tc>
                <a:tc>
                  <a:txBody>
                    <a:bodyPr/>
                    <a:lstStyle/>
                    <a:p>
                      <a:r>
                        <a:rPr lang="ro-RO" sz="1900" b="1" kern="1200" dirty="0">
                          <a:solidFill>
                            <a:srgbClr val="002060"/>
                          </a:solidFill>
                          <a:effectLst/>
                          <a:latin typeface="+mn-lt"/>
                          <a:ea typeface="+mn-ea"/>
                          <a:cs typeface="+mn-cs"/>
                        </a:rPr>
                        <a:t>Internațional: Medicines prices, availability, affordability and price components in the Republic of Moldova</a:t>
                      </a:r>
                      <a:endParaRPr lang="x-none" sz="1900" b="1" kern="1200" dirty="0">
                        <a:solidFill>
                          <a:srgbClr val="002060"/>
                        </a:solidFill>
                        <a:effectLst/>
                        <a:latin typeface="+mn-lt"/>
                        <a:ea typeface="+mn-ea"/>
                        <a:cs typeface="+mn-cs"/>
                      </a:endParaRPr>
                    </a:p>
                  </a:txBody>
                  <a:tcPr marL="128572" marR="128572" marT="48218" marB="48218"/>
                </a:tc>
                <a:tc>
                  <a:txBody>
                    <a:bodyPr/>
                    <a:lstStyle/>
                    <a:p>
                      <a:r>
                        <a:rPr lang="ro-RO" sz="1900" b="1" kern="1200" dirty="0">
                          <a:solidFill>
                            <a:srgbClr val="002060"/>
                          </a:solidFill>
                          <a:effectLst/>
                          <a:latin typeface="+mn-lt"/>
                          <a:ea typeface="+mn-ea"/>
                          <a:cs typeface="+mn-cs"/>
                        </a:rPr>
                        <a:t>Joint project SM RM, WHO, AM DM, SUMF „Nicolae Testemitanu” (2011)</a:t>
                      </a:r>
                      <a:endParaRPr lang="x-none" sz="1900" b="1" dirty="0">
                        <a:solidFill>
                          <a:srgbClr val="002060"/>
                        </a:solidFill>
                      </a:endParaRPr>
                    </a:p>
                  </a:txBody>
                  <a:tcPr marL="128572" marR="128572" marT="48218" marB="48218"/>
                </a:tc>
                <a:extLst>
                  <a:ext uri="{0D108BD9-81ED-4DB2-BD59-A6C34878D82A}">
                    <a16:rowId xmlns:a16="http://schemas.microsoft.com/office/drawing/2014/main" xmlns="" val="1363331855"/>
                  </a:ext>
                </a:extLst>
              </a:tr>
              <a:tr h="744161">
                <a:tc>
                  <a:txBody>
                    <a:bodyPr/>
                    <a:lstStyle/>
                    <a:p>
                      <a:r>
                        <a:rPr lang="en-US" sz="1900" b="1" dirty="0">
                          <a:solidFill>
                            <a:srgbClr val="002060"/>
                          </a:solidFill>
                        </a:rPr>
                        <a:t>(2)</a:t>
                      </a:r>
                      <a:endParaRPr lang="x-none" sz="1900" b="1" dirty="0">
                        <a:solidFill>
                          <a:srgbClr val="002060"/>
                        </a:solidFill>
                      </a:endParaRPr>
                    </a:p>
                  </a:txBody>
                  <a:tcPr marL="128572" marR="128572" marT="48218" marB="48218"/>
                </a:tc>
                <a:tc>
                  <a:txBody>
                    <a:bodyPr/>
                    <a:lstStyle/>
                    <a:p>
                      <a:r>
                        <a:rPr lang="ro-RO" sz="1900" b="1" kern="1200" dirty="0">
                          <a:solidFill>
                            <a:srgbClr val="002060"/>
                          </a:solidFill>
                          <a:effectLst/>
                          <a:latin typeface="+mn-lt"/>
                          <a:ea typeface="+mn-ea"/>
                          <a:cs typeface="+mn-cs"/>
                        </a:rPr>
                        <a:t>Bilateral project "Pharmaceutical and economic aspects in the treatment of patients with tuberculosis comparative study: Romania / Moldova"</a:t>
                      </a:r>
                      <a:endParaRPr lang="x-none" sz="1900" b="1" kern="1200" dirty="0">
                        <a:solidFill>
                          <a:srgbClr val="002060"/>
                        </a:solidFill>
                        <a:effectLst/>
                        <a:latin typeface="+mn-lt"/>
                        <a:ea typeface="+mn-ea"/>
                        <a:cs typeface="+mn-cs"/>
                      </a:endParaRPr>
                    </a:p>
                  </a:txBody>
                  <a:tcPr marL="128572" marR="128572" marT="48218" marB="48218"/>
                </a:tc>
                <a:tc>
                  <a:txBody>
                    <a:bodyPr/>
                    <a:lstStyle/>
                    <a:p>
                      <a:r>
                        <a:rPr lang="en-US" sz="1900" b="1" kern="1200" dirty="0">
                          <a:solidFill>
                            <a:srgbClr val="002060"/>
                          </a:solidFill>
                          <a:effectLst/>
                          <a:latin typeface="+mn-lt"/>
                          <a:ea typeface="+mn-ea"/>
                          <a:cs typeface="+mn-cs"/>
                        </a:rPr>
                        <a:t>I</a:t>
                      </a:r>
                      <a:r>
                        <a:rPr lang="ro-RO" sz="1900" b="1" kern="1200" dirty="0">
                          <a:solidFill>
                            <a:srgbClr val="002060"/>
                          </a:solidFill>
                          <a:effectLst/>
                          <a:latin typeface="+mn-lt"/>
                          <a:ea typeface="+mn-ea"/>
                          <a:cs typeface="+mn-cs"/>
                        </a:rPr>
                        <a:t>n partnership with </a:t>
                      </a:r>
                      <a:r>
                        <a:rPr lang="en-US" sz="1900" b="1" kern="1200" dirty="0">
                          <a:solidFill>
                            <a:srgbClr val="002060"/>
                          </a:solidFill>
                          <a:effectLst/>
                          <a:latin typeface="+mn-lt"/>
                          <a:ea typeface="+mn-ea"/>
                          <a:cs typeface="+mn-cs"/>
                        </a:rPr>
                        <a:t>Moldova-</a:t>
                      </a:r>
                      <a:r>
                        <a:rPr lang="ro-RO" sz="1900" b="1" kern="1200" dirty="0">
                          <a:solidFill>
                            <a:srgbClr val="002060"/>
                          </a:solidFill>
                          <a:effectLst/>
                          <a:latin typeface="+mn-lt"/>
                          <a:ea typeface="+mn-ea"/>
                          <a:cs typeface="+mn-cs"/>
                        </a:rPr>
                        <a:t>Romania. The beginning of the 2013 project, in progress. </a:t>
                      </a:r>
                      <a:endParaRPr lang="x-none" sz="1900" b="1" kern="1200" dirty="0">
                        <a:solidFill>
                          <a:srgbClr val="002060"/>
                        </a:solidFill>
                        <a:effectLst/>
                        <a:latin typeface="+mn-lt"/>
                        <a:ea typeface="+mn-ea"/>
                        <a:cs typeface="+mn-cs"/>
                      </a:endParaRPr>
                    </a:p>
                  </a:txBody>
                  <a:tcPr marL="128572" marR="128572" marT="48218" marB="48218"/>
                </a:tc>
                <a:extLst>
                  <a:ext uri="{0D108BD9-81ED-4DB2-BD59-A6C34878D82A}">
                    <a16:rowId xmlns:a16="http://schemas.microsoft.com/office/drawing/2014/main" xmlns="" val="1781385040"/>
                  </a:ext>
                </a:extLst>
              </a:tr>
              <a:tr h="964353">
                <a:tc>
                  <a:txBody>
                    <a:bodyPr/>
                    <a:lstStyle/>
                    <a:p>
                      <a:r>
                        <a:rPr lang="en-US" sz="1900" b="1" dirty="0">
                          <a:solidFill>
                            <a:srgbClr val="002060"/>
                          </a:solidFill>
                        </a:rPr>
                        <a:t>(3)</a:t>
                      </a:r>
                      <a:endParaRPr lang="x-none" sz="1900" b="1" dirty="0">
                        <a:solidFill>
                          <a:srgbClr val="002060"/>
                        </a:solidFill>
                      </a:endParaRPr>
                    </a:p>
                  </a:txBody>
                  <a:tcPr marL="128572" marR="128572" marT="48218" marB="48218">
                    <a:lnB w="12700" cap="flat" cmpd="sng" algn="ctr">
                      <a:solidFill>
                        <a:schemeClr val="bg1"/>
                      </a:solidFill>
                      <a:prstDash val="solid"/>
                      <a:round/>
                      <a:headEnd type="none" w="med" len="med"/>
                      <a:tailEnd type="none" w="med" len="med"/>
                    </a:lnB>
                  </a:tcPr>
                </a:tc>
                <a:tc>
                  <a:txBody>
                    <a:bodyPr/>
                    <a:lstStyle/>
                    <a:p>
                      <a:r>
                        <a:rPr lang="ro-RO" sz="1900" b="1" kern="1200" dirty="0">
                          <a:solidFill>
                            <a:srgbClr val="002060"/>
                          </a:solidFill>
                          <a:effectLst/>
                          <a:latin typeface="+mn-lt"/>
                          <a:ea typeface="+mn-ea"/>
                          <a:cs typeface="+mn-cs"/>
                        </a:rPr>
                        <a:t>Availability and accessibility, including financial, for opioids ”, Consultant for estimating the real opioid needs in the Republic of Moldova</a:t>
                      </a:r>
                      <a:endParaRPr lang="x-none" sz="1900" b="1" kern="1200" dirty="0">
                        <a:solidFill>
                          <a:srgbClr val="002060"/>
                        </a:solidFill>
                        <a:effectLst/>
                        <a:latin typeface="+mn-lt"/>
                        <a:ea typeface="+mn-ea"/>
                        <a:cs typeface="+mn-cs"/>
                      </a:endParaRPr>
                    </a:p>
                  </a:txBody>
                  <a:tcPr marL="128572" marR="128572" marT="48218" marB="48218">
                    <a:lnB w="12700" cap="flat" cmpd="sng" algn="ctr">
                      <a:solidFill>
                        <a:schemeClr val="bg1"/>
                      </a:solidFill>
                      <a:prstDash val="solid"/>
                      <a:round/>
                      <a:headEnd type="none" w="med" len="med"/>
                      <a:tailEnd type="none" w="med" len="med"/>
                    </a:lnB>
                  </a:tcPr>
                </a:tc>
                <a:tc>
                  <a:txBody>
                    <a:bodyPr/>
                    <a:lstStyle/>
                    <a:p>
                      <a:r>
                        <a:rPr lang="en-US" sz="1900" b="1" kern="1200" dirty="0">
                          <a:solidFill>
                            <a:srgbClr val="002060"/>
                          </a:solidFill>
                          <a:effectLst/>
                          <a:latin typeface="+mn-lt"/>
                          <a:ea typeface="+mn-ea"/>
                          <a:cs typeface="+mn-cs"/>
                        </a:rPr>
                        <a:t>A</a:t>
                      </a:r>
                      <a:r>
                        <a:rPr lang="ro-RO" sz="1900" b="1" kern="1200" dirty="0">
                          <a:solidFill>
                            <a:srgbClr val="002060"/>
                          </a:solidFill>
                          <a:effectLst/>
                          <a:latin typeface="+mn-lt"/>
                          <a:ea typeface="+mn-ea"/>
                          <a:cs typeface="+mn-cs"/>
                        </a:rPr>
                        <a:t>ccording to by the Soros-Moldova Foundation  (14.04.2016-31.05.2016)</a:t>
                      </a:r>
                      <a:endParaRPr lang="x-none" sz="1900" b="1" dirty="0">
                        <a:solidFill>
                          <a:srgbClr val="002060"/>
                        </a:solidFill>
                      </a:endParaRPr>
                    </a:p>
                  </a:txBody>
                  <a:tcPr marL="128572" marR="128572" marT="48218" marB="48218">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453462110"/>
                  </a:ext>
                </a:extLst>
              </a:tr>
              <a:tr h="1096501">
                <a:tc>
                  <a:txBody>
                    <a:bodyPr/>
                    <a:lstStyle/>
                    <a:p>
                      <a:r>
                        <a:rPr lang="en-US" sz="1900" b="1" dirty="0">
                          <a:solidFill>
                            <a:srgbClr val="002060"/>
                          </a:solidFill>
                        </a:rPr>
                        <a:t>(4)</a:t>
                      </a:r>
                      <a:endParaRPr lang="x-none" sz="1900" b="1" dirty="0">
                        <a:solidFill>
                          <a:srgbClr val="002060"/>
                        </a:solidFill>
                      </a:endParaRPr>
                    </a:p>
                  </a:txBody>
                  <a:tcPr marL="128572" marR="128572" marT="48218" marB="48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ro-RO" sz="1900" b="1" kern="1200" dirty="0">
                          <a:solidFill>
                            <a:srgbClr val="002060"/>
                          </a:solidFill>
                          <a:effectLst/>
                          <a:latin typeface="+mn-lt"/>
                          <a:ea typeface="+mn-ea"/>
                          <a:cs typeface="+mn-cs"/>
                        </a:rPr>
                        <a:t>Availability and accessibility, including financial, to opioids,</a:t>
                      </a:r>
                      <a:r>
                        <a:rPr lang="en-US" sz="1900" b="1" kern="1200" dirty="0">
                          <a:solidFill>
                            <a:srgbClr val="002060"/>
                          </a:solidFill>
                          <a:effectLst/>
                          <a:latin typeface="+mn-lt"/>
                          <a:ea typeface="+mn-ea"/>
                          <a:cs typeface="+mn-cs"/>
                        </a:rPr>
                        <a:t> </a:t>
                      </a:r>
                      <a:r>
                        <a:rPr lang="ro-RO" sz="1900" b="1" kern="1200" dirty="0">
                          <a:solidFill>
                            <a:srgbClr val="002060"/>
                          </a:solidFill>
                          <a:effectLst/>
                          <a:latin typeface="+mn-lt"/>
                          <a:ea typeface="+mn-ea"/>
                          <a:cs typeface="+mn-cs"/>
                        </a:rPr>
                        <a:t>Consultant for the elaboration of the Roadmap for ensuring the availability of oral morphine for patients in need of palliative care in the Republic of Moldova</a:t>
                      </a:r>
                      <a:endParaRPr lang="x-none" sz="1900" b="1" kern="1200" dirty="0">
                        <a:solidFill>
                          <a:srgbClr val="002060"/>
                        </a:solidFill>
                        <a:effectLst/>
                        <a:latin typeface="+mn-lt"/>
                        <a:ea typeface="+mn-ea"/>
                        <a:cs typeface="+mn-cs"/>
                      </a:endParaRPr>
                    </a:p>
                  </a:txBody>
                  <a:tcPr marL="128572" marR="128572" marT="48218" marB="48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900" b="1" kern="1200" dirty="0">
                          <a:solidFill>
                            <a:srgbClr val="002060"/>
                          </a:solidFill>
                          <a:effectLst/>
                          <a:latin typeface="+mn-lt"/>
                          <a:ea typeface="+mn-ea"/>
                          <a:cs typeface="+mn-cs"/>
                        </a:rPr>
                        <a:t>Grant project of AS RM </a:t>
                      </a:r>
                      <a:r>
                        <a:rPr lang="ro-RO" sz="1900" b="1" kern="1200" dirty="0">
                          <a:solidFill>
                            <a:srgbClr val="002060"/>
                          </a:solidFill>
                          <a:effectLst/>
                          <a:latin typeface="+mn-lt"/>
                          <a:ea typeface="+mn-ea"/>
                          <a:cs typeface="+mn-cs"/>
                        </a:rPr>
                        <a:t>(01.08.2017-30.09.2017)</a:t>
                      </a:r>
                      <a:endParaRPr lang="x-none" sz="1900" b="1" dirty="0">
                        <a:solidFill>
                          <a:srgbClr val="002060"/>
                        </a:solidFill>
                      </a:endParaRPr>
                    </a:p>
                  </a:txBody>
                  <a:tcPr marL="128572" marR="128572" marT="48218" marB="48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836546389"/>
                  </a:ext>
                </a:extLst>
              </a:tr>
              <a:tr h="446464">
                <a:tc>
                  <a:txBody>
                    <a:bodyPr/>
                    <a:lstStyle/>
                    <a:p>
                      <a:r>
                        <a:rPr lang="ro-RO" sz="1900" b="1" dirty="0" smtClean="0">
                          <a:solidFill>
                            <a:srgbClr val="002060"/>
                          </a:solidFill>
                        </a:rPr>
                        <a:t>(5)</a:t>
                      </a:r>
                      <a:endParaRPr lang="x-none" sz="1900" b="1" dirty="0">
                        <a:solidFill>
                          <a:srgbClr val="002060"/>
                        </a:solidFill>
                      </a:endParaRPr>
                    </a:p>
                  </a:txBody>
                  <a:tcPr marL="128572" marR="128572" marT="48218" marB="48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1147938" rtl="0" eaLnBrk="1" fontAlgn="auto" latinLnBrk="0" hangingPunct="1">
                        <a:lnSpc>
                          <a:spcPct val="100000"/>
                        </a:lnSpc>
                        <a:spcBef>
                          <a:spcPts val="0"/>
                        </a:spcBef>
                        <a:spcAft>
                          <a:spcPts val="0"/>
                        </a:spcAft>
                        <a:buClrTx/>
                        <a:buSzTx/>
                        <a:buFontTx/>
                        <a:buNone/>
                        <a:tabLst/>
                        <a:defRPr/>
                      </a:pPr>
                      <a:r>
                        <a:rPr lang="en-US" sz="1900" b="1" kern="1200" dirty="0" err="1" smtClean="0">
                          <a:solidFill>
                            <a:srgbClr val="002060"/>
                          </a:solidFill>
                          <a:effectLst/>
                          <a:latin typeface="+mn-lt"/>
                          <a:ea typeface="+mn-ea"/>
                          <a:cs typeface="+mn-cs"/>
                        </a:rPr>
                        <a:t>Nicolae</a:t>
                      </a:r>
                      <a:r>
                        <a:rPr lang="en-US" sz="1900" b="1" kern="1200" dirty="0" smtClean="0">
                          <a:solidFill>
                            <a:srgbClr val="002060"/>
                          </a:solidFill>
                          <a:effectLst/>
                          <a:latin typeface="+mn-lt"/>
                          <a:ea typeface="+mn-ea"/>
                          <a:cs typeface="+mn-cs"/>
                        </a:rPr>
                        <a:t> Testemițanu </a:t>
                      </a:r>
                      <a:r>
                        <a:rPr lang="en-US" sz="1900" b="1" kern="1200" dirty="0" err="1" smtClean="0">
                          <a:solidFill>
                            <a:srgbClr val="002060"/>
                          </a:solidFill>
                          <a:effectLst/>
                          <a:latin typeface="+mn-lt"/>
                          <a:ea typeface="+mn-ea"/>
                          <a:cs typeface="+mn-cs"/>
                        </a:rPr>
                        <a:t>SUMPh</a:t>
                      </a:r>
                      <a:r>
                        <a:rPr lang="en-US" sz="1900" b="1" kern="1200" dirty="0" smtClean="0">
                          <a:solidFill>
                            <a:srgbClr val="002060"/>
                          </a:solidFill>
                          <a:effectLst/>
                          <a:latin typeface="+mn-lt"/>
                          <a:ea typeface="+mn-ea"/>
                          <a:cs typeface="+mn-cs"/>
                        </a:rPr>
                        <a:t>, RM – </a:t>
                      </a:r>
                      <a:r>
                        <a:rPr lang="en-US" sz="1900" b="1" kern="1200" dirty="0" err="1" smtClean="0">
                          <a:solidFill>
                            <a:srgbClr val="002060"/>
                          </a:solidFill>
                          <a:effectLst/>
                          <a:latin typeface="+mn-lt"/>
                          <a:ea typeface="+mn-ea"/>
                          <a:cs typeface="+mn-cs"/>
                        </a:rPr>
                        <a:t>UMF</a:t>
                      </a:r>
                      <a:r>
                        <a:rPr lang="en-US" sz="1900" b="1" kern="1200" dirty="0" smtClean="0">
                          <a:solidFill>
                            <a:srgbClr val="002060"/>
                          </a:solidFill>
                          <a:effectLst/>
                          <a:latin typeface="+mn-lt"/>
                          <a:ea typeface="+mn-ea"/>
                          <a:cs typeface="+mn-cs"/>
                        </a:rPr>
                        <a:t> „Gr. </a:t>
                      </a:r>
                      <a:r>
                        <a:rPr lang="en-US" sz="1900" b="1" kern="1200" dirty="0" err="1" smtClean="0">
                          <a:solidFill>
                            <a:srgbClr val="002060"/>
                          </a:solidFill>
                          <a:effectLst/>
                          <a:latin typeface="+mn-lt"/>
                          <a:ea typeface="+mn-ea"/>
                          <a:cs typeface="+mn-cs"/>
                        </a:rPr>
                        <a:t>T.Popa</a:t>
                      </a:r>
                      <a:r>
                        <a:rPr lang="en-US" sz="1900" b="1" kern="1200" dirty="0" smtClean="0">
                          <a:solidFill>
                            <a:srgbClr val="002060"/>
                          </a:solidFill>
                          <a:effectLst/>
                          <a:latin typeface="+mn-lt"/>
                          <a:ea typeface="+mn-ea"/>
                          <a:cs typeface="+mn-cs"/>
                        </a:rPr>
                        <a:t>” Iasi, Romania:  Project de recherché </a:t>
                      </a:r>
                      <a:r>
                        <a:rPr lang="en-US" sz="1900" b="1" kern="1200" dirty="0" err="1" smtClean="0">
                          <a:solidFill>
                            <a:srgbClr val="002060"/>
                          </a:solidFill>
                          <a:effectLst/>
                          <a:latin typeface="+mn-lt"/>
                          <a:ea typeface="+mn-ea"/>
                          <a:cs typeface="+mn-cs"/>
                        </a:rPr>
                        <a:t>conjointe</a:t>
                      </a:r>
                      <a:r>
                        <a:rPr lang="en-US" sz="1900" b="1" kern="1200" dirty="0" smtClean="0">
                          <a:solidFill>
                            <a:srgbClr val="002060"/>
                          </a:solidFill>
                          <a:effectLst/>
                          <a:latin typeface="+mn-lt"/>
                          <a:ea typeface="+mn-ea"/>
                          <a:cs typeface="+mn-cs"/>
                        </a:rPr>
                        <a:t> AUF-</a:t>
                      </a:r>
                      <a:r>
                        <a:rPr lang="en-US" sz="1900" b="1" kern="1200" dirty="0" err="1" smtClean="0">
                          <a:solidFill>
                            <a:srgbClr val="002060"/>
                          </a:solidFill>
                          <a:effectLst/>
                          <a:latin typeface="+mn-lt"/>
                          <a:ea typeface="+mn-ea"/>
                          <a:cs typeface="+mn-cs"/>
                        </a:rPr>
                        <a:t>IFA</a:t>
                      </a:r>
                      <a:r>
                        <a:rPr lang="en-US" sz="1900" b="1" kern="1200" dirty="0" smtClean="0">
                          <a:solidFill>
                            <a:srgbClr val="002060"/>
                          </a:solidFill>
                          <a:effectLst/>
                          <a:latin typeface="+mn-lt"/>
                          <a:ea typeface="+mn-ea"/>
                          <a:cs typeface="+mn-cs"/>
                        </a:rPr>
                        <a:t> – „Synthesis of bioactive molecules with anti-inflammatory action” – </a:t>
                      </a:r>
                      <a:r>
                        <a:rPr lang="en-US" sz="1900" b="1" kern="1200" dirty="0" err="1" smtClean="0">
                          <a:solidFill>
                            <a:srgbClr val="002060"/>
                          </a:solidFill>
                          <a:effectLst/>
                          <a:latin typeface="+mn-lt"/>
                          <a:ea typeface="+mn-ea"/>
                          <a:cs typeface="+mn-cs"/>
                        </a:rPr>
                        <a:t>BioCheminflam</a:t>
                      </a:r>
                      <a:endParaRPr lang="x-none" sz="1900" b="1" kern="1200" dirty="0">
                        <a:solidFill>
                          <a:srgbClr val="002060"/>
                        </a:solidFill>
                        <a:effectLst/>
                        <a:latin typeface="+mn-lt"/>
                        <a:ea typeface="+mn-ea"/>
                        <a:cs typeface="+mn-cs"/>
                      </a:endParaRPr>
                    </a:p>
                  </a:txBody>
                  <a:tcPr marL="128572" marR="128572" marT="48218" marB="48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900" b="1" kern="1200" dirty="0" smtClean="0">
                          <a:solidFill>
                            <a:srgbClr val="002060"/>
                          </a:solidFill>
                          <a:effectLst/>
                          <a:latin typeface="+mn-lt"/>
                          <a:ea typeface="+mn-ea"/>
                          <a:cs typeface="+mn-cs"/>
                        </a:rPr>
                        <a:t>Bilateral project in progress: (24.04.2019-31.12.2020)</a:t>
                      </a:r>
                      <a:endParaRPr lang="x-none" sz="1900" b="1" kern="1200" dirty="0">
                        <a:solidFill>
                          <a:srgbClr val="002060"/>
                        </a:solidFill>
                        <a:effectLst/>
                        <a:latin typeface="+mn-lt"/>
                        <a:ea typeface="+mn-ea"/>
                        <a:cs typeface="+mn-cs"/>
                      </a:endParaRPr>
                    </a:p>
                  </a:txBody>
                  <a:tcPr marL="128572" marR="128572" marT="48218" marB="482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703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42875" y="6703596"/>
            <a:ext cx="1071430" cy="368329"/>
          </a:xfrm>
        </p:spPr>
        <p:txBody>
          <a:bodyPr/>
          <a:lstStyle/>
          <a:p>
            <a:fld id="{651395A8-D1D7-4BEA-86A3-82F6726A43B4}" type="slidenum">
              <a:rPr lang="en-US" smtClean="0"/>
              <a:pPr/>
              <a:t>39</a:t>
            </a:fld>
            <a:endParaRPr lang="en-US"/>
          </a:p>
        </p:txBody>
      </p:sp>
      <p:sp>
        <p:nvSpPr>
          <p:cNvPr id="3" name="Titlu 2"/>
          <p:cNvSpPr>
            <a:spLocks noGrp="1"/>
          </p:cNvSpPr>
          <p:nvPr>
            <p:ph type="title" idx="4294967295"/>
          </p:nvPr>
        </p:nvSpPr>
        <p:spPr>
          <a:xfrm>
            <a:off x="2102682" y="160725"/>
            <a:ext cx="10178587" cy="835438"/>
          </a:xfrm>
        </p:spPr>
        <p:txBody>
          <a:bodyPr>
            <a:normAutofit fontScale="90000"/>
          </a:bodyPr>
          <a:lstStyle/>
          <a:p>
            <a:pPr algn="l"/>
            <a:r>
              <a:rPr lang="ro-RO" b="1" dirty="0">
                <a:solidFill>
                  <a:schemeClr val="bg1"/>
                </a:solidFill>
              </a:rPr>
              <a:t>Projects realized</a:t>
            </a:r>
            <a:endParaRPr lang="ro-RO" sz="4500" b="1" dirty="0">
              <a:solidFill>
                <a:schemeClr val="bg1"/>
              </a:solidFill>
            </a:endParaRPr>
          </a:p>
        </p:txBody>
      </p:sp>
      <p:sp>
        <p:nvSpPr>
          <p:cNvPr id="7" name="Titlu 2"/>
          <p:cNvSpPr txBox="1">
            <a:spLocks/>
          </p:cNvSpPr>
          <p:nvPr/>
        </p:nvSpPr>
        <p:spPr>
          <a:xfrm>
            <a:off x="1392859" y="1285804"/>
            <a:ext cx="10928589" cy="5073721"/>
          </a:xfrm>
          <a:prstGeom prst="rect">
            <a:avLst/>
          </a:prstGeom>
        </p:spPr>
        <p:txBody>
          <a:bodyPr vert="horz" lIns="114794" tIns="57397" rIns="114794" bIns="5739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Courier New" panose="02070309020205020404" pitchFamily="49" charset="0"/>
              <a:buChar char="o"/>
            </a:pPr>
            <a:r>
              <a:rPr lang="en-US" b="1" dirty="0">
                <a:solidFill>
                  <a:srgbClr val="C00000"/>
                </a:solidFill>
              </a:rPr>
              <a:t>SPINEI Aurelia</a:t>
            </a:r>
            <a:r>
              <a:rPr lang="ro-RO" b="1" dirty="0">
                <a:solidFill>
                  <a:srgbClr val="C00000"/>
                </a:solidFill>
              </a:rPr>
              <a:t>,</a:t>
            </a:r>
            <a:endParaRPr lang="x-none" dirty="0">
              <a:solidFill>
                <a:srgbClr val="C00000"/>
              </a:solidFill>
            </a:endParaRPr>
          </a:p>
          <a:p>
            <a:pPr marL="628650" algn="l"/>
            <a:r>
              <a:rPr lang="en-US" sz="5000" dirty="0">
                <a:solidFill>
                  <a:srgbClr val="C00000"/>
                </a:solidFill>
              </a:rPr>
              <a:t>PhD in medical science</a:t>
            </a:r>
            <a:r>
              <a:rPr lang="ro-RO" sz="5000" dirty="0">
                <a:solidFill>
                  <a:srgbClr val="C00000"/>
                </a:solidFill>
              </a:rPr>
              <a:t>, </a:t>
            </a:r>
            <a:endParaRPr lang="en-US" sz="5000" dirty="0">
              <a:solidFill>
                <a:srgbClr val="C00000"/>
              </a:solidFill>
            </a:endParaRPr>
          </a:p>
          <a:p>
            <a:pPr marL="628650" algn="l"/>
            <a:r>
              <a:rPr lang="en-US" sz="5000" dirty="0">
                <a:solidFill>
                  <a:srgbClr val="C00000"/>
                </a:solidFill>
              </a:rPr>
              <a:t>University Professor</a:t>
            </a:r>
            <a:r>
              <a:rPr lang="x-none" sz="5000" dirty="0"/>
              <a:t/>
            </a:r>
            <a:br>
              <a:rPr lang="x-none" sz="5000" dirty="0"/>
            </a:br>
            <a:endParaRPr lang="ro-RO" sz="5000" dirty="0">
              <a:solidFill>
                <a:srgbClr val="002060"/>
              </a:solidFill>
            </a:endParaRPr>
          </a:p>
        </p:txBody>
      </p:sp>
    </p:spTree>
    <p:extLst>
      <p:ext uri="{BB962C8B-B14F-4D97-AF65-F5344CB8AC3E}">
        <p14:creationId xmlns:p14="http://schemas.microsoft.com/office/powerpoint/2010/main" val="117240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2319379" y="263525"/>
            <a:ext cx="7766801" cy="646331"/>
          </a:xfrm>
          <a:prstGeom prst="rect">
            <a:avLst/>
          </a:prstGeom>
        </p:spPr>
        <p:txBody>
          <a:bodyPr wrap="square">
            <a:spAutoFit/>
          </a:bodyPr>
          <a:lstStyle/>
          <a:p>
            <a:r>
              <a:rPr lang="ro-RO" sz="3600" b="1" dirty="0" smtClean="0">
                <a:solidFill>
                  <a:schemeClr val="bg1"/>
                </a:solidFill>
              </a:rPr>
              <a:t>I. </a:t>
            </a:r>
            <a:r>
              <a:rPr lang="en-US" sz="3600" b="1" dirty="0" smtClean="0">
                <a:solidFill>
                  <a:schemeClr val="bg1"/>
                </a:solidFill>
              </a:rPr>
              <a:t>TEAM </a:t>
            </a:r>
            <a:r>
              <a:rPr lang="en-US" sz="3600" b="1" dirty="0">
                <a:solidFill>
                  <a:schemeClr val="bg1"/>
                </a:solidFill>
              </a:rPr>
              <a:t>PRESENTATION</a:t>
            </a:r>
            <a:endParaRPr lang="ro-RO" sz="3600" b="1" dirty="0">
              <a:solidFill>
                <a:schemeClr val="bg1"/>
              </a:solidFill>
            </a:endParaRPr>
          </a:p>
        </p:txBody>
      </p:sp>
      <p:sp>
        <p:nvSpPr>
          <p:cNvPr id="79" name="矩形 10"/>
          <p:cNvSpPr>
            <a:spLocks noChangeAspect="1"/>
          </p:cNvSpPr>
          <p:nvPr/>
        </p:nvSpPr>
        <p:spPr>
          <a:xfrm>
            <a:off x="7632699" y="1063991"/>
            <a:ext cx="1347787" cy="110103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ysClr val="window" lastClr="FFFFFF">
              <a:lumMod val="85000"/>
            </a:sysClr>
          </a:solidFill>
          <a:ln w="25400" cap="flat" cmpd="sng" algn="ctr">
            <a:noFill/>
            <a:prstDash val="solid"/>
          </a:ln>
          <a:effectLst>
            <a:innerShdw blurRad="152400" dist="50800" dir="18900000">
              <a:prstClr val="black">
                <a:alpha val="40000"/>
              </a:prstClr>
            </a:innerShdw>
          </a:effectLst>
        </p:spPr>
        <p:txBody>
          <a:bodyPr lIns="0" tIns="0" rIns="0" bIns="0" anchor="ctr"/>
          <a:lstStyle/>
          <a:p>
            <a:pPr algn="ctr" defTabSz="1147970" fontAlgn="auto">
              <a:spcBef>
                <a:spcPts val="0"/>
              </a:spcBef>
              <a:spcAft>
                <a:spcPts val="0"/>
              </a:spcAft>
              <a:defRPr/>
            </a:pPr>
            <a:endParaRPr lang="zh-CN" altLang="en-US" sz="2200" kern="0">
              <a:solidFill>
                <a:sysClr val="window" lastClr="FFFFFF"/>
              </a:solidFill>
              <a:latin typeface="Impact" panose="020B0806030902050204" pitchFamily="34" charset="0"/>
              <a:ea typeface="微软雅黑"/>
            </a:endParaRPr>
          </a:p>
        </p:txBody>
      </p:sp>
      <p:sp>
        <p:nvSpPr>
          <p:cNvPr id="80" name="矩形 10"/>
          <p:cNvSpPr>
            <a:spLocks noChangeAspect="1"/>
          </p:cNvSpPr>
          <p:nvPr/>
        </p:nvSpPr>
        <p:spPr>
          <a:xfrm>
            <a:off x="7800181" y="982293"/>
            <a:ext cx="1546559" cy="126446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lIns="91435" tIns="45717" rIns="91435" bIns="45717" anchor="ctr"/>
          <a:lstStyle/>
          <a:p>
            <a:pPr algn="ctr" defTabSz="1147970" fontAlgn="auto">
              <a:spcBef>
                <a:spcPts val="0"/>
              </a:spcBef>
              <a:spcAft>
                <a:spcPts val="0"/>
              </a:spcAft>
              <a:defRPr/>
            </a:pPr>
            <a:endParaRPr lang="zh-CN" altLang="en-US" sz="2200" kern="0">
              <a:solidFill>
                <a:prstClr val="white"/>
              </a:solidFill>
              <a:latin typeface="Arial"/>
              <a:ea typeface="微软雅黑"/>
            </a:endParaRPr>
          </a:p>
        </p:txBody>
      </p:sp>
      <p:sp>
        <p:nvSpPr>
          <p:cNvPr id="81" name="矩形 10"/>
          <p:cNvSpPr/>
          <p:nvPr/>
        </p:nvSpPr>
        <p:spPr>
          <a:xfrm>
            <a:off x="7538942" y="879796"/>
            <a:ext cx="678537" cy="55167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rgbClr val="0065B0"/>
              </a:gs>
              <a:gs pos="100000">
                <a:srgbClr val="0065B0">
                  <a:lumMod val="75000"/>
                </a:srgbClr>
              </a:gs>
              <a:gs pos="0">
                <a:srgbClr val="0065B0">
                  <a:lumMod val="60000"/>
                  <a:lumOff val="40000"/>
                </a:srgbClr>
              </a:gs>
            </a:gsLst>
            <a:lin ang="18900000" scaled="0"/>
            <a:tileRect/>
          </a:gradFill>
          <a:ln w="15875" cap="flat" cmpd="sng" algn="ctr">
            <a:gradFill>
              <a:gsLst>
                <a:gs pos="50000">
                  <a:srgbClr val="0065B0">
                    <a:lumMod val="60000"/>
                    <a:lumOff val="40000"/>
                  </a:srgbClr>
                </a:gs>
                <a:gs pos="100000">
                  <a:srgbClr val="0065B0">
                    <a:lumMod val="75000"/>
                  </a:srgbClr>
                </a:gs>
                <a:gs pos="0">
                  <a:srgbClr val="0065B0">
                    <a:lumMod val="60000"/>
                    <a:lumOff val="40000"/>
                  </a:srgbClr>
                </a:gs>
              </a:gsLst>
              <a:lin ang="8100000" scaled="0"/>
            </a:gradFill>
            <a:prstDash val="solid"/>
          </a:ln>
          <a:effectLst>
            <a:innerShdw blurRad="266700" dist="203200" dir="18900000">
              <a:prstClr val="black">
                <a:alpha val="20000"/>
              </a:prstClr>
            </a:innerShdw>
          </a:effectLst>
        </p:spPr>
        <p:txBody>
          <a:bodyPr lIns="114797" tIns="57398" rIns="114797" bIns="57398" anchor="ctr"/>
          <a:lstStyle/>
          <a:p>
            <a:pPr algn="ctr" defTabSz="1147970" fontAlgn="auto">
              <a:spcBef>
                <a:spcPts val="0"/>
              </a:spcBef>
              <a:spcAft>
                <a:spcPts val="0"/>
              </a:spcAft>
              <a:defRPr/>
            </a:pPr>
            <a:endParaRPr lang="zh-CN" altLang="en-US" sz="2200" kern="0" dirty="0">
              <a:solidFill>
                <a:prstClr val="white"/>
              </a:solidFill>
              <a:latin typeface="Impact" panose="020B0806030902050204" pitchFamily="34" charset="0"/>
              <a:ea typeface="微软雅黑"/>
            </a:endParaRPr>
          </a:p>
        </p:txBody>
      </p:sp>
      <p:sp>
        <p:nvSpPr>
          <p:cNvPr id="82" name="TextBox 75"/>
          <p:cNvSpPr txBox="1"/>
          <p:nvPr/>
        </p:nvSpPr>
        <p:spPr>
          <a:xfrm>
            <a:off x="7791981" y="1346792"/>
            <a:ext cx="1494063" cy="584769"/>
          </a:xfrm>
          <a:prstGeom prst="rect">
            <a:avLst/>
          </a:prstGeom>
          <a:noFill/>
        </p:spPr>
        <p:txBody>
          <a:bodyPr wrap="square" lIns="0" tIns="45717" rIns="0" bIns="45717" rtlCol="0">
            <a:spAutoFit/>
          </a:bodyPr>
          <a:lstStyle/>
          <a:p>
            <a:pPr algn="ctr" defTabSz="1147970" fontAlgn="auto">
              <a:spcBef>
                <a:spcPts val="0"/>
              </a:spcBef>
              <a:spcAft>
                <a:spcPts val="0"/>
              </a:spcAft>
              <a:defRPr/>
            </a:pPr>
            <a:r>
              <a:rPr lang="en-US" sz="1600" b="1" dirty="0" err="1">
                <a:solidFill>
                  <a:srgbClr val="002060"/>
                </a:solidFill>
              </a:rPr>
              <a:t>coordonator</a:t>
            </a:r>
            <a:r>
              <a:rPr lang="en-US" sz="1600" b="1" dirty="0">
                <a:solidFill>
                  <a:srgbClr val="002060"/>
                </a:solidFill>
              </a:rPr>
              <a:t> </a:t>
            </a:r>
            <a:r>
              <a:rPr lang="en-US" sz="1600" b="1" dirty="0" err="1">
                <a:solidFill>
                  <a:srgbClr val="002060"/>
                </a:solidFill>
              </a:rPr>
              <a:t>UEC</a:t>
            </a:r>
            <a:r>
              <a:rPr lang="en-US" sz="1600" b="1" dirty="0">
                <a:solidFill>
                  <a:srgbClr val="002060"/>
                </a:solidFill>
              </a:rPr>
              <a:t> </a:t>
            </a:r>
            <a:endParaRPr lang="zh-CN" altLang="en-US" sz="1500" b="1" kern="0" dirty="0">
              <a:solidFill>
                <a:srgbClr val="002060"/>
              </a:solidFill>
              <a:latin typeface="Cambria" panose="02040503050406030204" pitchFamily="18" charset="0"/>
            </a:endParaRPr>
          </a:p>
        </p:txBody>
      </p:sp>
      <p:sp>
        <p:nvSpPr>
          <p:cNvPr id="84" name="TextBox 75"/>
          <p:cNvSpPr txBox="1"/>
          <p:nvPr/>
        </p:nvSpPr>
        <p:spPr>
          <a:xfrm>
            <a:off x="9910250" y="2735105"/>
            <a:ext cx="1494063" cy="523214"/>
          </a:xfrm>
          <a:prstGeom prst="rect">
            <a:avLst/>
          </a:prstGeom>
          <a:noFill/>
        </p:spPr>
        <p:txBody>
          <a:bodyPr wrap="square" lIns="0" tIns="45717" rIns="0" bIns="45717" rtlCol="0">
            <a:spAutoFit/>
          </a:bodyPr>
          <a:lstStyle/>
          <a:p>
            <a:pPr algn="ctr" defTabSz="1147970" fontAlgn="auto">
              <a:spcBef>
                <a:spcPts val="0"/>
              </a:spcBef>
              <a:spcAft>
                <a:spcPts val="0"/>
              </a:spcAft>
              <a:defRPr/>
            </a:pPr>
            <a:r>
              <a:rPr lang="ro-RO" altLang="zh-CN" sz="1400" b="1" kern="0" dirty="0" smtClean="0">
                <a:solidFill>
                  <a:srgbClr val="000066"/>
                </a:solidFill>
                <a:latin typeface="Cambria" panose="02040503050406030204" pitchFamily="18" charset="0"/>
                <a:ea typeface="Cambria" panose="02040503050406030204" pitchFamily="18" charset="0"/>
              </a:rPr>
              <a:t>Larisa Spinei,</a:t>
            </a:r>
            <a:endParaRPr lang="ro-RO" altLang="zh-CN" sz="1400" b="1" kern="0" dirty="0">
              <a:solidFill>
                <a:srgbClr val="000066"/>
              </a:solidFill>
              <a:latin typeface="Cambria" panose="02040503050406030204" pitchFamily="18" charset="0"/>
              <a:ea typeface="Cambria" panose="02040503050406030204" pitchFamily="18" charset="0"/>
            </a:endParaRPr>
          </a:p>
          <a:p>
            <a:pPr algn="ctr" defTabSz="1147970" fontAlgn="auto">
              <a:spcBef>
                <a:spcPts val="0"/>
              </a:spcBef>
              <a:spcAft>
                <a:spcPts val="0"/>
              </a:spcAft>
              <a:defRPr/>
            </a:pPr>
            <a:r>
              <a:rPr lang="ro-RO" altLang="zh-CN" sz="1400" b="1" kern="0" dirty="0" err="1" smtClean="0">
                <a:solidFill>
                  <a:srgbClr val="000066"/>
                </a:solidFill>
                <a:latin typeface="Cambria" panose="02040503050406030204" pitchFamily="18" charset="0"/>
                <a:ea typeface="Cambria" panose="02040503050406030204" pitchFamily="18" charset="0"/>
              </a:rPr>
              <a:t>PhDH</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professor</a:t>
            </a:r>
            <a:endParaRPr lang="zh-CN" altLang="en-US" sz="1400" b="1" kern="0" dirty="0">
              <a:solidFill>
                <a:srgbClr val="000066"/>
              </a:solidFill>
              <a:latin typeface="Cambria" panose="02040503050406030204" pitchFamily="18" charset="0"/>
            </a:endParaRPr>
          </a:p>
        </p:txBody>
      </p:sp>
      <p:pic>
        <p:nvPicPr>
          <p:cNvPr id="134" name="Imagine 133" descr="5145"/>
          <p:cNvPicPr/>
          <p:nvPr/>
        </p:nvPicPr>
        <p:blipFill>
          <a:blip r:embed="rId2">
            <a:extLst>
              <a:ext uri="{28A0092B-C50C-407E-A947-70E740481C1C}">
                <a14:useLocalDpi xmlns:a14="http://schemas.microsoft.com/office/drawing/2010/main" val="0"/>
              </a:ext>
            </a:extLst>
          </a:blip>
          <a:srcRect/>
          <a:stretch>
            <a:fillRect/>
          </a:stretch>
        </p:blipFill>
        <p:spPr bwMode="auto">
          <a:xfrm>
            <a:off x="9856783" y="263525"/>
            <a:ext cx="1600998" cy="232694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5" name="Рисунок 2" descr="C:\Users\Svetlana\Desktop\7.jpg"/>
          <p:cNvPicPr/>
          <p:nvPr/>
        </p:nvPicPr>
        <p:blipFill rotWithShape="1">
          <a:blip r:embed="rId3">
            <a:extLst>
              <a:ext uri="{28A0092B-C50C-407E-A947-70E740481C1C}">
                <a14:useLocalDpi xmlns:a14="http://schemas.microsoft.com/office/drawing/2010/main" val="0"/>
              </a:ext>
            </a:extLst>
          </a:blip>
          <a:srcRect l="6989"/>
          <a:stretch/>
        </p:blipFill>
        <p:spPr bwMode="auto">
          <a:xfrm>
            <a:off x="2315937" y="2898437"/>
            <a:ext cx="1548237" cy="207140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36" name="TextBox 75"/>
          <p:cNvSpPr txBox="1"/>
          <p:nvPr/>
        </p:nvSpPr>
        <p:spPr>
          <a:xfrm>
            <a:off x="2345874" y="4981072"/>
            <a:ext cx="1494063" cy="523214"/>
          </a:xfrm>
          <a:prstGeom prst="rect">
            <a:avLst/>
          </a:prstGeom>
          <a:noFill/>
        </p:spPr>
        <p:txBody>
          <a:bodyPr wrap="square" lIns="0" tIns="45717" rIns="0" bIns="45717" rtlCol="0">
            <a:spAutoFit/>
          </a:bodyPr>
          <a:lstStyle/>
          <a:p>
            <a:pPr algn="ctr" defTabSz="1147970" fontAlgn="auto">
              <a:spcBef>
                <a:spcPts val="0"/>
              </a:spcBef>
              <a:spcAft>
                <a:spcPts val="0"/>
              </a:spcAft>
              <a:defRPr/>
            </a:pPr>
            <a:r>
              <a:rPr lang="ro-RO" altLang="zh-CN" sz="1400" b="1" kern="0" dirty="0" smtClean="0">
                <a:solidFill>
                  <a:srgbClr val="000066"/>
                </a:solidFill>
                <a:latin typeface="Cambria" panose="02040503050406030204" pitchFamily="18" charset="0"/>
                <a:ea typeface="Cambria" panose="02040503050406030204" pitchFamily="18" charset="0"/>
              </a:rPr>
              <a:t>Svetlana </a:t>
            </a:r>
            <a:r>
              <a:rPr lang="en-US" sz="1400" b="1" kern="0" dirty="0" err="1">
                <a:solidFill>
                  <a:srgbClr val="000066"/>
                </a:solidFill>
                <a:latin typeface="Cambria" panose="02040503050406030204" pitchFamily="18" charset="0"/>
                <a:ea typeface="Cambria" panose="02040503050406030204" pitchFamily="18" charset="0"/>
              </a:rPr>
              <a:t>Hadjiu</a:t>
            </a:r>
            <a:r>
              <a:rPr lang="ro-RO" altLang="zh-CN" sz="1400" b="1" kern="0" dirty="0" smtClean="0">
                <a:solidFill>
                  <a:srgbClr val="000066"/>
                </a:solidFill>
                <a:latin typeface="Cambria" panose="02040503050406030204" pitchFamily="18" charset="0"/>
                <a:ea typeface="Cambria" panose="02040503050406030204" pitchFamily="18" charset="0"/>
              </a:rPr>
              <a:t>,</a:t>
            </a:r>
            <a:endParaRPr lang="ro-RO" altLang="zh-CN" sz="1400" b="1" kern="0" dirty="0">
              <a:solidFill>
                <a:srgbClr val="000066"/>
              </a:solidFill>
              <a:latin typeface="Cambria" panose="02040503050406030204" pitchFamily="18" charset="0"/>
              <a:ea typeface="Cambria" panose="02040503050406030204" pitchFamily="18" charset="0"/>
            </a:endParaRPr>
          </a:p>
          <a:p>
            <a:pPr algn="ctr" defTabSz="1147970" fontAlgn="auto">
              <a:spcBef>
                <a:spcPts val="0"/>
              </a:spcBef>
              <a:spcAft>
                <a:spcPts val="0"/>
              </a:spcAft>
              <a:defRPr/>
            </a:pPr>
            <a:r>
              <a:rPr lang="ro-RO" altLang="zh-CN" sz="1400" b="1" kern="0" dirty="0" err="1" smtClean="0">
                <a:solidFill>
                  <a:srgbClr val="000066"/>
                </a:solidFill>
                <a:latin typeface="Cambria" panose="02040503050406030204" pitchFamily="18" charset="0"/>
                <a:ea typeface="Cambria" panose="02040503050406030204" pitchFamily="18" charset="0"/>
              </a:rPr>
              <a:t>PhDH</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professor</a:t>
            </a:r>
            <a:endParaRPr lang="zh-CN" altLang="en-US" sz="1400" b="1" kern="0" dirty="0">
              <a:solidFill>
                <a:srgbClr val="000066"/>
              </a:solidFill>
              <a:latin typeface="Cambria" panose="02040503050406030204" pitchFamily="18" charset="0"/>
            </a:endParaRPr>
          </a:p>
        </p:txBody>
      </p:sp>
      <p:sp>
        <p:nvSpPr>
          <p:cNvPr id="137" name="矩形 10"/>
          <p:cNvSpPr>
            <a:spLocks noChangeAspect="1"/>
          </p:cNvSpPr>
          <p:nvPr/>
        </p:nvSpPr>
        <p:spPr>
          <a:xfrm>
            <a:off x="325699" y="2292939"/>
            <a:ext cx="1347787" cy="110103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ysClr val="window" lastClr="FFFFFF">
              <a:lumMod val="85000"/>
            </a:sysClr>
          </a:solidFill>
          <a:ln w="25400" cap="flat" cmpd="sng" algn="ctr">
            <a:noFill/>
            <a:prstDash val="solid"/>
          </a:ln>
          <a:effectLst>
            <a:innerShdw blurRad="152400" dist="50800" dir="18900000">
              <a:prstClr val="black">
                <a:alpha val="40000"/>
              </a:prstClr>
            </a:innerShdw>
          </a:effectLst>
        </p:spPr>
        <p:txBody>
          <a:bodyPr lIns="0" tIns="0" rIns="0" bIns="0" anchor="ctr"/>
          <a:lstStyle/>
          <a:p>
            <a:pPr algn="ctr" defTabSz="1147970" fontAlgn="auto">
              <a:spcBef>
                <a:spcPts val="0"/>
              </a:spcBef>
              <a:spcAft>
                <a:spcPts val="0"/>
              </a:spcAft>
              <a:defRPr/>
            </a:pPr>
            <a:endParaRPr lang="zh-CN" altLang="en-US" sz="2200" kern="0">
              <a:solidFill>
                <a:sysClr val="window" lastClr="FFFFFF"/>
              </a:solidFill>
              <a:latin typeface="Impact" panose="020B0806030902050204" pitchFamily="34" charset="0"/>
              <a:ea typeface="微软雅黑"/>
            </a:endParaRPr>
          </a:p>
        </p:txBody>
      </p:sp>
      <p:sp>
        <p:nvSpPr>
          <p:cNvPr id="138" name="矩形 10"/>
          <p:cNvSpPr>
            <a:spLocks noChangeAspect="1"/>
          </p:cNvSpPr>
          <p:nvPr/>
        </p:nvSpPr>
        <p:spPr>
          <a:xfrm>
            <a:off x="493181" y="2211241"/>
            <a:ext cx="1546559" cy="126446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lIns="91435" tIns="45717" rIns="91435" bIns="45717" anchor="ctr"/>
          <a:lstStyle/>
          <a:p>
            <a:pPr algn="ctr" defTabSz="1147970" fontAlgn="auto">
              <a:spcBef>
                <a:spcPts val="0"/>
              </a:spcBef>
              <a:spcAft>
                <a:spcPts val="0"/>
              </a:spcAft>
              <a:defRPr/>
            </a:pPr>
            <a:endParaRPr lang="zh-CN" altLang="en-US" sz="2200" kern="0">
              <a:solidFill>
                <a:prstClr val="white"/>
              </a:solidFill>
              <a:latin typeface="Arial"/>
              <a:ea typeface="微软雅黑"/>
            </a:endParaRPr>
          </a:p>
        </p:txBody>
      </p:sp>
      <p:sp>
        <p:nvSpPr>
          <p:cNvPr id="139" name="矩形 10"/>
          <p:cNvSpPr/>
          <p:nvPr/>
        </p:nvSpPr>
        <p:spPr>
          <a:xfrm>
            <a:off x="231942" y="2108744"/>
            <a:ext cx="678537" cy="55167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rgbClr val="0065B0"/>
              </a:gs>
              <a:gs pos="100000">
                <a:srgbClr val="0065B0">
                  <a:lumMod val="75000"/>
                </a:srgbClr>
              </a:gs>
              <a:gs pos="0">
                <a:srgbClr val="0065B0">
                  <a:lumMod val="60000"/>
                  <a:lumOff val="40000"/>
                </a:srgbClr>
              </a:gs>
            </a:gsLst>
            <a:lin ang="18900000" scaled="0"/>
            <a:tileRect/>
          </a:gradFill>
          <a:ln w="15875" cap="flat" cmpd="sng" algn="ctr">
            <a:gradFill>
              <a:gsLst>
                <a:gs pos="50000">
                  <a:srgbClr val="0065B0">
                    <a:lumMod val="60000"/>
                    <a:lumOff val="40000"/>
                  </a:srgbClr>
                </a:gs>
                <a:gs pos="100000">
                  <a:srgbClr val="0065B0">
                    <a:lumMod val="75000"/>
                  </a:srgbClr>
                </a:gs>
                <a:gs pos="0">
                  <a:srgbClr val="0065B0">
                    <a:lumMod val="60000"/>
                    <a:lumOff val="40000"/>
                  </a:srgbClr>
                </a:gs>
              </a:gsLst>
              <a:lin ang="8100000" scaled="0"/>
            </a:gradFill>
            <a:prstDash val="solid"/>
          </a:ln>
          <a:effectLst>
            <a:innerShdw blurRad="266700" dist="203200" dir="18900000">
              <a:prstClr val="black">
                <a:alpha val="20000"/>
              </a:prstClr>
            </a:innerShdw>
          </a:effectLst>
        </p:spPr>
        <p:txBody>
          <a:bodyPr lIns="114797" tIns="57398" rIns="114797" bIns="57398" anchor="ctr"/>
          <a:lstStyle/>
          <a:p>
            <a:pPr algn="ctr" defTabSz="1147970" fontAlgn="auto">
              <a:spcBef>
                <a:spcPts val="0"/>
              </a:spcBef>
              <a:spcAft>
                <a:spcPts val="0"/>
              </a:spcAft>
              <a:defRPr/>
            </a:pPr>
            <a:endParaRPr lang="zh-CN" altLang="en-US" sz="2200" kern="0" dirty="0">
              <a:solidFill>
                <a:prstClr val="white"/>
              </a:solidFill>
              <a:latin typeface="Impact" panose="020B0806030902050204" pitchFamily="34" charset="0"/>
              <a:ea typeface="微软雅黑"/>
            </a:endParaRPr>
          </a:p>
        </p:txBody>
      </p:sp>
      <p:sp>
        <p:nvSpPr>
          <p:cNvPr id="140" name="TextBox 75"/>
          <p:cNvSpPr txBox="1"/>
          <p:nvPr/>
        </p:nvSpPr>
        <p:spPr>
          <a:xfrm>
            <a:off x="484981" y="2575740"/>
            <a:ext cx="1494063" cy="584769"/>
          </a:xfrm>
          <a:prstGeom prst="rect">
            <a:avLst/>
          </a:prstGeom>
          <a:noFill/>
        </p:spPr>
        <p:txBody>
          <a:bodyPr wrap="square" lIns="0" tIns="45717" rIns="0" bIns="45717" rtlCol="0">
            <a:spAutoFit/>
          </a:bodyPr>
          <a:lstStyle/>
          <a:p>
            <a:pPr algn="ctr" defTabSz="1147970" fontAlgn="auto">
              <a:spcBef>
                <a:spcPts val="0"/>
              </a:spcBef>
              <a:spcAft>
                <a:spcPts val="0"/>
              </a:spcAft>
              <a:defRPr/>
            </a:pPr>
            <a:r>
              <a:rPr lang="ro-RO" sz="1600" b="1" dirty="0" err="1" smtClean="0">
                <a:solidFill>
                  <a:srgbClr val="002060"/>
                </a:solidFill>
              </a:rPr>
              <a:t>Mmbers</a:t>
            </a:r>
            <a:endParaRPr lang="ro-RO" sz="1600" b="1" dirty="0" smtClean="0">
              <a:solidFill>
                <a:srgbClr val="002060"/>
              </a:solidFill>
            </a:endParaRPr>
          </a:p>
          <a:p>
            <a:pPr algn="ctr" defTabSz="1147970" fontAlgn="auto">
              <a:spcBef>
                <a:spcPts val="0"/>
              </a:spcBef>
              <a:spcAft>
                <a:spcPts val="0"/>
              </a:spcAft>
              <a:defRPr/>
            </a:pPr>
            <a:r>
              <a:rPr lang="en-US" sz="1600" b="1" dirty="0" err="1" smtClean="0">
                <a:solidFill>
                  <a:srgbClr val="002060"/>
                </a:solidFill>
              </a:rPr>
              <a:t>UEC</a:t>
            </a:r>
            <a:r>
              <a:rPr lang="en-US" sz="1600" b="1" dirty="0" smtClean="0">
                <a:solidFill>
                  <a:srgbClr val="002060"/>
                </a:solidFill>
              </a:rPr>
              <a:t> </a:t>
            </a:r>
            <a:endParaRPr lang="zh-CN" altLang="en-US" sz="1500" b="1" kern="0" dirty="0">
              <a:solidFill>
                <a:srgbClr val="002060"/>
              </a:solidFill>
              <a:latin typeface="Cambria" panose="02040503050406030204" pitchFamily="18" charset="0"/>
            </a:endParaRPr>
          </a:p>
        </p:txBody>
      </p:sp>
      <p:pic>
        <p:nvPicPr>
          <p:cNvPr id="141" name="Imagine 140" descr="IMG_9247.JPG"/>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4027817" y="3073147"/>
            <a:ext cx="1465145" cy="20695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2" name="TextBox 75"/>
          <p:cNvSpPr txBox="1"/>
          <p:nvPr/>
        </p:nvSpPr>
        <p:spPr>
          <a:xfrm>
            <a:off x="4027817" y="5206747"/>
            <a:ext cx="1494063" cy="738658"/>
          </a:xfrm>
          <a:prstGeom prst="rect">
            <a:avLst/>
          </a:prstGeom>
          <a:noFill/>
        </p:spPr>
        <p:txBody>
          <a:bodyPr wrap="square" lIns="0" tIns="45717" rIns="0" bIns="45717" rtlCol="0">
            <a:spAutoFit/>
          </a:bodyPr>
          <a:lstStyle/>
          <a:p>
            <a:pPr algn="ctr" defTabSz="1147970" fontAlgn="auto">
              <a:spcBef>
                <a:spcPts val="0"/>
              </a:spcBef>
              <a:spcAft>
                <a:spcPts val="0"/>
              </a:spcAft>
              <a:defRPr/>
            </a:pPr>
            <a:r>
              <a:rPr lang="ro-RO" altLang="zh-CN" sz="1400" b="1" kern="0" dirty="0" smtClean="0">
                <a:solidFill>
                  <a:srgbClr val="000066"/>
                </a:solidFill>
                <a:latin typeface="Cambria" panose="02040503050406030204" pitchFamily="18" charset="0"/>
                <a:ea typeface="Cambria" panose="02040503050406030204" pitchFamily="18" charset="0"/>
              </a:rPr>
              <a:t>Stela Adauji,</a:t>
            </a:r>
            <a:endParaRPr lang="ro-RO" altLang="zh-CN" sz="1400" b="1" kern="0" dirty="0">
              <a:solidFill>
                <a:srgbClr val="000066"/>
              </a:solidFill>
              <a:latin typeface="Cambria" panose="02040503050406030204" pitchFamily="18" charset="0"/>
              <a:ea typeface="Cambria" panose="02040503050406030204" pitchFamily="18" charset="0"/>
            </a:endParaRPr>
          </a:p>
          <a:p>
            <a:pPr algn="ctr" defTabSz="1147970" fontAlgn="auto">
              <a:spcBef>
                <a:spcPts val="0"/>
              </a:spcBef>
              <a:spcAft>
                <a:spcPts val="0"/>
              </a:spcAft>
              <a:defRPr/>
            </a:pPr>
            <a:r>
              <a:rPr lang="ro-RO" altLang="zh-CN" sz="1400" b="1" kern="0" dirty="0" err="1" smtClean="0">
                <a:solidFill>
                  <a:srgbClr val="000066"/>
                </a:solidFill>
                <a:latin typeface="Cambria" panose="02040503050406030204" pitchFamily="18" charset="0"/>
                <a:ea typeface="Cambria" panose="02040503050406030204" pitchFamily="18" charset="0"/>
              </a:rPr>
              <a:t>PhD</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associate</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professor</a:t>
            </a:r>
            <a:endParaRPr lang="zh-CN" altLang="en-US" sz="1400" b="1" kern="0" dirty="0">
              <a:solidFill>
                <a:srgbClr val="000066"/>
              </a:solidFill>
              <a:latin typeface="Cambria" panose="02040503050406030204" pitchFamily="18" charset="0"/>
            </a:endParaRPr>
          </a:p>
        </p:txBody>
      </p:sp>
      <p:pic>
        <p:nvPicPr>
          <p:cNvPr id="143" name="Imagine 142" descr="3144"/>
          <p:cNvPicPr/>
          <p:nvPr/>
        </p:nvPicPr>
        <p:blipFill>
          <a:blip r:embed="rId5">
            <a:extLst>
              <a:ext uri="{28A0092B-C50C-407E-A947-70E740481C1C}">
                <a14:useLocalDpi xmlns:a14="http://schemas.microsoft.com/office/drawing/2010/main" val="0"/>
              </a:ext>
            </a:extLst>
          </a:blip>
          <a:srcRect t="13324" r="10103"/>
          <a:stretch>
            <a:fillRect/>
          </a:stretch>
        </p:blipFill>
        <p:spPr bwMode="auto">
          <a:xfrm>
            <a:off x="5668737" y="3270691"/>
            <a:ext cx="1512984" cy="20603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4" name="TextBox 75"/>
          <p:cNvSpPr txBox="1"/>
          <p:nvPr/>
        </p:nvSpPr>
        <p:spPr>
          <a:xfrm>
            <a:off x="5687658" y="5404291"/>
            <a:ext cx="1494063" cy="738658"/>
          </a:xfrm>
          <a:prstGeom prst="rect">
            <a:avLst/>
          </a:prstGeom>
          <a:noFill/>
        </p:spPr>
        <p:txBody>
          <a:bodyPr wrap="square" lIns="0" tIns="45717" rIns="0" bIns="45717" rtlCol="0">
            <a:spAutoFit/>
          </a:bodyPr>
          <a:lstStyle/>
          <a:p>
            <a:pPr algn="ctr" defTabSz="1147970" fontAlgn="auto">
              <a:spcBef>
                <a:spcPts val="0"/>
              </a:spcBef>
              <a:spcAft>
                <a:spcPts val="0"/>
              </a:spcAft>
              <a:defRPr/>
            </a:pPr>
            <a:r>
              <a:rPr lang="ro-RO" altLang="zh-CN" sz="1400" b="1" kern="0" dirty="0" err="1" smtClean="0">
                <a:solidFill>
                  <a:srgbClr val="000066"/>
                </a:solidFill>
                <a:latin typeface="Cambria" panose="02040503050406030204" pitchFamily="18" charset="0"/>
                <a:ea typeface="Cambria" panose="02040503050406030204" pitchFamily="18" charset="0"/>
              </a:rPr>
              <a:t>AureliaSpinei</a:t>
            </a:r>
            <a:r>
              <a:rPr lang="ro-RO" altLang="zh-CN" sz="1400" b="1" kern="0" dirty="0" smtClean="0">
                <a:solidFill>
                  <a:srgbClr val="000066"/>
                </a:solidFill>
                <a:latin typeface="Cambria" panose="02040503050406030204" pitchFamily="18" charset="0"/>
                <a:ea typeface="Cambria" panose="02040503050406030204" pitchFamily="18" charset="0"/>
              </a:rPr>
              <a:t>,</a:t>
            </a:r>
            <a:endParaRPr lang="ro-RO" altLang="zh-CN" sz="1400" b="1" kern="0" dirty="0">
              <a:solidFill>
                <a:srgbClr val="000066"/>
              </a:solidFill>
              <a:latin typeface="Cambria" panose="02040503050406030204" pitchFamily="18" charset="0"/>
              <a:ea typeface="Cambria" panose="02040503050406030204" pitchFamily="18" charset="0"/>
            </a:endParaRPr>
          </a:p>
          <a:p>
            <a:pPr algn="ctr" defTabSz="1147970" fontAlgn="auto">
              <a:spcBef>
                <a:spcPts val="0"/>
              </a:spcBef>
              <a:spcAft>
                <a:spcPts val="0"/>
              </a:spcAft>
              <a:defRPr/>
            </a:pPr>
            <a:r>
              <a:rPr lang="ro-RO" altLang="zh-CN" sz="1400" b="1" kern="0" dirty="0" err="1" smtClean="0">
                <a:solidFill>
                  <a:srgbClr val="000066"/>
                </a:solidFill>
                <a:latin typeface="Cambria" panose="02040503050406030204" pitchFamily="18" charset="0"/>
                <a:ea typeface="Cambria" panose="02040503050406030204" pitchFamily="18" charset="0"/>
              </a:rPr>
              <a:t>PhDH</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associate</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professor</a:t>
            </a:r>
            <a:endParaRPr lang="zh-CN" altLang="en-US" sz="1400" b="1" kern="0" dirty="0">
              <a:solidFill>
                <a:srgbClr val="000066"/>
              </a:solidFill>
              <a:latin typeface="Cambria" panose="02040503050406030204" pitchFamily="18" charset="0"/>
            </a:endParaRPr>
          </a:p>
        </p:txBody>
      </p:sp>
      <p:pic>
        <p:nvPicPr>
          <p:cNvPr id="149" name="Рисунок 5" descr="imagini (37)"/>
          <p:cNvPicPr/>
          <p:nvPr/>
        </p:nvPicPr>
        <p:blipFill>
          <a:blip r:embed="rId6" cstate="print">
            <a:extLst>
              <a:ext uri="{28A0092B-C50C-407E-A947-70E740481C1C}">
                <a14:useLocalDpi xmlns:a14="http://schemas.microsoft.com/office/drawing/2010/main" val="0"/>
              </a:ext>
            </a:extLst>
          </a:blip>
          <a:srcRect l="10370" t="12309"/>
          <a:stretch>
            <a:fillRect/>
          </a:stretch>
        </p:blipFill>
        <p:spPr bwMode="auto">
          <a:xfrm>
            <a:off x="7345137" y="3316099"/>
            <a:ext cx="1521149" cy="21506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0" name="TextBox 75"/>
          <p:cNvSpPr txBox="1"/>
          <p:nvPr/>
        </p:nvSpPr>
        <p:spPr>
          <a:xfrm>
            <a:off x="7358679" y="5556691"/>
            <a:ext cx="1494063" cy="738658"/>
          </a:xfrm>
          <a:prstGeom prst="rect">
            <a:avLst/>
          </a:prstGeom>
          <a:noFill/>
        </p:spPr>
        <p:txBody>
          <a:bodyPr wrap="square" lIns="0" tIns="45717" rIns="0" bIns="45717" rtlCol="0">
            <a:spAutoFit/>
          </a:bodyPr>
          <a:lstStyle/>
          <a:p>
            <a:pPr algn="ctr" defTabSz="1147970" fontAlgn="auto">
              <a:spcBef>
                <a:spcPts val="0"/>
              </a:spcBef>
              <a:spcAft>
                <a:spcPts val="0"/>
              </a:spcAft>
              <a:defRPr/>
            </a:pPr>
            <a:r>
              <a:rPr lang="ro-RO" altLang="zh-CN" sz="1400" b="1" kern="0" dirty="0" err="1" smtClean="0">
                <a:solidFill>
                  <a:srgbClr val="000066"/>
                </a:solidFill>
                <a:latin typeface="Cambria" panose="02040503050406030204" pitchFamily="18" charset="0"/>
                <a:ea typeface="Cambria" panose="02040503050406030204" pitchFamily="18" charset="0"/>
              </a:rPr>
              <a:t>Snejana</a:t>
            </a:r>
            <a:r>
              <a:rPr lang="ro-RO" altLang="zh-CN" sz="1400" b="1" kern="0" dirty="0" smtClean="0">
                <a:solidFill>
                  <a:srgbClr val="000066"/>
                </a:solidFill>
                <a:latin typeface="Cambria" panose="02040503050406030204" pitchFamily="18" charset="0"/>
                <a:ea typeface="Cambria" panose="02040503050406030204" pitchFamily="18" charset="0"/>
              </a:rPr>
              <a:t> Vetrilă,</a:t>
            </a:r>
            <a:endParaRPr lang="ro-RO" altLang="zh-CN" sz="1400" b="1" kern="0" dirty="0">
              <a:solidFill>
                <a:srgbClr val="000066"/>
              </a:solidFill>
              <a:latin typeface="Cambria" panose="02040503050406030204" pitchFamily="18" charset="0"/>
              <a:ea typeface="Cambria" panose="02040503050406030204" pitchFamily="18" charset="0"/>
            </a:endParaRPr>
          </a:p>
          <a:p>
            <a:pPr algn="ctr" defTabSz="1147970" fontAlgn="auto">
              <a:spcBef>
                <a:spcPts val="0"/>
              </a:spcBef>
              <a:spcAft>
                <a:spcPts val="0"/>
              </a:spcAft>
              <a:defRPr/>
            </a:pPr>
            <a:r>
              <a:rPr lang="ro-RO" altLang="zh-CN" sz="1400" b="1" kern="0" dirty="0" err="1" smtClean="0">
                <a:solidFill>
                  <a:srgbClr val="000066"/>
                </a:solidFill>
                <a:latin typeface="Cambria" panose="02040503050406030204" pitchFamily="18" charset="0"/>
                <a:ea typeface="Cambria" panose="02040503050406030204" pitchFamily="18" charset="0"/>
              </a:rPr>
              <a:t>PhD</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associate</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professor</a:t>
            </a:r>
            <a:endParaRPr lang="zh-CN" altLang="en-US" sz="1400" b="1" kern="0" dirty="0">
              <a:solidFill>
                <a:srgbClr val="000066"/>
              </a:solidFill>
              <a:latin typeface="Cambria" panose="02040503050406030204" pitchFamily="18" charset="0"/>
            </a:endParaRPr>
          </a:p>
        </p:txBody>
      </p:sp>
      <p:pic>
        <p:nvPicPr>
          <p:cNvPr id="151" name="Imagine 150" descr="4135"/>
          <p:cNvPicPr/>
          <p:nvPr/>
        </p:nvPicPr>
        <p:blipFill>
          <a:blip r:embed="rId7">
            <a:extLst>
              <a:ext uri="{28A0092B-C50C-407E-A947-70E740481C1C}">
                <a14:useLocalDpi xmlns:a14="http://schemas.microsoft.com/office/drawing/2010/main" val="0"/>
              </a:ext>
            </a:extLst>
          </a:blip>
          <a:srcRect/>
          <a:stretch>
            <a:fillRect/>
          </a:stretch>
        </p:blipFill>
        <p:spPr bwMode="auto">
          <a:xfrm>
            <a:off x="9097737" y="3584237"/>
            <a:ext cx="1494063" cy="20990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2" name="TextBox 75"/>
          <p:cNvSpPr txBox="1"/>
          <p:nvPr/>
        </p:nvSpPr>
        <p:spPr>
          <a:xfrm>
            <a:off x="9186108" y="5773267"/>
            <a:ext cx="1494063" cy="738658"/>
          </a:xfrm>
          <a:prstGeom prst="rect">
            <a:avLst/>
          </a:prstGeom>
          <a:noFill/>
        </p:spPr>
        <p:txBody>
          <a:bodyPr wrap="square" lIns="0" tIns="45717" rIns="0" bIns="45717" rtlCol="0">
            <a:spAutoFit/>
          </a:bodyPr>
          <a:lstStyle/>
          <a:p>
            <a:pPr algn="ctr" defTabSz="1147970" fontAlgn="auto">
              <a:spcBef>
                <a:spcPts val="0"/>
              </a:spcBef>
              <a:spcAft>
                <a:spcPts val="0"/>
              </a:spcAft>
              <a:defRPr/>
            </a:pPr>
            <a:r>
              <a:rPr lang="ro-RO" altLang="zh-CN" sz="1400" b="1" kern="0" dirty="0" smtClean="0">
                <a:solidFill>
                  <a:srgbClr val="000066"/>
                </a:solidFill>
                <a:latin typeface="Cambria" panose="02040503050406030204" pitchFamily="18" charset="0"/>
                <a:ea typeface="Cambria" panose="02040503050406030204" pitchFamily="18" charset="0"/>
              </a:rPr>
              <a:t>Oleg </a:t>
            </a:r>
            <a:r>
              <a:rPr lang="ro-RO" altLang="zh-CN" sz="1400" b="1" kern="0" dirty="0" err="1" smtClean="0">
                <a:solidFill>
                  <a:srgbClr val="000066"/>
                </a:solidFill>
                <a:latin typeface="Cambria" panose="02040503050406030204" pitchFamily="18" charset="0"/>
                <a:ea typeface="Cambria" panose="02040503050406030204" pitchFamily="18" charset="0"/>
              </a:rPr>
              <a:t>Arnat</a:t>
            </a:r>
            <a:r>
              <a:rPr lang="ro-RO" altLang="zh-CN" sz="1400" b="1" kern="0" dirty="0" smtClean="0">
                <a:solidFill>
                  <a:srgbClr val="000066"/>
                </a:solidFill>
                <a:latin typeface="Cambria" panose="02040503050406030204" pitchFamily="18" charset="0"/>
                <a:ea typeface="Cambria" panose="02040503050406030204" pitchFamily="18" charset="0"/>
              </a:rPr>
              <a:t>,</a:t>
            </a:r>
            <a:endParaRPr lang="ro-RO" altLang="zh-CN" sz="1400" b="1" kern="0" dirty="0">
              <a:solidFill>
                <a:srgbClr val="000066"/>
              </a:solidFill>
              <a:latin typeface="Cambria" panose="02040503050406030204" pitchFamily="18" charset="0"/>
              <a:ea typeface="Cambria" panose="02040503050406030204" pitchFamily="18" charset="0"/>
            </a:endParaRPr>
          </a:p>
          <a:p>
            <a:pPr algn="ctr" defTabSz="1147970" fontAlgn="auto">
              <a:spcBef>
                <a:spcPts val="0"/>
              </a:spcBef>
              <a:spcAft>
                <a:spcPts val="0"/>
              </a:spcAft>
              <a:defRPr/>
            </a:pPr>
            <a:r>
              <a:rPr lang="ro-RO" altLang="zh-CN" sz="1400" b="1" kern="0" dirty="0" err="1" smtClean="0">
                <a:solidFill>
                  <a:srgbClr val="000066"/>
                </a:solidFill>
                <a:latin typeface="Cambria" panose="02040503050406030204" pitchFamily="18" charset="0"/>
                <a:ea typeface="Cambria" panose="02040503050406030204" pitchFamily="18" charset="0"/>
              </a:rPr>
              <a:t>PhD</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associate</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professor</a:t>
            </a:r>
            <a:endParaRPr lang="zh-CN" altLang="en-US" sz="1400" b="1" kern="0" dirty="0">
              <a:solidFill>
                <a:srgbClr val="000066"/>
              </a:solidFill>
              <a:latin typeface="Cambria" panose="02040503050406030204" pitchFamily="18" charset="0"/>
            </a:endParaRPr>
          </a:p>
        </p:txBody>
      </p:sp>
      <p:pic>
        <p:nvPicPr>
          <p:cNvPr id="153" name="Imagine 152" descr="7098"/>
          <p:cNvPicPr/>
          <p:nvPr/>
        </p:nvPicPr>
        <p:blipFill>
          <a:blip r:embed="rId8">
            <a:extLst>
              <a:ext uri="{28A0092B-C50C-407E-A947-70E740481C1C}">
                <a14:useLocalDpi xmlns:a14="http://schemas.microsoft.com/office/drawing/2010/main" val="0"/>
              </a:ext>
            </a:extLst>
          </a:blip>
          <a:srcRect/>
          <a:stretch>
            <a:fillRect/>
          </a:stretch>
        </p:blipFill>
        <p:spPr bwMode="auto">
          <a:xfrm>
            <a:off x="10878118" y="3736637"/>
            <a:ext cx="1494063" cy="206695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4" name="TextBox 75"/>
          <p:cNvSpPr txBox="1"/>
          <p:nvPr/>
        </p:nvSpPr>
        <p:spPr>
          <a:xfrm>
            <a:off x="10850337" y="5870237"/>
            <a:ext cx="1494063" cy="523214"/>
          </a:xfrm>
          <a:prstGeom prst="rect">
            <a:avLst/>
          </a:prstGeom>
          <a:noFill/>
        </p:spPr>
        <p:txBody>
          <a:bodyPr wrap="square" lIns="0" tIns="45717" rIns="0" bIns="45717" rtlCol="0">
            <a:spAutoFit/>
          </a:bodyPr>
          <a:lstStyle/>
          <a:p>
            <a:pPr algn="ctr" defTabSz="1147970" fontAlgn="auto">
              <a:spcBef>
                <a:spcPts val="0"/>
              </a:spcBef>
              <a:spcAft>
                <a:spcPts val="0"/>
              </a:spcAft>
              <a:defRPr/>
            </a:pPr>
            <a:r>
              <a:rPr lang="ro-RO" altLang="zh-CN" sz="1400" b="1" kern="0" dirty="0" smtClean="0">
                <a:solidFill>
                  <a:srgbClr val="000066"/>
                </a:solidFill>
                <a:latin typeface="Cambria" panose="02040503050406030204" pitchFamily="18" charset="0"/>
                <a:ea typeface="Cambria" panose="02040503050406030204" pitchFamily="18" charset="0"/>
              </a:rPr>
              <a:t>Pavel </a:t>
            </a:r>
            <a:r>
              <a:rPr lang="ro-RO" altLang="zh-CN" sz="1400" b="1" kern="0" dirty="0" err="1" smtClean="0">
                <a:solidFill>
                  <a:srgbClr val="000066"/>
                </a:solidFill>
                <a:latin typeface="Cambria" panose="02040503050406030204" pitchFamily="18" charset="0"/>
                <a:ea typeface="Cambria" panose="02040503050406030204" pitchFamily="18" charset="0"/>
              </a:rPr>
              <a:t>Banov</a:t>
            </a:r>
            <a:r>
              <a:rPr lang="ro-RO" altLang="zh-CN" sz="1400" b="1" kern="0" dirty="0" smtClean="0">
                <a:solidFill>
                  <a:srgbClr val="000066"/>
                </a:solidFill>
                <a:latin typeface="Cambria" panose="02040503050406030204" pitchFamily="18" charset="0"/>
                <a:ea typeface="Cambria" panose="02040503050406030204" pitchFamily="18" charset="0"/>
              </a:rPr>
              <a:t>,</a:t>
            </a:r>
            <a:endParaRPr lang="ro-RO" altLang="zh-CN" sz="1400" b="1" kern="0" dirty="0">
              <a:solidFill>
                <a:srgbClr val="000066"/>
              </a:solidFill>
              <a:latin typeface="Cambria" panose="02040503050406030204" pitchFamily="18" charset="0"/>
              <a:ea typeface="Cambria" panose="02040503050406030204" pitchFamily="18" charset="0"/>
            </a:endParaRPr>
          </a:p>
          <a:p>
            <a:pPr algn="ctr" defTabSz="1147970" fontAlgn="auto">
              <a:spcBef>
                <a:spcPts val="0"/>
              </a:spcBef>
              <a:spcAft>
                <a:spcPts val="0"/>
              </a:spcAft>
              <a:defRPr/>
            </a:pPr>
            <a:r>
              <a:rPr lang="ro-RO" altLang="zh-CN" sz="1400" b="1" kern="0" dirty="0" err="1" smtClean="0">
                <a:solidFill>
                  <a:srgbClr val="000066"/>
                </a:solidFill>
                <a:latin typeface="Cambria" panose="02040503050406030204" pitchFamily="18" charset="0"/>
                <a:ea typeface="Cambria" panose="02040503050406030204" pitchFamily="18" charset="0"/>
              </a:rPr>
              <a:t>PhD</a:t>
            </a:r>
            <a:r>
              <a:rPr lang="ro-RO" altLang="zh-CN" sz="1400" b="1" kern="0" dirty="0" smtClean="0">
                <a:solidFill>
                  <a:srgbClr val="000066"/>
                </a:solidFill>
                <a:latin typeface="Cambria" panose="02040503050406030204" pitchFamily="18" charset="0"/>
                <a:ea typeface="Cambria" panose="02040503050406030204" pitchFamily="18" charset="0"/>
              </a:rPr>
              <a:t>, </a:t>
            </a:r>
            <a:r>
              <a:rPr lang="ro-RO" altLang="zh-CN" sz="1400" b="1" kern="0" dirty="0" err="1" smtClean="0">
                <a:solidFill>
                  <a:srgbClr val="000066"/>
                </a:solidFill>
                <a:latin typeface="Cambria" panose="02040503050406030204" pitchFamily="18" charset="0"/>
                <a:ea typeface="Cambria" panose="02040503050406030204" pitchFamily="18" charset="0"/>
              </a:rPr>
              <a:t>assitant</a:t>
            </a:r>
            <a:endParaRPr lang="zh-CN" altLang="en-US" sz="1400" b="1" kern="0" dirty="0">
              <a:solidFill>
                <a:srgbClr val="000066"/>
              </a:solidFill>
              <a:latin typeface="Cambria" panose="02040503050406030204" pitchFamily="18" charset="0"/>
            </a:endParaRPr>
          </a:p>
        </p:txBody>
      </p:sp>
    </p:spTree>
    <p:extLst>
      <p:ext uri="{BB962C8B-B14F-4D97-AF65-F5344CB8AC3E}">
        <p14:creationId xmlns:p14="http://schemas.microsoft.com/office/powerpoint/2010/main" val="4028267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a:bodyPr>
          <a:lstStyle/>
          <a:p>
            <a:r>
              <a:rPr lang="ro-RO" sz="4500" b="1" dirty="0">
                <a:solidFill>
                  <a:schemeClr val="bg1"/>
                </a:solidFill>
              </a:rPr>
              <a:t>Projects for doctoral students</a:t>
            </a:r>
            <a:endParaRPr lang="x-none" sz="45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40</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2910194452"/>
              </p:ext>
            </p:extLst>
          </p:nvPr>
        </p:nvGraphicFramePr>
        <p:xfrm>
          <a:off x="1059690" y="1411965"/>
          <a:ext cx="11732160" cy="5563525"/>
        </p:xfrm>
        <a:graphic>
          <a:graphicData uri="http://schemas.openxmlformats.org/drawingml/2006/table">
            <a:tbl>
              <a:tblPr firstRow="1" bandRow="1">
                <a:tableStyleId>{5C22544A-7EE6-4342-B048-85BDC9FD1C3A}</a:tableStyleId>
              </a:tblPr>
              <a:tblGrid>
                <a:gridCol w="760417">
                  <a:extLst>
                    <a:ext uri="{9D8B030D-6E8A-4147-A177-3AD203B41FA5}">
                      <a16:colId xmlns:a16="http://schemas.microsoft.com/office/drawing/2014/main" xmlns="" val="1275649557"/>
                    </a:ext>
                  </a:extLst>
                </a:gridCol>
                <a:gridCol w="7197049">
                  <a:extLst>
                    <a:ext uri="{9D8B030D-6E8A-4147-A177-3AD203B41FA5}">
                      <a16:colId xmlns:a16="http://schemas.microsoft.com/office/drawing/2014/main" xmlns="" val="3394266220"/>
                    </a:ext>
                  </a:extLst>
                </a:gridCol>
                <a:gridCol w="3774694">
                  <a:extLst>
                    <a:ext uri="{9D8B030D-6E8A-4147-A177-3AD203B41FA5}">
                      <a16:colId xmlns:a16="http://schemas.microsoft.com/office/drawing/2014/main" xmlns="" val="2547268131"/>
                    </a:ext>
                  </a:extLst>
                </a:gridCol>
              </a:tblGrid>
              <a:tr h="471921">
                <a:tc>
                  <a:txBody>
                    <a:bodyPr/>
                    <a:lstStyle/>
                    <a:p>
                      <a:pPr algn="ctr"/>
                      <a:r>
                        <a:rPr lang="en-US" sz="2100" dirty="0"/>
                        <a:t>No</a:t>
                      </a:r>
                      <a:endParaRPr lang="x-none" sz="2100" dirty="0"/>
                    </a:p>
                  </a:txBody>
                  <a:tcPr marL="128572" marR="128572" marT="48218" marB="48218" anchor="ctr"/>
                </a:tc>
                <a:tc>
                  <a:txBody>
                    <a:bodyPr/>
                    <a:lstStyle/>
                    <a:p>
                      <a:pPr algn="ctr"/>
                      <a:r>
                        <a:rPr lang="en-US" sz="2100" dirty="0"/>
                        <a:t>Project Name</a:t>
                      </a:r>
                      <a:endParaRPr lang="x-none" sz="2100" dirty="0"/>
                    </a:p>
                  </a:txBody>
                  <a:tcPr marL="128572" marR="128572" marT="48218" marB="48218" anchor="ctr"/>
                </a:tc>
                <a:tc>
                  <a:txBody>
                    <a:bodyPr/>
                    <a:lstStyle/>
                    <a:p>
                      <a:pPr algn="ctr"/>
                      <a:r>
                        <a:rPr lang="en-US" sz="2100" dirty="0"/>
                        <a:t>Group of authors</a:t>
                      </a:r>
                      <a:endParaRPr lang="x-none" sz="2100" dirty="0"/>
                    </a:p>
                  </a:txBody>
                  <a:tcPr marL="128572" marR="128572" marT="48218" marB="48218" anchor="ctr"/>
                </a:tc>
                <a:extLst>
                  <a:ext uri="{0D108BD9-81ED-4DB2-BD59-A6C34878D82A}">
                    <a16:rowId xmlns:a16="http://schemas.microsoft.com/office/drawing/2014/main" xmlns="" val="2808165539"/>
                  </a:ext>
                </a:extLst>
              </a:tr>
              <a:tr h="739338">
                <a:tc>
                  <a:txBody>
                    <a:bodyPr/>
                    <a:lstStyle/>
                    <a:p>
                      <a:r>
                        <a:rPr lang="en-US" sz="2100" b="1" dirty="0">
                          <a:solidFill>
                            <a:srgbClr val="002060"/>
                          </a:solidFill>
                        </a:rPr>
                        <a:t>(1)</a:t>
                      </a:r>
                      <a:endParaRPr lang="x-none" sz="2100" b="1" dirty="0">
                        <a:solidFill>
                          <a:srgbClr val="002060"/>
                        </a:solidFill>
                      </a:endParaRPr>
                    </a:p>
                  </a:txBody>
                  <a:tcPr marL="128572" marR="128572" marT="48218" marB="48218" anchor="ctr"/>
                </a:tc>
                <a:tc>
                  <a:txBody>
                    <a:bodyPr/>
                    <a:lstStyle/>
                    <a:p>
                      <a:r>
                        <a:rPr lang="x-none" sz="2100" b="1" kern="1200" dirty="0">
                          <a:solidFill>
                            <a:srgbClr val="002060"/>
                          </a:solidFill>
                          <a:effectLst/>
                          <a:latin typeface="+mn-lt"/>
                          <a:ea typeface="+mn-ea"/>
                          <a:cs typeface="+mn-cs"/>
                        </a:rPr>
                        <a:t>Application of photodynamic therapy in the mini-invasive treatment of dental caries</a:t>
                      </a:r>
                    </a:p>
                  </a:txBody>
                  <a:tcPr marL="128572" marR="128572" marT="48218" marB="48218" anchor="ctr"/>
                </a:tc>
                <a:tc>
                  <a:txBody>
                    <a:bodyPr/>
                    <a:lstStyle/>
                    <a:p>
                      <a:r>
                        <a:rPr lang="x-none" sz="2100" b="1" kern="1200" dirty="0">
                          <a:solidFill>
                            <a:srgbClr val="002060"/>
                          </a:solidFill>
                          <a:effectLst/>
                          <a:latin typeface="+mn-lt"/>
                          <a:ea typeface="+mn-ea"/>
                          <a:cs typeface="+mn-cs"/>
                        </a:rPr>
                        <a:t>Spinei A, Forna N, Spinei L</a:t>
                      </a:r>
                      <a:r>
                        <a:rPr lang="en-US" sz="2100" b="1" kern="1200" dirty="0">
                          <a:solidFill>
                            <a:srgbClr val="002060"/>
                          </a:solidFill>
                          <a:effectLst/>
                          <a:latin typeface="+mn-lt"/>
                          <a:ea typeface="+mn-ea"/>
                          <a:cs typeface="+mn-cs"/>
                        </a:rPr>
                        <a:t>.</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363331855"/>
                  </a:ext>
                </a:extLst>
              </a:tr>
              <a:tr h="752012">
                <a:tc>
                  <a:txBody>
                    <a:bodyPr/>
                    <a:lstStyle/>
                    <a:p>
                      <a:r>
                        <a:rPr lang="en-US" sz="2100" b="1" dirty="0">
                          <a:solidFill>
                            <a:srgbClr val="002060"/>
                          </a:solidFill>
                        </a:rPr>
                        <a:t>(2)</a:t>
                      </a:r>
                      <a:endParaRPr lang="x-none" sz="2100" b="1" dirty="0">
                        <a:solidFill>
                          <a:srgbClr val="002060"/>
                        </a:solidFill>
                      </a:endParaRPr>
                    </a:p>
                  </a:txBody>
                  <a:tcPr marL="128572" marR="128572" marT="48218" marB="48218" anchor="ctr"/>
                </a:tc>
                <a:tc>
                  <a:txBody>
                    <a:bodyPr/>
                    <a:lstStyle/>
                    <a:p>
                      <a:r>
                        <a:rPr lang="fr-FR" sz="2100" b="1" kern="1200" dirty="0">
                          <a:solidFill>
                            <a:srgbClr val="002060"/>
                          </a:solidFill>
                          <a:effectLst/>
                          <a:latin typeface="+mn-lt"/>
                          <a:ea typeface="+mn-ea"/>
                          <a:cs typeface="+mn-cs"/>
                        </a:rPr>
                        <a:t>Prevention of </a:t>
                      </a:r>
                      <a:r>
                        <a:rPr lang="x-none" sz="2100" b="1" kern="1200" dirty="0" err="1">
                          <a:solidFill>
                            <a:srgbClr val="002060"/>
                          </a:solidFill>
                          <a:effectLst/>
                          <a:latin typeface="+mn-lt"/>
                          <a:ea typeface="+mn-ea"/>
                          <a:cs typeface="+mn-cs"/>
                        </a:rPr>
                        <a:t>early</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severe</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caries</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in</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temporary</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dentition</a:t>
                      </a:r>
                      <a:r>
                        <a:rPr lang="x-none" sz="2100" b="1" kern="1200" dirty="0">
                          <a:solidFill>
                            <a:srgbClr val="002060"/>
                          </a:solidFill>
                          <a:effectLst/>
                          <a:latin typeface="+mn-lt"/>
                          <a:ea typeface="+mn-ea"/>
                          <a:cs typeface="+mn-cs"/>
                        </a:rPr>
                        <a:t> </a:t>
                      </a:r>
                      <a:endParaRPr lang="x-none" sz="2100" b="1" dirty="0">
                        <a:solidFill>
                          <a:srgbClr val="002060"/>
                        </a:solidFill>
                      </a:endParaRPr>
                    </a:p>
                  </a:txBody>
                  <a:tcPr marL="128572" marR="128572" marT="48218" marB="48218" anchor="ctr"/>
                </a:tc>
                <a:tc>
                  <a:txBody>
                    <a:bodyPr/>
                    <a:lstStyle/>
                    <a:p>
                      <a:r>
                        <a:rPr lang="x-none" sz="2100" b="1" kern="1200" dirty="0">
                          <a:solidFill>
                            <a:srgbClr val="002060"/>
                          </a:solidFill>
                          <a:effectLst/>
                          <a:latin typeface="+mn-lt"/>
                          <a:ea typeface="+mn-ea"/>
                          <a:cs typeface="+mn-cs"/>
                        </a:rPr>
                        <a:t>Spinei A</a:t>
                      </a:r>
                      <a:r>
                        <a:rPr lang="en-US" sz="2100" b="1" kern="1200" dirty="0">
                          <a:solidFill>
                            <a:srgbClr val="002060"/>
                          </a:solidFill>
                          <a:effectLst/>
                          <a:latin typeface="+mn-lt"/>
                          <a:ea typeface="+mn-ea"/>
                          <a:cs typeface="+mn-cs"/>
                        </a:rPr>
                        <a:t>.</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781385040"/>
                  </a:ext>
                </a:extLst>
              </a:tr>
              <a:tr h="739338">
                <a:tc>
                  <a:txBody>
                    <a:bodyPr/>
                    <a:lstStyle/>
                    <a:p>
                      <a:r>
                        <a:rPr lang="en-US" sz="2100" b="1" dirty="0">
                          <a:solidFill>
                            <a:srgbClr val="002060"/>
                          </a:solidFill>
                        </a:rPr>
                        <a:t>(3)</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Dental enamel hypoplasia in children </a:t>
                      </a:r>
                      <a:endParaRPr lang="x-none" sz="2100" b="1" dirty="0">
                        <a:solidFill>
                          <a:srgbClr val="002060"/>
                        </a:solidFill>
                      </a:endParaRPr>
                    </a:p>
                  </a:txBody>
                  <a:tcPr marL="128572" marR="128572" marT="48218" marB="48218" anchor="ctr"/>
                </a:tc>
                <a:tc>
                  <a:txBody>
                    <a:bodyPr/>
                    <a:lstStyle/>
                    <a:p>
                      <a:r>
                        <a:rPr lang="x-none" sz="2100" b="1" kern="1200" dirty="0">
                          <a:solidFill>
                            <a:srgbClr val="002060"/>
                          </a:solidFill>
                          <a:effectLst/>
                          <a:latin typeface="+mn-lt"/>
                          <a:ea typeface="+mn-ea"/>
                          <a:cs typeface="+mn-cs"/>
                        </a:rPr>
                        <a:t>Spinei A, Forna N, Spinei L</a:t>
                      </a:r>
                      <a:r>
                        <a:rPr lang="en-US" sz="2100" b="1" kern="1200" dirty="0">
                          <a:solidFill>
                            <a:srgbClr val="002060"/>
                          </a:solidFill>
                          <a:effectLst/>
                          <a:latin typeface="+mn-lt"/>
                          <a:ea typeface="+mn-ea"/>
                          <a:cs typeface="+mn-cs"/>
                        </a:rPr>
                        <a:t>.</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453462110"/>
                  </a:ext>
                </a:extLst>
              </a:tr>
              <a:tr h="1060789">
                <a:tc>
                  <a:txBody>
                    <a:bodyPr/>
                    <a:lstStyle/>
                    <a:p>
                      <a:r>
                        <a:rPr lang="en-US" sz="2100" b="1" dirty="0">
                          <a:solidFill>
                            <a:srgbClr val="002060"/>
                          </a:solidFill>
                        </a:rPr>
                        <a:t>(4)</a:t>
                      </a:r>
                      <a:endParaRPr lang="x-none" sz="2100" b="1" dirty="0">
                        <a:solidFill>
                          <a:srgbClr val="002060"/>
                        </a:solidFill>
                      </a:endParaRPr>
                    </a:p>
                  </a:txBody>
                  <a:tcPr marL="128572" marR="128572" marT="48218" marB="48218" anchor="ctr"/>
                </a:tc>
                <a:tc>
                  <a:txBody>
                    <a:bodyPr/>
                    <a:lstStyle/>
                    <a:p>
                      <a:r>
                        <a:rPr lang="x-none" sz="2100" b="1" kern="1200" dirty="0" err="1">
                          <a:solidFill>
                            <a:srgbClr val="002060"/>
                          </a:solidFill>
                          <a:effectLst/>
                          <a:latin typeface="+mn-lt"/>
                          <a:ea typeface="+mn-ea"/>
                          <a:cs typeface="+mn-cs"/>
                        </a:rPr>
                        <a:t>Particularities</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of</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diagnosis</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and</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treatment</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of</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marginal</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periodontal</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diseases</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in</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children</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with</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diabetes</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mellitus</a:t>
                      </a:r>
                      <a:r>
                        <a:rPr lang="x-none" sz="2100" b="1" kern="1200" dirty="0">
                          <a:solidFill>
                            <a:srgbClr val="002060"/>
                          </a:solidFill>
                          <a:effectLst/>
                          <a:latin typeface="+mn-lt"/>
                          <a:ea typeface="+mn-ea"/>
                          <a:cs typeface="+mn-cs"/>
                        </a:rPr>
                        <a:t> </a:t>
                      </a:r>
                      <a:endParaRPr lang="x-none" sz="2100" b="1" dirty="0">
                        <a:solidFill>
                          <a:srgbClr val="002060"/>
                        </a:solidFill>
                      </a:endParaRPr>
                    </a:p>
                  </a:txBody>
                  <a:tcPr marL="128572" marR="128572" marT="48218" marB="48218" anchor="ctr"/>
                </a:tc>
                <a:tc>
                  <a:txBody>
                    <a:bodyPr/>
                    <a:lstStyle/>
                    <a:p>
                      <a:r>
                        <a:rPr lang="x-none" sz="2100" b="1" kern="1200" dirty="0">
                          <a:solidFill>
                            <a:srgbClr val="002060"/>
                          </a:solidFill>
                          <a:effectLst/>
                          <a:latin typeface="+mn-lt"/>
                          <a:ea typeface="+mn-ea"/>
                          <a:cs typeface="+mn-cs"/>
                        </a:rPr>
                        <a:t>Spinei A, Foia L, Spinei L</a:t>
                      </a:r>
                      <a:r>
                        <a:rPr lang="en-US" sz="2100" b="1" kern="1200" dirty="0">
                          <a:solidFill>
                            <a:srgbClr val="002060"/>
                          </a:solidFill>
                          <a:effectLst/>
                          <a:latin typeface="+mn-lt"/>
                          <a:ea typeface="+mn-ea"/>
                          <a:cs typeface="+mn-cs"/>
                        </a:rPr>
                        <a:t>.</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3836546389"/>
                  </a:ext>
                </a:extLst>
              </a:tr>
              <a:tr h="1060789">
                <a:tc>
                  <a:txBody>
                    <a:bodyPr/>
                    <a:lstStyle/>
                    <a:p>
                      <a:r>
                        <a:rPr lang="en-US" sz="2100" b="1" dirty="0">
                          <a:solidFill>
                            <a:srgbClr val="002060"/>
                          </a:solidFill>
                        </a:rPr>
                        <a:t>(5)</a:t>
                      </a:r>
                      <a:endParaRPr lang="x-none" sz="2100" b="1" dirty="0">
                        <a:solidFill>
                          <a:srgbClr val="002060"/>
                        </a:solidFill>
                      </a:endParaRPr>
                    </a:p>
                  </a:txBody>
                  <a:tcPr marL="128572" marR="128572" marT="48218" marB="48218" anchor="ctr"/>
                </a:tc>
                <a:tc>
                  <a:txBody>
                    <a:bodyPr/>
                    <a:lstStyle/>
                    <a:p>
                      <a:r>
                        <a:rPr lang="x-none" sz="2100" b="1" kern="1200" dirty="0" err="1">
                          <a:solidFill>
                            <a:srgbClr val="002060"/>
                          </a:solidFill>
                          <a:effectLst/>
                          <a:latin typeface="+mn-lt"/>
                          <a:ea typeface="+mn-ea"/>
                          <a:cs typeface="+mn-cs"/>
                        </a:rPr>
                        <a:t>Evaluation</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of</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efficiency</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of</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the</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use</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of</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zinc</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compounds</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in</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the</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prevention</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of</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dental</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caries</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in</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children</a:t>
                      </a:r>
                      <a:r>
                        <a:rPr lang="x-none" sz="2100" b="1" kern="1200" dirty="0">
                          <a:solidFill>
                            <a:srgbClr val="002060"/>
                          </a:solidFill>
                          <a:effectLst/>
                          <a:latin typeface="+mn-lt"/>
                          <a:ea typeface="+mn-ea"/>
                          <a:cs typeface="+mn-cs"/>
                        </a:rPr>
                        <a:t> </a:t>
                      </a:r>
                      <a:endParaRPr lang="x-none" sz="2100" b="1" dirty="0">
                        <a:solidFill>
                          <a:srgbClr val="002060"/>
                        </a:solidFill>
                      </a:endParaRPr>
                    </a:p>
                  </a:txBody>
                  <a:tcPr marL="128572" marR="128572" marT="48218" marB="48218" anchor="ctr"/>
                </a:tc>
                <a:tc>
                  <a:txBody>
                    <a:bodyPr/>
                    <a:lstStyle/>
                    <a:p>
                      <a:r>
                        <a:rPr lang="x-none" sz="2100" b="1" kern="1200" dirty="0">
                          <a:solidFill>
                            <a:srgbClr val="002060"/>
                          </a:solidFill>
                          <a:effectLst/>
                          <a:latin typeface="+mn-lt"/>
                          <a:ea typeface="+mn-ea"/>
                          <a:cs typeface="+mn-cs"/>
                        </a:rPr>
                        <a:t>Spinei A,Tagadiuc O</a:t>
                      </a:r>
                      <a:r>
                        <a:rPr lang="en-US" sz="2100" b="1" kern="1200" dirty="0">
                          <a:solidFill>
                            <a:srgbClr val="002060"/>
                          </a:solidFill>
                          <a:effectLst/>
                          <a:latin typeface="+mn-lt"/>
                          <a:ea typeface="+mn-ea"/>
                          <a:cs typeface="+mn-cs"/>
                        </a:rPr>
                        <a:t>.</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660030088"/>
                  </a:ext>
                </a:extLst>
              </a:tr>
              <a:tr h="739338">
                <a:tc>
                  <a:txBody>
                    <a:bodyPr/>
                    <a:lstStyle/>
                    <a:p>
                      <a:r>
                        <a:rPr lang="en-US" sz="2100" b="1" dirty="0">
                          <a:solidFill>
                            <a:srgbClr val="002060"/>
                          </a:solidFill>
                        </a:rPr>
                        <a:t>(6)</a:t>
                      </a:r>
                      <a:endParaRPr lang="x-none" sz="2100" b="1" dirty="0">
                        <a:solidFill>
                          <a:srgbClr val="002060"/>
                        </a:solidFill>
                      </a:endParaRPr>
                    </a:p>
                  </a:txBody>
                  <a:tcPr marL="128572" marR="128572" marT="48218" marB="48218" anchor="ctr"/>
                </a:tc>
                <a:tc>
                  <a:txBody>
                    <a:bodyPr/>
                    <a:lstStyle/>
                    <a:p>
                      <a:r>
                        <a:rPr lang="x-none" sz="2100" b="1" kern="1200" dirty="0" err="1">
                          <a:solidFill>
                            <a:srgbClr val="002060"/>
                          </a:solidFill>
                          <a:effectLst/>
                          <a:latin typeface="+mn-lt"/>
                          <a:ea typeface="+mn-ea"/>
                          <a:cs typeface="+mn-cs"/>
                        </a:rPr>
                        <a:t>The</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particularities</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of</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dental</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care</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in</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children</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with</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dental</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anxiety</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at</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pre-school</a:t>
                      </a:r>
                      <a:r>
                        <a:rPr lang="x-none" sz="2100" b="1" kern="1200" dirty="0">
                          <a:solidFill>
                            <a:srgbClr val="002060"/>
                          </a:solidFill>
                          <a:effectLst/>
                          <a:latin typeface="+mn-lt"/>
                          <a:ea typeface="+mn-ea"/>
                          <a:cs typeface="+mn-cs"/>
                        </a:rPr>
                        <a:t> </a:t>
                      </a:r>
                      <a:r>
                        <a:rPr lang="x-none" sz="2100" b="1" kern="1200" dirty="0" err="1">
                          <a:solidFill>
                            <a:srgbClr val="002060"/>
                          </a:solidFill>
                          <a:effectLst/>
                          <a:latin typeface="+mn-lt"/>
                          <a:ea typeface="+mn-ea"/>
                          <a:cs typeface="+mn-cs"/>
                        </a:rPr>
                        <a:t>age</a:t>
                      </a:r>
                      <a:r>
                        <a:rPr lang="x-none" sz="2100" b="1" kern="1200" dirty="0">
                          <a:solidFill>
                            <a:srgbClr val="002060"/>
                          </a:solidFill>
                          <a:effectLst/>
                          <a:latin typeface="+mn-lt"/>
                          <a:ea typeface="+mn-ea"/>
                          <a:cs typeface="+mn-cs"/>
                        </a:rPr>
                        <a:t> </a:t>
                      </a:r>
                      <a:endParaRPr lang="x-none" sz="2100" b="1" dirty="0">
                        <a:solidFill>
                          <a:srgbClr val="002060"/>
                        </a:solidFill>
                      </a:endParaRPr>
                    </a:p>
                  </a:txBody>
                  <a:tcPr marL="128572" marR="128572" marT="48218" marB="48218" anchor="ctr"/>
                </a:tc>
                <a:tc>
                  <a:txBody>
                    <a:bodyPr/>
                    <a:lstStyle/>
                    <a:p>
                      <a:r>
                        <a:rPr lang="x-none" sz="2100" b="1" kern="1200" dirty="0">
                          <a:solidFill>
                            <a:srgbClr val="002060"/>
                          </a:solidFill>
                          <a:effectLst/>
                          <a:latin typeface="+mn-lt"/>
                          <a:ea typeface="+mn-ea"/>
                          <a:cs typeface="+mn-cs"/>
                        </a:rPr>
                        <a:t>Spinei A</a:t>
                      </a:r>
                      <a:r>
                        <a:rPr lang="en-US" sz="2100" b="1" kern="1200" dirty="0">
                          <a:solidFill>
                            <a:srgbClr val="002060"/>
                          </a:solidFill>
                          <a:effectLst/>
                          <a:latin typeface="+mn-lt"/>
                          <a:ea typeface="+mn-ea"/>
                          <a:cs typeface="+mn-cs"/>
                        </a:rPr>
                        <a:t>.</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208629220"/>
                  </a:ext>
                </a:extLst>
              </a:tr>
            </a:tbl>
          </a:graphicData>
        </a:graphic>
      </p:graphicFrame>
    </p:spTree>
    <p:extLst>
      <p:ext uri="{BB962C8B-B14F-4D97-AF65-F5344CB8AC3E}">
        <p14:creationId xmlns:p14="http://schemas.microsoft.com/office/powerpoint/2010/main" val="92005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fontScale="90000"/>
          </a:bodyPr>
          <a:lstStyle/>
          <a:p>
            <a:r>
              <a:rPr lang="ro-RO" sz="4000" b="1" dirty="0">
                <a:solidFill>
                  <a:schemeClr val="bg1"/>
                </a:solidFill>
              </a:rPr>
              <a:t>Projects realized in the various </a:t>
            </a:r>
            <a:r>
              <a:rPr lang="en-US" sz="4000" b="1" dirty="0">
                <a:solidFill>
                  <a:schemeClr val="bg1"/>
                </a:solidFill>
              </a:rPr>
              <a:t/>
            </a:r>
            <a:br>
              <a:rPr lang="en-US" sz="4000" b="1" dirty="0">
                <a:solidFill>
                  <a:schemeClr val="bg1"/>
                </a:solidFill>
              </a:rPr>
            </a:br>
            <a:r>
              <a:rPr lang="ro-RO" sz="4000" b="1" dirty="0">
                <a:solidFill>
                  <a:schemeClr val="bg1"/>
                </a:solidFill>
              </a:rPr>
              <a:t>scientific programs (participation)</a:t>
            </a:r>
            <a:endParaRPr lang="x-none" sz="40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41</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3409455014"/>
              </p:ext>
            </p:extLst>
          </p:nvPr>
        </p:nvGraphicFramePr>
        <p:xfrm>
          <a:off x="642860" y="1629293"/>
          <a:ext cx="12000018" cy="4940092"/>
        </p:xfrm>
        <a:graphic>
          <a:graphicData uri="http://schemas.openxmlformats.org/drawingml/2006/table">
            <a:tbl>
              <a:tblPr firstRow="1" bandRow="1">
                <a:tableStyleId>{5C22544A-7EE6-4342-B048-85BDC9FD1C3A}</a:tableStyleId>
              </a:tblPr>
              <a:tblGrid>
                <a:gridCol w="750001">
                  <a:extLst>
                    <a:ext uri="{9D8B030D-6E8A-4147-A177-3AD203B41FA5}">
                      <a16:colId xmlns:a16="http://schemas.microsoft.com/office/drawing/2014/main" xmlns="" val="1275649557"/>
                    </a:ext>
                  </a:extLst>
                </a:gridCol>
                <a:gridCol w="7178583">
                  <a:extLst>
                    <a:ext uri="{9D8B030D-6E8A-4147-A177-3AD203B41FA5}">
                      <a16:colId xmlns:a16="http://schemas.microsoft.com/office/drawing/2014/main" xmlns="" val="3394266220"/>
                    </a:ext>
                  </a:extLst>
                </a:gridCol>
                <a:gridCol w="4071434">
                  <a:extLst>
                    <a:ext uri="{9D8B030D-6E8A-4147-A177-3AD203B41FA5}">
                      <a16:colId xmlns:a16="http://schemas.microsoft.com/office/drawing/2014/main" xmlns="" val="2547268131"/>
                    </a:ext>
                  </a:extLst>
                </a:gridCol>
              </a:tblGrid>
              <a:tr h="471921">
                <a:tc>
                  <a:txBody>
                    <a:bodyPr/>
                    <a:lstStyle/>
                    <a:p>
                      <a:pPr algn="ctr"/>
                      <a:r>
                        <a:rPr lang="en-US" sz="2100" dirty="0"/>
                        <a:t>No </a:t>
                      </a:r>
                      <a:endParaRPr lang="x-none" sz="2100" dirty="0"/>
                    </a:p>
                  </a:txBody>
                  <a:tcPr marL="128572" marR="128572" marT="48218" marB="48218"/>
                </a:tc>
                <a:tc>
                  <a:txBody>
                    <a:bodyPr/>
                    <a:lstStyle/>
                    <a:p>
                      <a:pPr algn="ctr"/>
                      <a:r>
                        <a:rPr lang="en-US" sz="2100" dirty="0"/>
                        <a:t>Project Name</a:t>
                      </a:r>
                      <a:endParaRPr lang="x-none" sz="2100" dirty="0"/>
                    </a:p>
                  </a:txBody>
                  <a:tcPr marL="128572" marR="128572" marT="48218" marB="48218"/>
                </a:tc>
                <a:tc>
                  <a:txBody>
                    <a:bodyPr/>
                    <a:lstStyle/>
                    <a:p>
                      <a:pPr algn="ctr"/>
                      <a:r>
                        <a:rPr lang="en-US" sz="2100" dirty="0"/>
                        <a:t>Years of development</a:t>
                      </a:r>
                      <a:endParaRPr lang="x-none" sz="2100" dirty="0"/>
                    </a:p>
                  </a:txBody>
                  <a:tcPr marL="128572" marR="128572" marT="48218" marB="48218"/>
                </a:tc>
                <a:extLst>
                  <a:ext uri="{0D108BD9-81ED-4DB2-BD59-A6C34878D82A}">
                    <a16:rowId xmlns:a16="http://schemas.microsoft.com/office/drawing/2014/main" xmlns="" val="2808165539"/>
                  </a:ext>
                </a:extLst>
              </a:tr>
              <a:tr h="1060789">
                <a:tc>
                  <a:txBody>
                    <a:bodyPr/>
                    <a:lstStyle/>
                    <a:p>
                      <a:r>
                        <a:rPr lang="en-US" sz="2100" b="1" dirty="0">
                          <a:solidFill>
                            <a:srgbClr val="002060"/>
                          </a:solidFill>
                        </a:rPr>
                        <a:t>(1)</a:t>
                      </a:r>
                      <a:endParaRPr lang="x-none" sz="2100" b="1" dirty="0">
                        <a:solidFill>
                          <a:srgbClr val="002060"/>
                        </a:solidFill>
                      </a:endParaRPr>
                    </a:p>
                  </a:txBody>
                  <a:tcPr marL="128572" marR="128572" marT="48218" marB="48218" anchor="ctr"/>
                </a:tc>
                <a:tc>
                  <a:txBody>
                    <a:bodyPr/>
                    <a:lstStyle/>
                    <a:p>
                      <a:r>
                        <a:rPr lang="en-US" sz="2100" b="1" kern="1200" dirty="0">
                          <a:solidFill>
                            <a:srgbClr val="002060"/>
                          </a:solidFill>
                          <a:effectLst/>
                          <a:latin typeface="+mn-lt"/>
                          <a:ea typeface="+mn-ea"/>
                          <a:cs typeface="+mn-cs"/>
                        </a:rPr>
                        <a:t>Collaboration for education and research in oral pathology between Norway, Moldova, Belarus and Armenia</a:t>
                      </a:r>
                      <a:endParaRPr lang="x-none" sz="2100" b="1" kern="1200" dirty="0">
                        <a:solidFill>
                          <a:srgbClr val="002060"/>
                        </a:solidFill>
                        <a:effectLst/>
                        <a:latin typeface="+mn-lt"/>
                        <a:ea typeface="+mn-ea"/>
                        <a:cs typeface="+mn-cs"/>
                      </a:endParaRPr>
                    </a:p>
                  </a:txBody>
                  <a:tcPr marL="128572" marR="128572" marT="48218" marB="48218" anchor="ctr"/>
                </a:tc>
                <a:tc>
                  <a:txBody>
                    <a:bodyPr/>
                    <a:lstStyle/>
                    <a:p>
                      <a:r>
                        <a:rPr lang="en-US" sz="2100" b="1" kern="1200" dirty="0">
                          <a:solidFill>
                            <a:srgbClr val="002060"/>
                          </a:solidFill>
                          <a:effectLst/>
                          <a:latin typeface="+mn-lt"/>
                          <a:ea typeface="+mn-ea"/>
                          <a:cs typeface="+mn-cs"/>
                        </a:rPr>
                        <a:t>International project, </a:t>
                      </a:r>
                    </a:p>
                    <a:p>
                      <a:r>
                        <a:rPr lang="en-US" sz="2100" b="1" kern="1200" dirty="0">
                          <a:solidFill>
                            <a:srgbClr val="002060"/>
                          </a:solidFill>
                          <a:effectLst/>
                          <a:latin typeface="+mn-lt"/>
                          <a:ea typeface="+mn-ea"/>
                          <a:cs typeface="+mn-cs"/>
                        </a:rPr>
                        <a:t>2016-present</a:t>
                      </a:r>
                      <a:r>
                        <a:rPr lang="ro-RO" sz="2100" b="1" kern="1200" dirty="0">
                          <a:solidFill>
                            <a:srgbClr val="002060"/>
                          </a:solidFill>
                          <a:effectLst/>
                          <a:latin typeface="+mn-lt"/>
                          <a:ea typeface="+mn-ea"/>
                          <a:cs typeface="+mn-cs"/>
                        </a:rPr>
                        <a:t>, in progress</a:t>
                      </a:r>
                      <a:endParaRPr lang="x-none" sz="2100" b="1" kern="1200" dirty="0">
                        <a:solidFill>
                          <a:srgbClr val="002060"/>
                        </a:solidFill>
                        <a:effectLst/>
                        <a:latin typeface="+mn-lt"/>
                        <a:ea typeface="+mn-ea"/>
                        <a:cs typeface="+mn-cs"/>
                      </a:endParaRPr>
                    </a:p>
                  </a:txBody>
                  <a:tcPr marL="128572" marR="128572" marT="48218" marB="48218" anchor="ctr"/>
                </a:tc>
                <a:extLst>
                  <a:ext uri="{0D108BD9-81ED-4DB2-BD59-A6C34878D82A}">
                    <a16:rowId xmlns:a16="http://schemas.microsoft.com/office/drawing/2014/main" xmlns="" val="1363331855"/>
                  </a:ext>
                </a:extLst>
              </a:tr>
              <a:tr h="2346593">
                <a:tc>
                  <a:txBody>
                    <a:bodyPr/>
                    <a:lstStyle/>
                    <a:p>
                      <a:r>
                        <a:rPr lang="en-US" sz="2100" b="1" dirty="0">
                          <a:solidFill>
                            <a:srgbClr val="002060"/>
                          </a:solidFill>
                        </a:rPr>
                        <a:t>(2)</a:t>
                      </a:r>
                      <a:endParaRPr lang="x-none" sz="2100" b="1" dirty="0">
                        <a:solidFill>
                          <a:srgbClr val="002060"/>
                        </a:solidFill>
                      </a:endParaRPr>
                    </a:p>
                  </a:txBody>
                  <a:tcPr marL="128572" marR="128572" marT="48218" marB="48218" anchor="ctr"/>
                </a:tc>
                <a:tc>
                  <a:txBody>
                    <a:bodyPr/>
                    <a:lstStyle/>
                    <a:p>
                      <a:r>
                        <a:rPr lang="fr-FR" sz="2100" b="1" kern="1200" dirty="0">
                          <a:solidFill>
                            <a:srgbClr val="002060"/>
                          </a:solidFill>
                          <a:effectLst/>
                          <a:latin typeface="+mn-lt"/>
                          <a:ea typeface="+mn-ea"/>
                          <a:cs typeface="+mn-cs"/>
                        </a:rPr>
                        <a:t>Réaliser un réseau régional interdisciplinaire de formation à la recherche visant l’impact de la maladie de reflux gastro-œsophagien sur les structures dentaires afin de mettre en place une stratégie concernant la prophylaxie et la thérapie pour améliorer la qualité de vie et de santé des patients visés</a:t>
                      </a:r>
                      <a:endParaRPr lang="x-none" sz="2100" b="1" kern="1200" dirty="0">
                        <a:solidFill>
                          <a:srgbClr val="002060"/>
                        </a:solidFill>
                        <a:effectLst/>
                        <a:latin typeface="+mn-lt"/>
                        <a:ea typeface="+mn-ea"/>
                        <a:cs typeface="+mn-cs"/>
                      </a:endParaRPr>
                    </a:p>
                  </a:txBody>
                  <a:tcPr marL="128572" marR="128572" marT="48218" marB="48218" anchor="ctr"/>
                </a:tc>
                <a:tc>
                  <a:txBody>
                    <a:bodyPr/>
                    <a:lstStyle/>
                    <a:p>
                      <a:r>
                        <a:rPr lang="en-US" sz="2100" b="1" kern="1200" dirty="0">
                          <a:solidFill>
                            <a:srgbClr val="002060"/>
                          </a:solidFill>
                          <a:effectLst/>
                          <a:latin typeface="+mn-lt"/>
                          <a:ea typeface="+mn-ea"/>
                          <a:cs typeface="+mn-cs"/>
                        </a:rPr>
                        <a:t>International project </a:t>
                      </a:r>
                    </a:p>
                    <a:p>
                      <a:r>
                        <a:rPr lang="en-US" sz="2100" b="1" kern="1200" dirty="0" err="1">
                          <a:solidFill>
                            <a:srgbClr val="002060"/>
                          </a:solidFill>
                          <a:effectLst/>
                          <a:latin typeface="+mn-lt"/>
                          <a:ea typeface="+mn-ea"/>
                          <a:cs typeface="+mn-cs"/>
                        </a:rPr>
                        <a:t>Projet</a:t>
                      </a:r>
                      <a:r>
                        <a:rPr lang="en-US" sz="2100" b="1" kern="1200" dirty="0">
                          <a:solidFill>
                            <a:srgbClr val="002060"/>
                          </a:solidFill>
                          <a:effectLst/>
                          <a:latin typeface="+mn-lt"/>
                          <a:ea typeface="+mn-ea"/>
                          <a:cs typeface="+mn-cs"/>
                        </a:rPr>
                        <a:t> de formation a la recherche AUF Bureau Europe Centrale et Orientale, 2012-2015)</a:t>
                      </a:r>
                      <a:endParaRPr lang="x-none" sz="2100" b="1" kern="1200" dirty="0">
                        <a:solidFill>
                          <a:srgbClr val="002060"/>
                        </a:solidFill>
                        <a:effectLst/>
                        <a:latin typeface="+mn-lt"/>
                        <a:ea typeface="+mn-ea"/>
                        <a:cs typeface="+mn-cs"/>
                      </a:endParaRPr>
                    </a:p>
                  </a:txBody>
                  <a:tcPr marL="128572" marR="128572" marT="48218" marB="48218" anchor="ctr"/>
                </a:tc>
                <a:extLst>
                  <a:ext uri="{0D108BD9-81ED-4DB2-BD59-A6C34878D82A}">
                    <a16:rowId xmlns:a16="http://schemas.microsoft.com/office/drawing/2014/main" xmlns="" val="1781385040"/>
                  </a:ext>
                </a:extLst>
              </a:tr>
              <a:tr h="1060789">
                <a:tc>
                  <a:txBody>
                    <a:bodyPr/>
                    <a:lstStyle/>
                    <a:p>
                      <a:r>
                        <a:rPr lang="en-US" sz="2100" b="1" dirty="0">
                          <a:solidFill>
                            <a:srgbClr val="002060"/>
                          </a:solidFill>
                        </a:rPr>
                        <a:t>(3)</a:t>
                      </a:r>
                      <a:endParaRPr lang="x-none" sz="2100" b="1" dirty="0">
                        <a:solidFill>
                          <a:srgbClr val="002060"/>
                        </a:solidFill>
                      </a:endParaRPr>
                    </a:p>
                  </a:txBody>
                  <a:tcPr marL="128572" marR="128572" marT="48218" marB="48218" anchor="ctr"/>
                </a:tc>
                <a:tc>
                  <a:txBody>
                    <a:bodyPr/>
                    <a:lstStyle/>
                    <a:p>
                      <a:r>
                        <a:rPr lang="en-US" sz="2100" b="1" kern="1200" dirty="0">
                          <a:solidFill>
                            <a:srgbClr val="002060"/>
                          </a:solidFill>
                          <a:effectLst/>
                          <a:latin typeface="+mn-lt"/>
                          <a:ea typeface="+mn-ea"/>
                          <a:cs typeface="+mn-cs"/>
                        </a:rPr>
                        <a:t>Dental care in children with disabilities, project on the editing of scientific monographs (valuable works) for 2016.</a:t>
                      </a:r>
                      <a:endParaRPr lang="x-none" sz="2100" b="1" kern="1200" dirty="0">
                        <a:solidFill>
                          <a:srgbClr val="002060"/>
                        </a:solidFill>
                        <a:effectLst/>
                        <a:latin typeface="+mn-lt"/>
                        <a:ea typeface="+mn-ea"/>
                        <a:cs typeface="+mn-cs"/>
                      </a:endParaRPr>
                    </a:p>
                  </a:txBody>
                  <a:tcPr marL="128572" marR="128572" marT="48218" marB="48218" anchor="ctr"/>
                </a:tc>
                <a:tc>
                  <a:txBody>
                    <a:bodyPr/>
                    <a:lstStyle/>
                    <a:p>
                      <a:r>
                        <a:rPr lang="ro-RO" sz="2100" b="1" kern="1200" dirty="0">
                          <a:solidFill>
                            <a:srgbClr val="002060"/>
                          </a:solidFill>
                          <a:effectLst/>
                          <a:latin typeface="+mn-lt"/>
                          <a:ea typeface="+mn-ea"/>
                          <a:cs typeface="+mn-cs"/>
                        </a:rPr>
                        <a:t>Project within the State Register </a:t>
                      </a:r>
                      <a:r>
                        <a:rPr lang="en-US" sz="2100" b="1" kern="1200" dirty="0">
                          <a:solidFill>
                            <a:srgbClr val="002060"/>
                          </a:solidFill>
                          <a:effectLst/>
                          <a:latin typeface="+mn-lt"/>
                          <a:ea typeface="+mn-ea"/>
                          <a:cs typeface="+mn-cs"/>
                        </a:rPr>
                        <a:t>(2016)</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453462110"/>
                  </a:ext>
                </a:extLst>
              </a:tr>
            </a:tbl>
          </a:graphicData>
        </a:graphic>
      </p:graphicFrame>
    </p:spTree>
    <p:extLst>
      <p:ext uri="{BB962C8B-B14F-4D97-AF65-F5344CB8AC3E}">
        <p14:creationId xmlns:p14="http://schemas.microsoft.com/office/powerpoint/2010/main" val="3328829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42875" y="6703596"/>
            <a:ext cx="1071430" cy="368329"/>
          </a:xfrm>
        </p:spPr>
        <p:txBody>
          <a:bodyPr/>
          <a:lstStyle/>
          <a:p>
            <a:fld id="{651395A8-D1D7-4BEA-86A3-82F6726A43B4}" type="slidenum">
              <a:rPr lang="en-US" smtClean="0"/>
              <a:pPr/>
              <a:t>42</a:t>
            </a:fld>
            <a:endParaRPr lang="en-US"/>
          </a:p>
        </p:txBody>
      </p:sp>
      <p:sp>
        <p:nvSpPr>
          <p:cNvPr id="3" name="Titlu 2"/>
          <p:cNvSpPr>
            <a:spLocks noGrp="1"/>
          </p:cNvSpPr>
          <p:nvPr>
            <p:ph type="title" idx="4294967295"/>
          </p:nvPr>
        </p:nvSpPr>
        <p:spPr>
          <a:xfrm>
            <a:off x="2102682" y="160725"/>
            <a:ext cx="10178587" cy="835438"/>
          </a:xfrm>
        </p:spPr>
        <p:txBody>
          <a:bodyPr>
            <a:normAutofit fontScale="90000"/>
          </a:bodyPr>
          <a:lstStyle/>
          <a:p>
            <a:pPr algn="l"/>
            <a:r>
              <a:rPr lang="ro-RO" b="1" dirty="0">
                <a:solidFill>
                  <a:schemeClr val="bg1"/>
                </a:solidFill>
              </a:rPr>
              <a:t>Projects realized</a:t>
            </a:r>
            <a:endParaRPr lang="ro-RO" sz="4500" b="1" dirty="0">
              <a:solidFill>
                <a:schemeClr val="bg1"/>
              </a:solidFill>
            </a:endParaRPr>
          </a:p>
        </p:txBody>
      </p:sp>
      <p:sp>
        <p:nvSpPr>
          <p:cNvPr id="7" name="Titlu 2"/>
          <p:cNvSpPr txBox="1">
            <a:spLocks/>
          </p:cNvSpPr>
          <p:nvPr/>
        </p:nvSpPr>
        <p:spPr>
          <a:xfrm>
            <a:off x="1392859" y="1285804"/>
            <a:ext cx="10928589" cy="4921321"/>
          </a:xfrm>
          <a:prstGeom prst="rect">
            <a:avLst/>
          </a:prstGeom>
        </p:spPr>
        <p:txBody>
          <a:bodyPr vert="horz" lIns="114794" tIns="57397" rIns="114794" bIns="5739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Courier New" panose="02070309020205020404" pitchFamily="49" charset="0"/>
              <a:buChar char="o"/>
            </a:pPr>
            <a:r>
              <a:rPr lang="ro-RO" b="1" dirty="0">
                <a:solidFill>
                  <a:srgbClr val="C00000"/>
                </a:solidFill>
              </a:rPr>
              <a:t>V</a:t>
            </a:r>
            <a:r>
              <a:rPr lang="en-US" b="1" dirty="0">
                <a:solidFill>
                  <a:srgbClr val="C00000"/>
                </a:solidFill>
              </a:rPr>
              <a:t>ETRILA</a:t>
            </a:r>
            <a:r>
              <a:rPr lang="ro-RO" b="1" dirty="0">
                <a:solidFill>
                  <a:srgbClr val="C00000"/>
                </a:solidFill>
              </a:rPr>
              <a:t> Snejana,</a:t>
            </a:r>
            <a:endParaRPr lang="x-none" dirty="0">
              <a:solidFill>
                <a:srgbClr val="C00000"/>
              </a:solidFill>
            </a:endParaRPr>
          </a:p>
          <a:p>
            <a:pPr marL="628650" algn="l"/>
            <a:r>
              <a:rPr lang="en-US" sz="5000" dirty="0">
                <a:solidFill>
                  <a:srgbClr val="C00000"/>
                </a:solidFill>
              </a:rPr>
              <a:t>PhD in medical science,</a:t>
            </a:r>
            <a:br>
              <a:rPr lang="en-US" sz="5000" dirty="0">
                <a:solidFill>
                  <a:srgbClr val="C00000"/>
                </a:solidFill>
              </a:rPr>
            </a:br>
            <a:r>
              <a:rPr lang="ro-RO" sz="5000" dirty="0">
                <a:solidFill>
                  <a:srgbClr val="C00000"/>
                </a:solidFill>
              </a:rPr>
              <a:t>associate professor</a:t>
            </a:r>
            <a:r>
              <a:rPr lang="x-none" sz="5000" dirty="0"/>
              <a:t/>
            </a:r>
            <a:br>
              <a:rPr lang="x-none" sz="5000" dirty="0"/>
            </a:br>
            <a:endParaRPr lang="ro-RO" sz="5000" dirty="0">
              <a:solidFill>
                <a:srgbClr val="002060"/>
              </a:solidFill>
            </a:endParaRPr>
          </a:p>
        </p:txBody>
      </p:sp>
    </p:spTree>
    <p:extLst>
      <p:ext uri="{BB962C8B-B14F-4D97-AF65-F5344CB8AC3E}">
        <p14:creationId xmlns:p14="http://schemas.microsoft.com/office/powerpoint/2010/main" val="1836169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a:bodyPr>
          <a:lstStyle/>
          <a:p>
            <a:r>
              <a:rPr lang="ro-RO" sz="4500" b="1" dirty="0">
                <a:solidFill>
                  <a:schemeClr val="bg1"/>
                </a:solidFill>
              </a:rPr>
              <a:t>Projects for doctoral students</a:t>
            </a:r>
            <a:endParaRPr lang="x-none" sz="45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43</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766112970"/>
              </p:ext>
            </p:extLst>
          </p:nvPr>
        </p:nvGraphicFramePr>
        <p:xfrm>
          <a:off x="713581" y="2092325"/>
          <a:ext cx="11780594" cy="3503169"/>
        </p:xfrm>
        <a:graphic>
          <a:graphicData uri="http://schemas.openxmlformats.org/drawingml/2006/table">
            <a:tbl>
              <a:tblPr firstRow="1" bandRow="1">
                <a:tableStyleId>{5C22544A-7EE6-4342-B048-85BDC9FD1C3A}</a:tableStyleId>
              </a:tblPr>
              <a:tblGrid>
                <a:gridCol w="959149">
                  <a:extLst>
                    <a:ext uri="{9D8B030D-6E8A-4147-A177-3AD203B41FA5}">
                      <a16:colId xmlns:a16="http://schemas.microsoft.com/office/drawing/2014/main" xmlns="" val="1275649557"/>
                    </a:ext>
                  </a:extLst>
                </a:gridCol>
                <a:gridCol w="7031168">
                  <a:extLst>
                    <a:ext uri="{9D8B030D-6E8A-4147-A177-3AD203B41FA5}">
                      <a16:colId xmlns:a16="http://schemas.microsoft.com/office/drawing/2014/main" xmlns="" val="3394266220"/>
                    </a:ext>
                  </a:extLst>
                </a:gridCol>
                <a:gridCol w="3790277">
                  <a:extLst>
                    <a:ext uri="{9D8B030D-6E8A-4147-A177-3AD203B41FA5}">
                      <a16:colId xmlns:a16="http://schemas.microsoft.com/office/drawing/2014/main" xmlns="" val="2547268131"/>
                    </a:ext>
                  </a:extLst>
                </a:gridCol>
              </a:tblGrid>
              <a:tr h="405977">
                <a:tc>
                  <a:txBody>
                    <a:bodyPr/>
                    <a:lstStyle/>
                    <a:p>
                      <a:pPr algn="ctr"/>
                      <a:r>
                        <a:rPr lang="en-US" sz="2500" dirty="0"/>
                        <a:t>No</a:t>
                      </a:r>
                      <a:endParaRPr lang="x-none" sz="2500" dirty="0"/>
                    </a:p>
                  </a:txBody>
                  <a:tcPr marL="128572" marR="128572" marT="48218" marB="48218" anchor="ctr"/>
                </a:tc>
                <a:tc>
                  <a:txBody>
                    <a:bodyPr/>
                    <a:lstStyle/>
                    <a:p>
                      <a:pPr algn="ctr"/>
                      <a:r>
                        <a:rPr lang="en-US" sz="2500" dirty="0"/>
                        <a:t>Project Name</a:t>
                      </a:r>
                      <a:endParaRPr lang="x-none" sz="2500" dirty="0"/>
                    </a:p>
                  </a:txBody>
                  <a:tcPr marL="128572" marR="128572" marT="48218" marB="48218" anchor="ctr"/>
                </a:tc>
                <a:tc>
                  <a:txBody>
                    <a:bodyPr/>
                    <a:lstStyle/>
                    <a:p>
                      <a:pPr algn="ctr"/>
                      <a:r>
                        <a:rPr lang="en-US" sz="2800" dirty="0" smtClean="0"/>
                        <a:t>Years of development</a:t>
                      </a:r>
                      <a:endParaRPr lang="x-none" sz="2800" dirty="0"/>
                    </a:p>
                  </a:txBody>
                  <a:tcPr marL="128572" marR="128572" marT="48218" marB="48218" anchor="ctr"/>
                </a:tc>
                <a:extLst>
                  <a:ext uri="{0D108BD9-81ED-4DB2-BD59-A6C34878D82A}">
                    <a16:rowId xmlns:a16="http://schemas.microsoft.com/office/drawing/2014/main" xmlns="" val="2808165539"/>
                  </a:ext>
                </a:extLst>
              </a:tr>
              <a:tr h="867918">
                <a:tc>
                  <a:txBody>
                    <a:bodyPr/>
                    <a:lstStyle/>
                    <a:p>
                      <a:r>
                        <a:rPr lang="en-US" sz="2500" b="1" dirty="0">
                          <a:solidFill>
                            <a:srgbClr val="002060"/>
                          </a:solidFill>
                        </a:rPr>
                        <a:t>(1)</a:t>
                      </a:r>
                      <a:endParaRPr lang="x-none" sz="2500" b="1" dirty="0">
                        <a:solidFill>
                          <a:srgbClr val="002060"/>
                        </a:solidFill>
                      </a:endParaRPr>
                    </a:p>
                  </a:txBody>
                  <a:tcPr marL="128572" marR="128572" marT="48218" marB="48218" anchor="ctr"/>
                </a:tc>
                <a:tc>
                  <a:txBody>
                    <a:bodyPr/>
                    <a:lstStyle/>
                    <a:p>
                      <a:r>
                        <a:rPr lang="en-US" sz="2500" b="1" kern="1200" dirty="0">
                          <a:solidFill>
                            <a:srgbClr val="002060"/>
                          </a:solidFill>
                          <a:effectLst/>
                          <a:latin typeface="+mn-lt"/>
                          <a:ea typeface="+mn-ea"/>
                          <a:cs typeface="+mn-cs"/>
                        </a:rPr>
                        <a:t>Clinical and laboratory features of idiopathic inflammatory myopathies </a:t>
                      </a:r>
                      <a:endParaRPr lang="x-none" sz="2500" b="1" kern="1200" dirty="0">
                        <a:solidFill>
                          <a:srgbClr val="002060"/>
                        </a:solidFill>
                        <a:effectLst/>
                        <a:latin typeface="+mn-lt"/>
                        <a:ea typeface="+mn-ea"/>
                        <a:cs typeface="+mn-cs"/>
                      </a:endParaRPr>
                    </a:p>
                  </a:txBody>
                  <a:tcPr marL="128572" marR="128572" marT="48218" marB="48218" anchor="ctr"/>
                </a:tc>
                <a:tc>
                  <a:txBody>
                    <a:bodyPr/>
                    <a:lstStyle/>
                    <a:p>
                      <a:r>
                        <a:rPr lang="en-US" sz="2500" b="1" kern="1200" dirty="0">
                          <a:solidFill>
                            <a:srgbClr val="002060"/>
                          </a:solidFill>
                          <a:effectLst/>
                          <a:latin typeface="+mn-lt"/>
                          <a:ea typeface="+mn-ea"/>
                          <a:cs typeface="+mn-cs"/>
                        </a:rPr>
                        <a:t>PhD thesis</a:t>
                      </a:r>
                      <a:endParaRPr lang="x-none" sz="2500" b="1" dirty="0">
                        <a:solidFill>
                          <a:srgbClr val="002060"/>
                        </a:solidFill>
                      </a:endParaRPr>
                    </a:p>
                  </a:txBody>
                  <a:tcPr marL="128572" marR="128572" marT="48218" marB="48218" anchor="ctr"/>
                </a:tc>
                <a:extLst>
                  <a:ext uri="{0D108BD9-81ED-4DB2-BD59-A6C34878D82A}">
                    <a16:rowId xmlns:a16="http://schemas.microsoft.com/office/drawing/2014/main" xmlns="" val="1363331855"/>
                  </a:ext>
                </a:extLst>
              </a:tr>
              <a:tr h="1253659">
                <a:tc>
                  <a:txBody>
                    <a:bodyPr/>
                    <a:lstStyle/>
                    <a:p>
                      <a:r>
                        <a:rPr lang="en-US" sz="2500" b="1" dirty="0">
                          <a:solidFill>
                            <a:srgbClr val="002060"/>
                          </a:solidFill>
                        </a:rPr>
                        <a:t>(2)</a:t>
                      </a:r>
                      <a:endParaRPr lang="x-none" sz="2500" b="1" dirty="0">
                        <a:solidFill>
                          <a:srgbClr val="002060"/>
                        </a:solidFill>
                      </a:endParaRPr>
                    </a:p>
                  </a:txBody>
                  <a:tcPr marL="128572" marR="128572" marT="48218" marB="48218" anchor="ctr"/>
                </a:tc>
                <a:tc>
                  <a:txBody>
                    <a:bodyPr/>
                    <a:lstStyle/>
                    <a:p>
                      <a:r>
                        <a:rPr lang="en-US" sz="2500" b="1" kern="1200" dirty="0">
                          <a:solidFill>
                            <a:srgbClr val="002060"/>
                          </a:solidFill>
                          <a:effectLst/>
                          <a:latin typeface="+mn-lt"/>
                          <a:ea typeface="+mn-ea"/>
                          <a:cs typeface="+mn-cs"/>
                        </a:rPr>
                        <a:t>Attitudes and practices of family doctors in the control of cardiovascular diseases </a:t>
                      </a:r>
                      <a:endParaRPr lang="x-none" sz="2500" b="1" kern="1200" dirty="0">
                        <a:solidFill>
                          <a:srgbClr val="002060"/>
                        </a:solidFill>
                        <a:effectLst/>
                        <a:latin typeface="+mn-lt"/>
                        <a:ea typeface="+mn-ea"/>
                        <a:cs typeface="+mn-cs"/>
                      </a:endParaRPr>
                    </a:p>
                  </a:txBody>
                  <a:tcPr marL="128572" marR="128572" marT="48218" marB="48218" anchor="ctr"/>
                </a:tc>
                <a:tc>
                  <a:txBody>
                    <a:bodyPr/>
                    <a:lstStyle/>
                    <a:p>
                      <a:r>
                        <a:rPr lang="en-US" sz="2500" b="1" kern="1200" dirty="0">
                          <a:solidFill>
                            <a:srgbClr val="002060"/>
                          </a:solidFill>
                          <a:effectLst/>
                          <a:latin typeface="+mn-lt"/>
                          <a:ea typeface="+mn-ea"/>
                          <a:cs typeface="+mn-cs"/>
                        </a:rPr>
                        <a:t>Master's thesis</a:t>
                      </a:r>
                      <a:endParaRPr lang="x-none" sz="2500" b="1" dirty="0">
                        <a:solidFill>
                          <a:srgbClr val="002060"/>
                        </a:solidFill>
                      </a:endParaRPr>
                    </a:p>
                  </a:txBody>
                  <a:tcPr marL="128572" marR="128572" marT="48218" marB="48218" anchor="ctr"/>
                </a:tc>
                <a:extLst>
                  <a:ext uri="{0D108BD9-81ED-4DB2-BD59-A6C34878D82A}">
                    <a16:rowId xmlns:a16="http://schemas.microsoft.com/office/drawing/2014/main" xmlns="" val="1781385040"/>
                  </a:ext>
                </a:extLst>
              </a:tr>
              <a:tr h="715960">
                <a:tc>
                  <a:txBody>
                    <a:bodyPr/>
                    <a:lstStyle/>
                    <a:p>
                      <a:r>
                        <a:rPr lang="en-US" sz="2500" b="1" dirty="0">
                          <a:solidFill>
                            <a:srgbClr val="002060"/>
                          </a:solidFill>
                        </a:rPr>
                        <a:t>(3)</a:t>
                      </a:r>
                      <a:endParaRPr lang="x-none" sz="2500" b="1" dirty="0">
                        <a:solidFill>
                          <a:srgbClr val="002060"/>
                        </a:solidFill>
                      </a:endParaRPr>
                    </a:p>
                  </a:txBody>
                  <a:tcPr marL="128572" marR="128572" marT="48218" marB="48218" anchor="ctr"/>
                </a:tc>
                <a:tc>
                  <a:txBody>
                    <a:bodyPr/>
                    <a:lstStyle/>
                    <a:p>
                      <a:pPr marL="0" marR="0" indent="0" algn="l" defTabSz="1147938" rtl="0" eaLnBrk="1" fontAlgn="auto" latinLnBrk="0" hangingPunct="1">
                        <a:lnSpc>
                          <a:spcPct val="100000"/>
                        </a:lnSpc>
                        <a:spcBef>
                          <a:spcPts val="0"/>
                        </a:spcBef>
                        <a:spcAft>
                          <a:spcPts val="0"/>
                        </a:spcAft>
                        <a:buClrTx/>
                        <a:buSzTx/>
                        <a:buFontTx/>
                        <a:buNone/>
                        <a:tabLst/>
                        <a:defRPr/>
                      </a:pPr>
                      <a:r>
                        <a:rPr lang="en-US" sz="2500" b="1" kern="1200" dirty="0" smtClean="0">
                          <a:solidFill>
                            <a:srgbClr val="002060"/>
                          </a:solidFill>
                          <a:effectLst/>
                          <a:latin typeface="+mn-lt"/>
                          <a:ea typeface="+mn-ea"/>
                          <a:cs typeface="+mn-cs"/>
                        </a:rPr>
                        <a:t>Thesis license</a:t>
                      </a:r>
                      <a:endParaRPr lang="x-none" sz="2500" b="1" smtClean="0">
                        <a:solidFill>
                          <a:srgbClr val="002060"/>
                        </a:solidFill>
                      </a:endParaRPr>
                    </a:p>
                    <a:p>
                      <a:endParaRPr lang="x-none" sz="2500" b="1" dirty="0">
                        <a:solidFill>
                          <a:srgbClr val="002060"/>
                        </a:solidFill>
                      </a:endParaRPr>
                    </a:p>
                  </a:txBody>
                  <a:tcPr marL="128572" marR="128572" marT="48218" marB="48218" anchor="ctr"/>
                </a:tc>
                <a:tc>
                  <a:txBody>
                    <a:bodyPr/>
                    <a:lstStyle/>
                    <a:p>
                      <a:r>
                        <a:rPr lang="en-US" sz="2500" b="1" kern="1200" dirty="0" smtClean="0">
                          <a:solidFill>
                            <a:srgbClr val="002060"/>
                          </a:solidFill>
                          <a:effectLst/>
                          <a:latin typeface="+mn-lt"/>
                          <a:ea typeface="+mn-ea"/>
                          <a:cs typeface="+mn-cs"/>
                        </a:rPr>
                        <a:t>5</a:t>
                      </a:r>
                      <a:endParaRPr lang="x-none" sz="2500" b="1" dirty="0">
                        <a:solidFill>
                          <a:srgbClr val="002060"/>
                        </a:solidFill>
                      </a:endParaRPr>
                    </a:p>
                  </a:txBody>
                  <a:tcPr marL="128572" marR="128572" marT="48218" marB="48218" anchor="ctr"/>
                </a:tc>
                <a:extLst>
                  <a:ext uri="{0D108BD9-81ED-4DB2-BD59-A6C34878D82A}">
                    <a16:rowId xmlns:a16="http://schemas.microsoft.com/office/drawing/2014/main" xmlns="" val="1453462110"/>
                  </a:ext>
                </a:extLst>
              </a:tr>
            </a:tbl>
          </a:graphicData>
        </a:graphic>
      </p:graphicFrame>
    </p:spTree>
    <p:extLst>
      <p:ext uri="{BB962C8B-B14F-4D97-AF65-F5344CB8AC3E}">
        <p14:creationId xmlns:p14="http://schemas.microsoft.com/office/powerpoint/2010/main" val="3043825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42875" y="6703596"/>
            <a:ext cx="1071430" cy="368329"/>
          </a:xfrm>
        </p:spPr>
        <p:txBody>
          <a:bodyPr/>
          <a:lstStyle/>
          <a:p>
            <a:fld id="{651395A8-D1D7-4BEA-86A3-82F6726A43B4}" type="slidenum">
              <a:rPr lang="en-US" smtClean="0"/>
              <a:pPr/>
              <a:t>44</a:t>
            </a:fld>
            <a:endParaRPr lang="en-US"/>
          </a:p>
        </p:txBody>
      </p:sp>
      <p:sp>
        <p:nvSpPr>
          <p:cNvPr id="3" name="Titlu 2"/>
          <p:cNvSpPr>
            <a:spLocks noGrp="1"/>
          </p:cNvSpPr>
          <p:nvPr>
            <p:ph type="title" idx="4294967295"/>
          </p:nvPr>
        </p:nvSpPr>
        <p:spPr>
          <a:xfrm>
            <a:off x="2102682" y="160725"/>
            <a:ext cx="10178587" cy="835438"/>
          </a:xfrm>
        </p:spPr>
        <p:txBody>
          <a:bodyPr>
            <a:normAutofit fontScale="90000"/>
          </a:bodyPr>
          <a:lstStyle/>
          <a:p>
            <a:pPr algn="l"/>
            <a:r>
              <a:rPr lang="ro-RO" b="1" dirty="0">
                <a:solidFill>
                  <a:schemeClr val="bg1"/>
                </a:solidFill>
              </a:rPr>
              <a:t>Projects realized</a:t>
            </a:r>
            <a:endParaRPr lang="ro-RO" sz="4500" b="1" dirty="0">
              <a:solidFill>
                <a:schemeClr val="bg1"/>
              </a:solidFill>
            </a:endParaRPr>
          </a:p>
        </p:txBody>
      </p:sp>
      <p:sp>
        <p:nvSpPr>
          <p:cNvPr id="7" name="Titlu 2"/>
          <p:cNvSpPr txBox="1">
            <a:spLocks/>
          </p:cNvSpPr>
          <p:nvPr/>
        </p:nvSpPr>
        <p:spPr>
          <a:xfrm>
            <a:off x="1392859" y="1285804"/>
            <a:ext cx="10928589" cy="4464121"/>
          </a:xfrm>
          <a:prstGeom prst="rect">
            <a:avLst/>
          </a:prstGeom>
        </p:spPr>
        <p:txBody>
          <a:bodyPr vert="horz" lIns="114794" tIns="57397" rIns="114794" bIns="5739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Courier New" panose="02070309020205020404" pitchFamily="49" charset="0"/>
              <a:buChar char="o"/>
            </a:pPr>
            <a:r>
              <a:rPr lang="en-US" b="1" dirty="0">
                <a:solidFill>
                  <a:srgbClr val="C00000"/>
                </a:solidFill>
              </a:rPr>
              <a:t>ARNAUT Oleg</a:t>
            </a:r>
            <a:r>
              <a:rPr lang="ro-RO" b="1" dirty="0">
                <a:solidFill>
                  <a:srgbClr val="C00000"/>
                </a:solidFill>
              </a:rPr>
              <a:t>,</a:t>
            </a:r>
            <a:endParaRPr lang="x-none" dirty="0">
              <a:solidFill>
                <a:srgbClr val="C00000"/>
              </a:solidFill>
            </a:endParaRPr>
          </a:p>
          <a:p>
            <a:pPr marL="628650" indent="-95250" algn="l"/>
            <a:r>
              <a:rPr lang="en-US" sz="5000" dirty="0">
                <a:solidFill>
                  <a:srgbClr val="C00000"/>
                </a:solidFill>
              </a:rPr>
              <a:t>PhD in medical science,</a:t>
            </a:r>
            <a:br>
              <a:rPr lang="en-US" sz="5000" dirty="0">
                <a:solidFill>
                  <a:srgbClr val="C00000"/>
                </a:solidFill>
              </a:rPr>
            </a:br>
            <a:r>
              <a:rPr lang="ro-RO" sz="5000" dirty="0">
                <a:solidFill>
                  <a:srgbClr val="C00000"/>
                </a:solidFill>
              </a:rPr>
              <a:t>associate professor</a:t>
            </a:r>
            <a:r>
              <a:rPr lang="x-none" sz="5000" dirty="0"/>
              <a:t/>
            </a:r>
            <a:br>
              <a:rPr lang="x-none" sz="5000" dirty="0"/>
            </a:br>
            <a:endParaRPr lang="ro-RO" sz="5000" dirty="0">
              <a:solidFill>
                <a:srgbClr val="002060"/>
              </a:solidFill>
            </a:endParaRPr>
          </a:p>
        </p:txBody>
      </p:sp>
    </p:spTree>
    <p:extLst>
      <p:ext uri="{BB962C8B-B14F-4D97-AF65-F5344CB8AC3E}">
        <p14:creationId xmlns:p14="http://schemas.microsoft.com/office/powerpoint/2010/main" val="818422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a:bodyPr>
          <a:lstStyle/>
          <a:p>
            <a:r>
              <a:rPr lang="ro-RO" sz="4500" b="1" dirty="0">
                <a:solidFill>
                  <a:schemeClr val="bg1"/>
                </a:solidFill>
              </a:rPr>
              <a:t>Projects for doctoral students</a:t>
            </a:r>
            <a:endParaRPr lang="x-none" sz="45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45</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1693517938"/>
              </p:ext>
            </p:extLst>
          </p:nvPr>
        </p:nvGraphicFramePr>
        <p:xfrm>
          <a:off x="482146" y="1404928"/>
          <a:ext cx="12160732" cy="4937365"/>
        </p:xfrm>
        <a:graphic>
          <a:graphicData uri="http://schemas.openxmlformats.org/drawingml/2006/table">
            <a:tbl>
              <a:tblPr firstRow="1" bandRow="1">
                <a:tableStyleId>{5C22544A-7EE6-4342-B048-85BDC9FD1C3A}</a:tableStyleId>
              </a:tblPr>
              <a:tblGrid>
                <a:gridCol w="788196">
                  <a:extLst>
                    <a:ext uri="{9D8B030D-6E8A-4147-A177-3AD203B41FA5}">
                      <a16:colId xmlns:a16="http://schemas.microsoft.com/office/drawing/2014/main" xmlns="" val="1275649557"/>
                    </a:ext>
                  </a:extLst>
                </a:gridCol>
                <a:gridCol w="7459954">
                  <a:extLst>
                    <a:ext uri="{9D8B030D-6E8A-4147-A177-3AD203B41FA5}">
                      <a16:colId xmlns:a16="http://schemas.microsoft.com/office/drawing/2014/main" xmlns="" val="3394266220"/>
                    </a:ext>
                  </a:extLst>
                </a:gridCol>
                <a:gridCol w="3912582">
                  <a:extLst>
                    <a:ext uri="{9D8B030D-6E8A-4147-A177-3AD203B41FA5}">
                      <a16:colId xmlns:a16="http://schemas.microsoft.com/office/drawing/2014/main" xmlns="" val="2547268131"/>
                    </a:ext>
                  </a:extLst>
                </a:gridCol>
              </a:tblGrid>
              <a:tr h="471921">
                <a:tc>
                  <a:txBody>
                    <a:bodyPr/>
                    <a:lstStyle/>
                    <a:p>
                      <a:pPr algn="ctr"/>
                      <a:r>
                        <a:rPr lang="en-US" sz="2100" dirty="0"/>
                        <a:t>No</a:t>
                      </a:r>
                      <a:endParaRPr lang="x-none" sz="2100" dirty="0"/>
                    </a:p>
                  </a:txBody>
                  <a:tcPr marL="128572" marR="128572" marT="48218" marB="48218"/>
                </a:tc>
                <a:tc>
                  <a:txBody>
                    <a:bodyPr/>
                    <a:lstStyle/>
                    <a:p>
                      <a:pPr algn="ctr"/>
                      <a:r>
                        <a:rPr lang="en-US" sz="2100" dirty="0"/>
                        <a:t>Project Name</a:t>
                      </a:r>
                      <a:endParaRPr lang="x-none" sz="2100" dirty="0"/>
                    </a:p>
                  </a:txBody>
                  <a:tcPr marL="128572" marR="128572" marT="48218" marB="48218"/>
                </a:tc>
                <a:tc>
                  <a:txBody>
                    <a:bodyPr/>
                    <a:lstStyle/>
                    <a:p>
                      <a:pPr algn="ctr"/>
                      <a:r>
                        <a:rPr lang="en-US" sz="2100" dirty="0"/>
                        <a:t>Group of authors</a:t>
                      </a:r>
                      <a:endParaRPr lang="x-none" sz="2100" dirty="0"/>
                    </a:p>
                  </a:txBody>
                  <a:tcPr marL="128572" marR="128572" marT="48218" marB="48218"/>
                </a:tc>
                <a:extLst>
                  <a:ext uri="{0D108BD9-81ED-4DB2-BD59-A6C34878D82A}">
                    <a16:rowId xmlns:a16="http://schemas.microsoft.com/office/drawing/2014/main" xmlns="" val="2808165539"/>
                  </a:ext>
                </a:extLst>
              </a:tr>
              <a:tr h="1060789">
                <a:tc>
                  <a:txBody>
                    <a:bodyPr/>
                    <a:lstStyle/>
                    <a:p>
                      <a:r>
                        <a:rPr lang="en-US" sz="2100" b="1" dirty="0">
                          <a:solidFill>
                            <a:srgbClr val="002060"/>
                          </a:solidFill>
                        </a:rPr>
                        <a:t>(1)</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Postoperative analgesia by tight plane block in thoracotomy surgery: anatomical argumentation and clinical efficiency </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Sandru S, Arnaut O, Câvârjic I.</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363331855"/>
                  </a:ext>
                </a:extLst>
              </a:tr>
              <a:tr h="865190">
                <a:tc>
                  <a:txBody>
                    <a:bodyPr/>
                    <a:lstStyle/>
                    <a:p>
                      <a:r>
                        <a:rPr lang="en-US" sz="2100" b="1" dirty="0">
                          <a:solidFill>
                            <a:srgbClr val="002060"/>
                          </a:solidFill>
                        </a:rPr>
                        <a:t>(2)</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Approaching the ways to optimize anesthetic risk management </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Sandru S, Arnaut O, Sisiianu Gh.</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781385040"/>
                  </a:ext>
                </a:extLst>
              </a:tr>
              <a:tr h="739338">
                <a:tc>
                  <a:txBody>
                    <a:bodyPr/>
                    <a:lstStyle/>
                    <a:p>
                      <a:r>
                        <a:rPr lang="en-US" sz="2100" b="1" dirty="0">
                          <a:solidFill>
                            <a:srgbClr val="002060"/>
                          </a:solidFill>
                        </a:rPr>
                        <a:t>(3)</a:t>
                      </a:r>
                      <a:endParaRPr lang="x-none" sz="2100" b="1" dirty="0">
                        <a:solidFill>
                          <a:srgbClr val="002060"/>
                        </a:solidFill>
                      </a:endParaRPr>
                    </a:p>
                  </a:txBody>
                  <a:tcPr marL="128572" marR="128572" marT="48218" marB="48218" anchor="ctr"/>
                </a:tc>
                <a:tc>
                  <a:txBody>
                    <a:bodyPr/>
                    <a:lstStyle/>
                    <a:p>
                      <a:r>
                        <a:rPr lang="en-US" sz="2100" b="1" kern="1200" dirty="0">
                          <a:solidFill>
                            <a:srgbClr val="002060"/>
                          </a:solidFill>
                          <a:effectLst/>
                          <a:latin typeface="+mn-lt"/>
                          <a:ea typeface="+mn-ea"/>
                          <a:cs typeface="+mn-cs"/>
                        </a:rPr>
                        <a:t>Traumatic scores in intensive care. Comparative evaluation and validation </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Sandru S, Arnaut O, Grabovschi I.</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453462110"/>
                  </a:ext>
                </a:extLst>
              </a:tr>
              <a:tr h="1060789">
                <a:tc>
                  <a:txBody>
                    <a:bodyPr/>
                    <a:lstStyle/>
                    <a:p>
                      <a:r>
                        <a:rPr lang="en-US" sz="2100" b="1" dirty="0">
                          <a:solidFill>
                            <a:srgbClr val="002060"/>
                          </a:solidFill>
                        </a:rPr>
                        <a:t>(4)</a:t>
                      </a:r>
                      <a:endParaRPr lang="x-none" sz="2100" b="1" dirty="0">
                        <a:solidFill>
                          <a:srgbClr val="002060"/>
                        </a:solidFill>
                      </a:endParaRPr>
                    </a:p>
                  </a:txBody>
                  <a:tcPr marL="128572" marR="128572" marT="48218" marB="48218" anchor="ctr"/>
                </a:tc>
                <a:tc>
                  <a:txBody>
                    <a:bodyPr/>
                    <a:lstStyle/>
                    <a:p>
                      <a:r>
                        <a:rPr lang="en-US" sz="2100" b="1" kern="1200" dirty="0">
                          <a:solidFill>
                            <a:srgbClr val="002060"/>
                          </a:solidFill>
                          <a:effectLst/>
                          <a:latin typeface="+mn-lt"/>
                          <a:ea typeface="+mn-ea"/>
                          <a:cs typeface="+mn-cs"/>
                        </a:rPr>
                        <a:t>Severe trauma: models for predicting the evolution and results of the treatment </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Sandru S, Arnaut O, Rojnoveanu Gh, Saulea A.</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3836546389"/>
                  </a:ext>
                </a:extLst>
              </a:tr>
              <a:tr h="739338">
                <a:tc>
                  <a:txBody>
                    <a:bodyPr/>
                    <a:lstStyle/>
                    <a:p>
                      <a:r>
                        <a:rPr lang="en-US" sz="2100" b="1" dirty="0">
                          <a:solidFill>
                            <a:srgbClr val="002060"/>
                          </a:solidFill>
                        </a:rPr>
                        <a:t>(5)</a:t>
                      </a:r>
                      <a:endParaRPr lang="x-none" sz="2100" b="1" dirty="0">
                        <a:solidFill>
                          <a:srgbClr val="002060"/>
                        </a:solidFill>
                      </a:endParaRPr>
                    </a:p>
                  </a:txBody>
                  <a:tcPr marL="128572" marR="128572" marT="48218" marB="48218" anchor="ctr"/>
                </a:tc>
                <a:tc>
                  <a:txBody>
                    <a:bodyPr/>
                    <a:lstStyle/>
                    <a:p>
                      <a:r>
                        <a:rPr lang="en-US" sz="2100" b="1" kern="1200" dirty="0">
                          <a:solidFill>
                            <a:srgbClr val="002060"/>
                          </a:solidFill>
                          <a:effectLst/>
                          <a:latin typeface="+mn-lt"/>
                          <a:ea typeface="+mn-ea"/>
                          <a:cs typeface="+mn-cs"/>
                        </a:rPr>
                        <a:t>Evaluation of the protease-antiprotease system in acute pulmonary dysfunction </a:t>
                      </a:r>
                      <a:endParaRPr lang="x-none" sz="2100" b="1" dirty="0">
                        <a:solidFill>
                          <a:srgbClr val="002060"/>
                        </a:solidFill>
                      </a:endParaRPr>
                    </a:p>
                  </a:txBody>
                  <a:tcPr marL="128572" marR="128572" marT="48218" marB="48218" anchor="ctr"/>
                </a:tc>
                <a:tc>
                  <a:txBody>
                    <a:bodyPr/>
                    <a:lstStyle/>
                    <a:p>
                      <a:r>
                        <a:rPr lang="ro-RO" sz="2100" b="1" kern="1200" dirty="0">
                          <a:solidFill>
                            <a:srgbClr val="002060"/>
                          </a:solidFill>
                          <a:effectLst/>
                          <a:latin typeface="+mn-lt"/>
                          <a:ea typeface="+mn-ea"/>
                          <a:cs typeface="+mn-cs"/>
                        </a:rPr>
                        <a:t>Sandru S, Arnaut O, Saulea A.</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208629220"/>
                  </a:ext>
                </a:extLst>
              </a:tr>
            </a:tbl>
          </a:graphicData>
        </a:graphic>
      </p:graphicFrame>
    </p:spTree>
    <p:extLst>
      <p:ext uri="{BB962C8B-B14F-4D97-AF65-F5344CB8AC3E}">
        <p14:creationId xmlns:p14="http://schemas.microsoft.com/office/powerpoint/2010/main" val="405848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fontScale="90000"/>
          </a:bodyPr>
          <a:lstStyle/>
          <a:p>
            <a:r>
              <a:rPr lang="ro-RO" sz="4000" b="1" dirty="0">
                <a:solidFill>
                  <a:schemeClr val="bg1"/>
                </a:solidFill>
              </a:rPr>
              <a:t>Projects realized in the various </a:t>
            </a:r>
            <a:r>
              <a:rPr lang="en-US" sz="4000" b="1" dirty="0">
                <a:solidFill>
                  <a:schemeClr val="bg1"/>
                </a:solidFill>
              </a:rPr>
              <a:t/>
            </a:r>
            <a:br>
              <a:rPr lang="en-US" sz="4000" b="1" dirty="0">
                <a:solidFill>
                  <a:schemeClr val="bg1"/>
                </a:solidFill>
              </a:rPr>
            </a:br>
            <a:r>
              <a:rPr lang="ro-RO" sz="4000" b="1" dirty="0">
                <a:solidFill>
                  <a:schemeClr val="bg1"/>
                </a:solidFill>
              </a:rPr>
              <a:t>scientific programs (participation)</a:t>
            </a:r>
            <a:endParaRPr lang="x-none" sz="40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46</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1391707171"/>
              </p:ext>
            </p:extLst>
          </p:nvPr>
        </p:nvGraphicFramePr>
        <p:xfrm>
          <a:off x="871821" y="2169795"/>
          <a:ext cx="11785732" cy="1735836"/>
        </p:xfrm>
        <a:graphic>
          <a:graphicData uri="http://schemas.openxmlformats.org/drawingml/2006/table">
            <a:tbl>
              <a:tblPr firstRow="1" bandRow="1">
                <a:tableStyleId>{5C22544A-7EE6-4342-B048-85BDC9FD1C3A}</a:tableStyleId>
              </a:tblPr>
              <a:tblGrid>
                <a:gridCol w="1091271">
                  <a:extLst>
                    <a:ext uri="{9D8B030D-6E8A-4147-A177-3AD203B41FA5}">
                      <a16:colId xmlns:a16="http://schemas.microsoft.com/office/drawing/2014/main" xmlns="" val="1275649557"/>
                    </a:ext>
                  </a:extLst>
                </a:gridCol>
                <a:gridCol w="7114710">
                  <a:extLst>
                    <a:ext uri="{9D8B030D-6E8A-4147-A177-3AD203B41FA5}">
                      <a16:colId xmlns:a16="http://schemas.microsoft.com/office/drawing/2014/main" xmlns="" val="3394266220"/>
                    </a:ext>
                  </a:extLst>
                </a:gridCol>
                <a:gridCol w="3579751">
                  <a:extLst>
                    <a:ext uri="{9D8B030D-6E8A-4147-A177-3AD203B41FA5}">
                      <a16:colId xmlns:a16="http://schemas.microsoft.com/office/drawing/2014/main" xmlns="" val="2547268131"/>
                    </a:ext>
                  </a:extLst>
                </a:gridCol>
              </a:tblGrid>
              <a:tr h="867918">
                <a:tc>
                  <a:txBody>
                    <a:bodyPr/>
                    <a:lstStyle/>
                    <a:p>
                      <a:pPr algn="ctr"/>
                      <a:r>
                        <a:rPr lang="en-US" sz="2500" dirty="0"/>
                        <a:t>No </a:t>
                      </a:r>
                      <a:endParaRPr lang="x-none" sz="2500" dirty="0"/>
                    </a:p>
                  </a:txBody>
                  <a:tcPr marL="128572" marR="128572" marT="48218" marB="48218" anchor="ctr"/>
                </a:tc>
                <a:tc>
                  <a:txBody>
                    <a:bodyPr/>
                    <a:lstStyle/>
                    <a:p>
                      <a:pPr algn="ctr"/>
                      <a:r>
                        <a:rPr lang="en-US" sz="2500" dirty="0"/>
                        <a:t>Project Name</a:t>
                      </a:r>
                      <a:endParaRPr lang="x-none" sz="2500" dirty="0"/>
                    </a:p>
                  </a:txBody>
                  <a:tcPr marL="128572" marR="128572" marT="48218" marB="48218" anchor="ctr"/>
                </a:tc>
                <a:tc>
                  <a:txBody>
                    <a:bodyPr/>
                    <a:lstStyle/>
                    <a:p>
                      <a:pPr algn="ctr"/>
                      <a:r>
                        <a:rPr lang="en-US" sz="2500" dirty="0"/>
                        <a:t>Years of development</a:t>
                      </a:r>
                      <a:endParaRPr lang="x-none" sz="2500" dirty="0"/>
                    </a:p>
                  </a:txBody>
                  <a:tcPr marL="128572" marR="128572" marT="48218" marB="48218" anchor="ctr"/>
                </a:tc>
                <a:extLst>
                  <a:ext uri="{0D108BD9-81ED-4DB2-BD59-A6C34878D82A}">
                    <a16:rowId xmlns:a16="http://schemas.microsoft.com/office/drawing/2014/main" xmlns="" val="2808165539"/>
                  </a:ext>
                </a:extLst>
              </a:tr>
              <a:tr h="867918">
                <a:tc>
                  <a:txBody>
                    <a:bodyPr/>
                    <a:lstStyle/>
                    <a:p>
                      <a:r>
                        <a:rPr lang="en-US" sz="2500" b="1" dirty="0">
                          <a:solidFill>
                            <a:srgbClr val="002060"/>
                          </a:solidFill>
                        </a:rPr>
                        <a:t>(1)</a:t>
                      </a:r>
                      <a:endParaRPr lang="x-none" sz="2500" b="1" dirty="0">
                        <a:solidFill>
                          <a:srgbClr val="002060"/>
                        </a:solidFill>
                      </a:endParaRPr>
                    </a:p>
                  </a:txBody>
                  <a:tcPr marL="128572" marR="128572" marT="48218" marB="48218" anchor="ctr"/>
                </a:tc>
                <a:tc>
                  <a:txBody>
                    <a:bodyPr/>
                    <a:lstStyle/>
                    <a:p>
                      <a:r>
                        <a:rPr lang="ro-RO" sz="2500" b="1" kern="1200" dirty="0">
                          <a:solidFill>
                            <a:srgbClr val="002060"/>
                          </a:solidFill>
                          <a:effectLst/>
                          <a:latin typeface="+mn-lt"/>
                          <a:ea typeface="+mn-ea"/>
                          <a:cs typeface="+mn-cs"/>
                        </a:rPr>
                        <a:t>Postdoc position. INSERM, Toulouse, France</a:t>
                      </a:r>
                      <a:endParaRPr lang="x-none" sz="2500" b="1" kern="1200" dirty="0">
                        <a:solidFill>
                          <a:srgbClr val="002060"/>
                        </a:solidFill>
                        <a:effectLst/>
                        <a:latin typeface="+mn-lt"/>
                        <a:ea typeface="+mn-ea"/>
                        <a:cs typeface="+mn-cs"/>
                      </a:endParaRPr>
                    </a:p>
                  </a:txBody>
                  <a:tcPr marL="128572" marR="128572" marT="48218" marB="48218" anchor="ctr"/>
                </a:tc>
                <a:tc>
                  <a:txBody>
                    <a:bodyPr/>
                    <a:lstStyle/>
                    <a:p>
                      <a:r>
                        <a:rPr lang="ro-RO" sz="2500" b="1" kern="1200" dirty="0">
                          <a:solidFill>
                            <a:srgbClr val="002060"/>
                          </a:solidFill>
                          <a:effectLst/>
                          <a:latin typeface="+mn-lt"/>
                          <a:ea typeface="+mn-ea"/>
                          <a:cs typeface="+mn-cs"/>
                        </a:rPr>
                        <a:t>Medea project</a:t>
                      </a:r>
                      <a:r>
                        <a:rPr lang="en-US" sz="2500" b="1" kern="1200" dirty="0">
                          <a:solidFill>
                            <a:srgbClr val="002060"/>
                          </a:solidFill>
                          <a:effectLst/>
                          <a:latin typeface="+mn-lt"/>
                          <a:ea typeface="+mn-ea"/>
                          <a:cs typeface="+mn-cs"/>
                        </a:rPr>
                        <a:t> </a:t>
                      </a:r>
                      <a:r>
                        <a:rPr lang="ro-RO" sz="2500" b="1" kern="1200" dirty="0">
                          <a:solidFill>
                            <a:srgbClr val="002060"/>
                          </a:solidFill>
                          <a:effectLst/>
                          <a:latin typeface="+mn-lt"/>
                          <a:ea typeface="+mn-ea"/>
                          <a:cs typeface="+mn-cs"/>
                        </a:rPr>
                        <a:t>(201</a:t>
                      </a:r>
                      <a:r>
                        <a:rPr lang="en-US" sz="2500" b="1" kern="1200" dirty="0">
                          <a:solidFill>
                            <a:srgbClr val="002060"/>
                          </a:solidFill>
                          <a:effectLst/>
                          <a:latin typeface="+mn-lt"/>
                          <a:ea typeface="+mn-ea"/>
                          <a:cs typeface="+mn-cs"/>
                        </a:rPr>
                        <a:t>5</a:t>
                      </a:r>
                      <a:r>
                        <a:rPr lang="ro-RO" sz="2500" b="1" kern="1200" dirty="0">
                          <a:solidFill>
                            <a:srgbClr val="002060"/>
                          </a:solidFill>
                          <a:effectLst/>
                          <a:latin typeface="+mn-lt"/>
                          <a:ea typeface="+mn-ea"/>
                          <a:cs typeface="+mn-cs"/>
                        </a:rPr>
                        <a:t>-201</a:t>
                      </a:r>
                      <a:r>
                        <a:rPr lang="en-US" sz="2500" b="1" kern="1200" dirty="0">
                          <a:solidFill>
                            <a:srgbClr val="002060"/>
                          </a:solidFill>
                          <a:effectLst/>
                          <a:latin typeface="+mn-lt"/>
                          <a:ea typeface="+mn-ea"/>
                          <a:cs typeface="+mn-cs"/>
                        </a:rPr>
                        <a:t>6</a:t>
                      </a:r>
                      <a:r>
                        <a:rPr lang="ro-RO" sz="2500" b="1" kern="1200" dirty="0">
                          <a:solidFill>
                            <a:srgbClr val="002060"/>
                          </a:solidFill>
                          <a:effectLst/>
                          <a:latin typeface="+mn-lt"/>
                          <a:ea typeface="+mn-ea"/>
                          <a:cs typeface="+mn-cs"/>
                        </a:rPr>
                        <a:t>)</a:t>
                      </a:r>
                      <a:endParaRPr lang="x-none" sz="2500" b="1" dirty="0">
                        <a:solidFill>
                          <a:srgbClr val="002060"/>
                        </a:solidFill>
                      </a:endParaRPr>
                    </a:p>
                  </a:txBody>
                  <a:tcPr marL="128572" marR="128572" marT="48218" marB="48218" anchor="ctr"/>
                </a:tc>
                <a:extLst>
                  <a:ext uri="{0D108BD9-81ED-4DB2-BD59-A6C34878D82A}">
                    <a16:rowId xmlns:a16="http://schemas.microsoft.com/office/drawing/2014/main" xmlns="" val="1363331855"/>
                  </a:ext>
                </a:extLst>
              </a:tr>
            </a:tbl>
          </a:graphicData>
        </a:graphic>
      </p:graphicFrame>
    </p:spTree>
    <p:extLst>
      <p:ext uri="{BB962C8B-B14F-4D97-AF65-F5344CB8AC3E}">
        <p14:creationId xmlns:p14="http://schemas.microsoft.com/office/powerpoint/2010/main" val="530123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42875" y="6703596"/>
            <a:ext cx="1071430" cy="368329"/>
          </a:xfrm>
        </p:spPr>
        <p:txBody>
          <a:bodyPr/>
          <a:lstStyle/>
          <a:p>
            <a:fld id="{651395A8-D1D7-4BEA-86A3-82F6726A43B4}" type="slidenum">
              <a:rPr lang="en-US" smtClean="0"/>
              <a:pPr/>
              <a:t>47</a:t>
            </a:fld>
            <a:endParaRPr lang="en-US"/>
          </a:p>
        </p:txBody>
      </p:sp>
      <p:sp>
        <p:nvSpPr>
          <p:cNvPr id="3" name="Titlu 2"/>
          <p:cNvSpPr>
            <a:spLocks noGrp="1"/>
          </p:cNvSpPr>
          <p:nvPr>
            <p:ph type="title" idx="4294967295"/>
          </p:nvPr>
        </p:nvSpPr>
        <p:spPr>
          <a:xfrm>
            <a:off x="2102682" y="160725"/>
            <a:ext cx="10178587" cy="835438"/>
          </a:xfrm>
        </p:spPr>
        <p:txBody>
          <a:bodyPr>
            <a:normAutofit fontScale="90000"/>
          </a:bodyPr>
          <a:lstStyle/>
          <a:p>
            <a:pPr algn="l"/>
            <a:r>
              <a:rPr lang="ro-RO" b="1" dirty="0">
                <a:solidFill>
                  <a:schemeClr val="bg1"/>
                </a:solidFill>
              </a:rPr>
              <a:t>Projects realized</a:t>
            </a:r>
            <a:endParaRPr lang="ro-RO" sz="4500" b="1" dirty="0">
              <a:solidFill>
                <a:schemeClr val="bg1"/>
              </a:solidFill>
            </a:endParaRPr>
          </a:p>
        </p:txBody>
      </p:sp>
      <p:sp>
        <p:nvSpPr>
          <p:cNvPr id="7" name="Titlu 2"/>
          <p:cNvSpPr txBox="1">
            <a:spLocks/>
          </p:cNvSpPr>
          <p:nvPr/>
        </p:nvSpPr>
        <p:spPr>
          <a:xfrm>
            <a:off x="1392859" y="1285804"/>
            <a:ext cx="10928589" cy="4464121"/>
          </a:xfrm>
          <a:prstGeom prst="rect">
            <a:avLst/>
          </a:prstGeom>
        </p:spPr>
        <p:txBody>
          <a:bodyPr vert="horz" lIns="114794" tIns="57397" rIns="114794" bIns="5739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Courier New" panose="02070309020205020404" pitchFamily="49" charset="0"/>
              <a:buChar char="o"/>
            </a:pPr>
            <a:r>
              <a:rPr lang="ro-RO" b="1" dirty="0" err="1" smtClean="0">
                <a:solidFill>
                  <a:srgbClr val="C00000"/>
                </a:solidFill>
              </a:rPr>
              <a:t>BANOV</a:t>
            </a:r>
            <a:r>
              <a:rPr lang="ro-RO" b="1" dirty="0" smtClean="0">
                <a:solidFill>
                  <a:srgbClr val="C00000"/>
                </a:solidFill>
              </a:rPr>
              <a:t> Pavel,</a:t>
            </a:r>
            <a:endParaRPr lang="x-none" dirty="0">
              <a:solidFill>
                <a:srgbClr val="C00000"/>
              </a:solidFill>
            </a:endParaRPr>
          </a:p>
          <a:p>
            <a:pPr marL="628650" indent="-95250" algn="l"/>
            <a:r>
              <a:rPr lang="en-US" sz="5000" dirty="0">
                <a:solidFill>
                  <a:srgbClr val="C00000"/>
                </a:solidFill>
              </a:rPr>
              <a:t>PhD in medical science,</a:t>
            </a:r>
            <a:br>
              <a:rPr lang="en-US" sz="5000" dirty="0">
                <a:solidFill>
                  <a:srgbClr val="C00000"/>
                </a:solidFill>
              </a:rPr>
            </a:br>
            <a:r>
              <a:rPr lang="ro-RO" sz="5000" dirty="0" err="1" smtClean="0">
                <a:solidFill>
                  <a:srgbClr val="C00000"/>
                </a:solidFill>
              </a:rPr>
              <a:t>assistante</a:t>
            </a:r>
            <a:r>
              <a:rPr lang="x-none" sz="5000" dirty="0"/>
              <a:t/>
            </a:r>
            <a:br>
              <a:rPr lang="x-none" sz="5000" dirty="0"/>
            </a:br>
            <a:endParaRPr lang="ro-RO" sz="5000" dirty="0">
              <a:solidFill>
                <a:srgbClr val="002060"/>
              </a:solidFill>
            </a:endParaRPr>
          </a:p>
        </p:txBody>
      </p:sp>
    </p:spTree>
    <p:extLst>
      <p:ext uri="{BB962C8B-B14F-4D97-AF65-F5344CB8AC3E}">
        <p14:creationId xmlns:p14="http://schemas.microsoft.com/office/powerpoint/2010/main" val="2142591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170EBA-B83F-41FD-A2F6-4A8FA6D3E72D}"/>
              </a:ext>
            </a:extLst>
          </p:cNvPr>
          <p:cNvSpPr>
            <a:spLocks noGrp="1"/>
          </p:cNvSpPr>
          <p:nvPr>
            <p:ph type="title" idx="4294967295"/>
          </p:nvPr>
        </p:nvSpPr>
        <p:spPr>
          <a:xfrm>
            <a:off x="1232145" y="0"/>
            <a:ext cx="11571447" cy="1205442"/>
          </a:xfrm>
        </p:spPr>
        <p:txBody>
          <a:bodyPr>
            <a:normAutofit/>
          </a:bodyPr>
          <a:lstStyle/>
          <a:p>
            <a:r>
              <a:rPr lang="ro-RO" sz="4500" b="1" dirty="0">
                <a:solidFill>
                  <a:schemeClr val="bg1"/>
                </a:solidFill>
              </a:rPr>
              <a:t>Projects for doctoral students</a:t>
            </a:r>
            <a:endParaRPr lang="x-none" sz="4500" b="1" i="1" dirty="0">
              <a:solidFill>
                <a:schemeClr val="bg1"/>
              </a:solidFill>
            </a:endParaRPr>
          </a:p>
        </p:txBody>
      </p:sp>
      <p:sp>
        <p:nvSpPr>
          <p:cNvPr id="3" name="Объект 2">
            <a:extLst>
              <a:ext uri="{FF2B5EF4-FFF2-40B4-BE49-F238E27FC236}">
                <a16:creationId xmlns:a16="http://schemas.microsoft.com/office/drawing/2014/main" xmlns="" id="{310C431E-8357-40CC-A1D0-DDE5A8181563}"/>
              </a:ext>
            </a:extLst>
          </p:cNvPr>
          <p:cNvSpPr>
            <a:spLocks noGrp="1"/>
          </p:cNvSpPr>
          <p:nvPr>
            <p:ph idx="4294967295"/>
          </p:nvPr>
        </p:nvSpPr>
        <p:spPr>
          <a:xfrm>
            <a:off x="1392859" y="1495083"/>
            <a:ext cx="11250018" cy="5593584"/>
          </a:xfrm>
        </p:spPr>
        <p:txBody>
          <a:bodyPr>
            <a:normAutofit/>
          </a:bodyPr>
          <a:lstStyle/>
          <a:p>
            <a:pPr marL="0" indent="0">
              <a:buNone/>
            </a:pPr>
            <a:endParaRPr lang="x-none" sz="3000" dirty="0"/>
          </a:p>
          <a:p>
            <a:pPr marL="0" indent="0">
              <a:buNone/>
            </a:pPr>
            <a:endParaRPr lang="x-none" sz="3000" dirty="0"/>
          </a:p>
        </p:txBody>
      </p:sp>
      <p:sp>
        <p:nvSpPr>
          <p:cNvPr id="4" name="Номер слайда 3">
            <a:extLst>
              <a:ext uri="{FF2B5EF4-FFF2-40B4-BE49-F238E27FC236}">
                <a16:creationId xmlns:a16="http://schemas.microsoft.com/office/drawing/2014/main" xmlns="" id="{531FF617-066A-4A6F-AF00-C3A559D41C0F}"/>
              </a:ext>
            </a:extLst>
          </p:cNvPr>
          <p:cNvSpPr>
            <a:spLocks noGrp="1"/>
          </p:cNvSpPr>
          <p:nvPr>
            <p:ph type="sldNum" sz="quarter" idx="4294967295"/>
          </p:nvPr>
        </p:nvSpPr>
        <p:spPr>
          <a:xfrm>
            <a:off x="9214300" y="6703595"/>
            <a:ext cx="3000005" cy="385072"/>
          </a:xfrm>
        </p:spPr>
        <p:txBody>
          <a:bodyPr/>
          <a:lstStyle/>
          <a:p>
            <a:fld id="{651395A8-D1D7-4BEA-86A3-82F6726A43B4}" type="slidenum">
              <a:rPr lang="en-US" smtClean="0"/>
              <a:pPr/>
              <a:t>48</a:t>
            </a:fld>
            <a:endParaRPr lang="en-US"/>
          </a:p>
        </p:txBody>
      </p:sp>
      <p:graphicFrame>
        <p:nvGraphicFramePr>
          <p:cNvPr id="5" name="Таблица 7">
            <a:extLst>
              <a:ext uri="{FF2B5EF4-FFF2-40B4-BE49-F238E27FC236}">
                <a16:creationId xmlns:a16="http://schemas.microsoft.com/office/drawing/2014/main" xmlns="" id="{F4F101DA-BD43-4C98-B4B6-B647DCBFA1D9}"/>
              </a:ext>
            </a:extLst>
          </p:cNvPr>
          <p:cNvGraphicFramePr>
            <a:graphicFrameLocks/>
          </p:cNvGraphicFramePr>
          <p:nvPr>
            <p:extLst>
              <p:ext uri="{D42A27DB-BD31-4B8C-83A1-F6EECF244321}">
                <p14:modId xmlns:p14="http://schemas.microsoft.com/office/powerpoint/2010/main" val="3329366059"/>
              </p:ext>
            </p:extLst>
          </p:nvPr>
        </p:nvGraphicFramePr>
        <p:xfrm>
          <a:off x="408781" y="2244725"/>
          <a:ext cx="12160732" cy="2619746"/>
        </p:xfrm>
        <a:graphic>
          <a:graphicData uri="http://schemas.openxmlformats.org/drawingml/2006/table">
            <a:tbl>
              <a:tblPr firstRow="1" bandRow="1">
                <a:tableStyleId>{5C22544A-7EE6-4342-B048-85BDC9FD1C3A}</a:tableStyleId>
              </a:tblPr>
              <a:tblGrid>
                <a:gridCol w="788196">
                  <a:extLst>
                    <a:ext uri="{9D8B030D-6E8A-4147-A177-3AD203B41FA5}">
                      <a16:colId xmlns:a16="http://schemas.microsoft.com/office/drawing/2014/main" xmlns="" val="1275649557"/>
                    </a:ext>
                  </a:extLst>
                </a:gridCol>
                <a:gridCol w="7459954">
                  <a:extLst>
                    <a:ext uri="{9D8B030D-6E8A-4147-A177-3AD203B41FA5}">
                      <a16:colId xmlns:a16="http://schemas.microsoft.com/office/drawing/2014/main" xmlns="" val="3394266220"/>
                    </a:ext>
                  </a:extLst>
                </a:gridCol>
                <a:gridCol w="3912582">
                  <a:extLst>
                    <a:ext uri="{9D8B030D-6E8A-4147-A177-3AD203B41FA5}">
                      <a16:colId xmlns:a16="http://schemas.microsoft.com/office/drawing/2014/main" xmlns="" val="2547268131"/>
                    </a:ext>
                  </a:extLst>
                </a:gridCol>
              </a:tblGrid>
              <a:tr h="471921">
                <a:tc>
                  <a:txBody>
                    <a:bodyPr/>
                    <a:lstStyle/>
                    <a:p>
                      <a:pPr algn="ctr"/>
                      <a:r>
                        <a:rPr lang="en-US" sz="2100" dirty="0"/>
                        <a:t>No</a:t>
                      </a:r>
                      <a:endParaRPr lang="x-none" sz="2100" dirty="0"/>
                    </a:p>
                  </a:txBody>
                  <a:tcPr marL="128572" marR="128572" marT="48218" marB="48218"/>
                </a:tc>
                <a:tc>
                  <a:txBody>
                    <a:bodyPr/>
                    <a:lstStyle/>
                    <a:p>
                      <a:pPr algn="ctr"/>
                      <a:r>
                        <a:rPr lang="en-US" sz="2100" dirty="0"/>
                        <a:t>Project Name</a:t>
                      </a:r>
                      <a:endParaRPr lang="x-none" sz="2100" dirty="0"/>
                    </a:p>
                  </a:txBody>
                  <a:tcPr marL="128572" marR="128572" marT="48218" marB="48218"/>
                </a:tc>
                <a:tc>
                  <a:txBody>
                    <a:bodyPr/>
                    <a:lstStyle/>
                    <a:p>
                      <a:pPr algn="ctr"/>
                      <a:r>
                        <a:rPr lang="en-US" sz="2100" dirty="0"/>
                        <a:t>Group of authors</a:t>
                      </a:r>
                      <a:endParaRPr lang="x-none" sz="2100" dirty="0"/>
                    </a:p>
                  </a:txBody>
                  <a:tcPr marL="128572" marR="128572" marT="48218" marB="48218"/>
                </a:tc>
                <a:extLst>
                  <a:ext uri="{0D108BD9-81ED-4DB2-BD59-A6C34878D82A}">
                    <a16:rowId xmlns:a16="http://schemas.microsoft.com/office/drawing/2014/main" xmlns="" val="2808165539"/>
                  </a:ext>
                </a:extLst>
              </a:tr>
              <a:tr h="1060789">
                <a:tc>
                  <a:txBody>
                    <a:bodyPr/>
                    <a:lstStyle/>
                    <a:p>
                      <a:r>
                        <a:rPr lang="en-US" sz="2100" b="1" dirty="0">
                          <a:solidFill>
                            <a:srgbClr val="002060"/>
                          </a:solidFill>
                        </a:rPr>
                        <a:t>(1)</a:t>
                      </a:r>
                      <a:endParaRPr lang="x-none" sz="2100" b="1" dirty="0">
                        <a:solidFill>
                          <a:srgbClr val="002060"/>
                        </a:solidFill>
                      </a:endParaRPr>
                    </a:p>
                  </a:txBody>
                  <a:tcPr marL="128572" marR="128572" marT="48218" marB="48218" anchor="ctr"/>
                </a:tc>
                <a:tc>
                  <a:txBody>
                    <a:bodyPr/>
                    <a:lstStyle/>
                    <a:p>
                      <a:r>
                        <a:rPr lang="en-US" sz="2100" b="1" kern="1200" dirty="0" smtClean="0">
                          <a:solidFill>
                            <a:srgbClr val="002060"/>
                          </a:solidFill>
                          <a:effectLst/>
                          <a:latin typeface="+mn-lt"/>
                          <a:ea typeface="+mn-ea"/>
                          <a:cs typeface="+mn-cs"/>
                        </a:rPr>
                        <a:t>Contemporary management of recurrent urolithiasis </a:t>
                      </a:r>
                      <a:r>
                        <a:rPr lang="en-US" sz="2100" b="1" kern="1200" dirty="0" err="1" smtClean="0">
                          <a:solidFill>
                            <a:srgbClr val="002060"/>
                          </a:solidFill>
                          <a:effectLst/>
                          <a:latin typeface="+mn-lt"/>
                          <a:ea typeface="+mn-ea"/>
                          <a:cs typeface="+mn-cs"/>
                        </a:rPr>
                        <a:t>metaphylaxis</a:t>
                      </a:r>
                      <a:endParaRPr lang="x-none" sz="2100" b="1" kern="1200" dirty="0">
                        <a:solidFill>
                          <a:srgbClr val="002060"/>
                        </a:solidFill>
                        <a:effectLst/>
                        <a:latin typeface="+mn-lt"/>
                        <a:ea typeface="+mn-ea"/>
                        <a:cs typeface="+mn-cs"/>
                      </a:endParaRPr>
                    </a:p>
                  </a:txBody>
                  <a:tcPr marL="128572" marR="128572" marT="48218" marB="48218" anchor="ctr"/>
                </a:tc>
                <a:tc>
                  <a:txBody>
                    <a:bodyPr/>
                    <a:lstStyle/>
                    <a:p>
                      <a:r>
                        <a:rPr lang="ro-RO" sz="2100" b="1" kern="1200" dirty="0" err="1" smtClean="0">
                          <a:solidFill>
                            <a:srgbClr val="002060"/>
                          </a:solidFill>
                          <a:effectLst/>
                          <a:latin typeface="+mn-lt"/>
                          <a:ea typeface="+mn-ea"/>
                          <a:cs typeface="+mn-cs"/>
                        </a:rPr>
                        <a:t>Banov</a:t>
                      </a:r>
                      <a:r>
                        <a:rPr lang="ro-RO" sz="2100" b="1" kern="1200" dirty="0" smtClean="0">
                          <a:solidFill>
                            <a:srgbClr val="002060"/>
                          </a:solidFill>
                          <a:effectLst/>
                          <a:latin typeface="+mn-lt"/>
                          <a:ea typeface="+mn-ea"/>
                          <a:cs typeface="+mn-cs"/>
                        </a:rPr>
                        <a:t> Pavel</a:t>
                      </a:r>
                      <a:endParaRPr lang="x-none" sz="2100" b="1" dirty="0">
                        <a:solidFill>
                          <a:srgbClr val="002060"/>
                        </a:solidFill>
                      </a:endParaRPr>
                    </a:p>
                  </a:txBody>
                  <a:tcPr marL="128572" marR="128572" marT="48218" marB="48218" anchor="ctr"/>
                </a:tc>
                <a:extLst>
                  <a:ext uri="{0D108BD9-81ED-4DB2-BD59-A6C34878D82A}">
                    <a16:rowId xmlns:a16="http://schemas.microsoft.com/office/drawing/2014/main" xmlns="" val="1363331855"/>
                  </a:ext>
                </a:extLst>
              </a:tr>
              <a:tr h="865190">
                <a:tc>
                  <a:txBody>
                    <a:bodyPr/>
                    <a:lstStyle/>
                    <a:p>
                      <a:r>
                        <a:rPr lang="en-US" sz="2100" b="1" dirty="0">
                          <a:solidFill>
                            <a:srgbClr val="002060"/>
                          </a:solidFill>
                        </a:rPr>
                        <a:t>(2)</a:t>
                      </a:r>
                      <a:endParaRPr lang="x-none" sz="2100" b="1" dirty="0">
                        <a:solidFill>
                          <a:srgbClr val="002060"/>
                        </a:solidFill>
                      </a:endParaRPr>
                    </a:p>
                  </a:txBody>
                  <a:tcPr marL="128572" marR="128572" marT="48218" marB="48218" anchor="ctr"/>
                </a:tc>
                <a:tc>
                  <a:txBody>
                    <a:bodyPr/>
                    <a:lstStyle/>
                    <a:p>
                      <a:r>
                        <a:rPr lang="en-US" sz="2300" b="1" kern="1200" dirty="0" smtClean="0">
                          <a:solidFill>
                            <a:srgbClr val="002060"/>
                          </a:solidFill>
                          <a:effectLst/>
                          <a:latin typeface="+mn-lt"/>
                          <a:ea typeface="+mn-ea"/>
                          <a:cs typeface="+mn-cs"/>
                        </a:rPr>
                        <a:t>“</a:t>
                      </a:r>
                      <a:r>
                        <a:rPr lang="en-US" sz="2100" b="1" kern="1200" dirty="0" smtClean="0">
                          <a:solidFill>
                            <a:srgbClr val="002060"/>
                          </a:solidFill>
                          <a:effectLst/>
                          <a:latin typeface="+mn-lt"/>
                          <a:ea typeface="+mn-ea"/>
                          <a:cs typeface="+mn-cs"/>
                        </a:rPr>
                        <a:t>The East European Network of Excellence for Research and Development</a:t>
                      </a:r>
                      <a:r>
                        <a:rPr lang="ro-RO" sz="2100" b="1" kern="1200" dirty="0" smtClean="0">
                          <a:solidFill>
                            <a:srgbClr val="002060"/>
                          </a:solidFill>
                          <a:effectLst/>
                          <a:latin typeface="+mn-lt"/>
                          <a:ea typeface="+mn-ea"/>
                          <a:cs typeface="+mn-cs"/>
                        </a:rPr>
                        <a:t> </a:t>
                      </a:r>
                      <a:r>
                        <a:rPr lang="en-US" sz="2100" b="1" kern="1200" dirty="0" smtClean="0">
                          <a:solidFill>
                            <a:srgbClr val="002060"/>
                          </a:solidFill>
                          <a:effectLst/>
                          <a:latin typeface="+mn-lt"/>
                          <a:ea typeface="+mn-ea"/>
                          <a:cs typeface="+mn-cs"/>
                        </a:rPr>
                        <a:t>in Chronic Diseases </a:t>
                      </a:r>
                      <a:r>
                        <a:rPr lang="en-US" sz="2100" b="1" kern="1200" dirty="0" err="1" smtClean="0">
                          <a:solidFill>
                            <a:srgbClr val="002060"/>
                          </a:solidFill>
                          <a:effectLst/>
                          <a:latin typeface="+mn-lt"/>
                          <a:ea typeface="+mn-ea"/>
                          <a:cs typeface="+mn-cs"/>
                        </a:rPr>
                        <a:t>CHRONEX</a:t>
                      </a:r>
                      <a:r>
                        <a:rPr lang="en-US" sz="2100" b="1" kern="1200" dirty="0" smtClean="0">
                          <a:solidFill>
                            <a:srgbClr val="002060"/>
                          </a:solidFill>
                          <a:effectLst/>
                          <a:latin typeface="+mn-lt"/>
                          <a:ea typeface="+mn-ea"/>
                          <a:cs typeface="+mn-cs"/>
                        </a:rPr>
                        <a:t>-RD"</a:t>
                      </a:r>
                      <a:endParaRPr lang="ro-RO" sz="2100" b="1" kern="1200" dirty="0" smtClean="0">
                        <a:solidFill>
                          <a:srgbClr val="002060"/>
                        </a:solidFill>
                        <a:effectLst/>
                        <a:latin typeface="+mn-lt"/>
                        <a:ea typeface="+mn-ea"/>
                        <a:cs typeface="+mn-cs"/>
                      </a:endParaRPr>
                    </a:p>
                    <a:p>
                      <a:r>
                        <a:rPr lang="en-US" sz="2100" b="1" kern="1200" dirty="0" smtClean="0">
                          <a:solidFill>
                            <a:srgbClr val="002060"/>
                          </a:solidFill>
                          <a:effectLst/>
                          <a:latin typeface="+mn-lt"/>
                          <a:ea typeface="+mn-ea"/>
                          <a:cs typeface="+mn-cs"/>
                        </a:rPr>
                        <a:t>Exchange „Eugen </a:t>
                      </a:r>
                      <a:r>
                        <a:rPr lang="en-US" sz="2100" b="1" kern="1200" dirty="0" err="1" smtClean="0">
                          <a:solidFill>
                            <a:srgbClr val="002060"/>
                          </a:solidFill>
                          <a:effectLst/>
                          <a:latin typeface="+mn-lt"/>
                          <a:ea typeface="+mn-ea"/>
                          <a:cs typeface="+mn-cs"/>
                        </a:rPr>
                        <a:t>Ionescu</a:t>
                      </a:r>
                      <a:r>
                        <a:rPr lang="en-US" sz="2100" b="1" kern="1200" dirty="0" smtClean="0">
                          <a:solidFill>
                            <a:srgbClr val="002060"/>
                          </a:solidFill>
                          <a:effectLst/>
                          <a:latin typeface="+mn-lt"/>
                          <a:ea typeface="+mn-ea"/>
                          <a:cs typeface="+mn-cs"/>
                        </a:rPr>
                        <a:t>", Cluj-Napoca, Romania</a:t>
                      </a:r>
                      <a:endParaRPr lang="x-none" sz="2100" b="1" kern="1200" dirty="0">
                        <a:solidFill>
                          <a:srgbClr val="002060"/>
                        </a:solidFill>
                        <a:effectLst/>
                        <a:latin typeface="+mn-lt"/>
                        <a:ea typeface="+mn-ea"/>
                        <a:cs typeface="+mn-cs"/>
                      </a:endParaRPr>
                    </a:p>
                  </a:txBody>
                  <a:tcPr marL="128572" marR="128572" marT="48218" marB="48218" anchor="ctr"/>
                </a:tc>
                <a:tc>
                  <a:txBody>
                    <a:bodyPr/>
                    <a:lstStyle/>
                    <a:p>
                      <a:r>
                        <a:rPr lang="en-US" sz="2100" b="1" kern="1200" dirty="0" smtClean="0">
                          <a:solidFill>
                            <a:srgbClr val="002060"/>
                          </a:solidFill>
                          <a:effectLst/>
                          <a:latin typeface="+mn-lt"/>
                          <a:ea typeface="+mn-ea"/>
                          <a:cs typeface="+mn-cs"/>
                        </a:rPr>
                        <a:t>12.01.2015 - 12.03.2015</a:t>
                      </a:r>
                      <a:endParaRPr lang="ro-RO" sz="2100" b="1" kern="1200" dirty="0" smtClean="0">
                        <a:solidFill>
                          <a:srgbClr val="002060"/>
                        </a:solidFill>
                        <a:effectLst/>
                        <a:latin typeface="+mn-lt"/>
                        <a:ea typeface="+mn-ea"/>
                        <a:cs typeface="+mn-cs"/>
                      </a:endParaRPr>
                    </a:p>
                    <a:p>
                      <a:r>
                        <a:rPr lang="en-US" sz="2100" b="1" kern="1200" dirty="0" smtClean="0">
                          <a:solidFill>
                            <a:srgbClr val="002060"/>
                          </a:solidFill>
                          <a:effectLst/>
                          <a:latin typeface="+mn-lt"/>
                          <a:ea typeface="+mn-ea"/>
                          <a:cs typeface="+mn-cs"/>
                        </a:rPr>
                        <a:t>01.04-29.06.2015</a:t>
                      </a:r>
                      <a:endParaRPr lang="x-none" sz="2100" b="1" kern="1200" dirty="0">
                        <a:solidFill>
                          <a:srgbClr val="002060"/>
                        </a:solidFill>
                        <a:effectLst/>
                        <a:latin typeface="+mn-lt"/>
                        <a:ea typeface="+mn-ea"/>
                        <a:cs typeface="+mn-cs"/>
                      </a:endParaRPr>
                    </a:p>
                  </a:txBody>
                  <a:tcPr marL="128572" marR="128572" marT="48218" marB="48218" anchor="ctr"/>
                </a:tc>
                <a:extLst>
                  <a:ext uri="{0D108BD9-81ED-4DB2-BD59-A6C34878D82A}">
                    <a16:rowId xmlns:a16="http://schemas.microsoft.com/office/drawing/2014/main" xmlns="" val="1781385040"/>
                  </a:ext>
                </a:extLst>
              </a:tr>
            </a:tbl>
          </a:graphicData>
        </a:graphic>
      </p:graphicFrame>
    </p:spTree>
    <p:extLst>
      <p:ext uri="{BB962C8B-B14F-4D97-AF65-F5344CB8AC3E}">
        <p14:creationId xmlns:p14="http://schemas.microsoft.com/office/powerpoint/2010/main" val="550668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五边形 91"/>
          <p:cNvSpPr/>
          <p:nvPr/>
        </p:nvSpPr>
        <p:spPr>
          <a:xfrm flipV="1">
            <a:off x="2161381" y="3463925"/>
            <a:ext cx="2349331" cy="1008613"/>
          </a:xfrm>
          <a:prstGeom prst="homePlate">
            <a:avLst/>
          </a:prstGeom>
          <a:gradFill>
            <a:gsLst>
              <a:gs pos="1000">
                <a:srgbClr val="004B76"/>
              </a:gs>
              <a:gs pos="50000">
                <a:srgbClr val="03587D"/>
              </a:gs>
              <a:gs pos="100000">
                <a:srgbClr val="0C4A66"/>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92"/>
          <p:cNvSpPr/>
          <p:nvPr/>
        </p:nvSpPr>
        <p:spPr>
          <a:xfrm rot="5400000" flipV="1">
            <a:off x="383455" y="2990322"/>
            <a:ext cx="1339579" cy="2286786"/>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 name="connsiteX0" fmla="*/ 0 w 533400"/>
              <a:gd name="connsiteY0" fmla="*/ 0 h 1329267"/>
              <a:gd name="connsiteX1" fmla="*/ 532358 w 533400"/>
              <a:gd name="connsiteY1" fmla="*/ 0 h 1329267"/>
              <a:gd name="connsiteX2" fmla="*/ 533400 w 533400"/>
              <a:gd name="connsiteY2" fmla="*/ 1329267 h 1329267"/>
              <a:gd name="connsiteX3" fmla="*/ 93134 w 533400"/>
              <a:gd name="connsiteY3" fmla="*/ 1320800 h 1329267"/>
              <a:gd name="connsiteX4" fmla="*/ 0 w 533400"/>
              <a:gd name="connsiteY4" fmla="*/ 0 h 1329267"/>
              <a:gd name="connsiteX0" fmla="*/ 0 w 644517"/>
              <a:gd name="connsiteY0" fmla="*/ 17036 h 1346303"/>
              <a:gd name="connsiteX1" fmla="*/ 644517 w 644517"/>
              <a:gd name="connsiteY1" fmla="*/ 0 h 1346303"/>
              <a:gd name="connsiteX2" fmla="*/ 533400 w 644517"/>
              <a:gd name="connsiteY2" fmla="*/ 1346303 h 1346303"/>
              <a:gd name="connsiteX3" fmla="*/ 93134 w 644517"/>
              <a:gd name="connsiteY3" fmla="*/ 1337836 h 1346303"/>
              <a:gd name="connsiteX4" fmla="*/ 0 w 644517"/>
              <a:gd name="connsiteY4" fmla="*/ 17036 h 1346303"/>
              <a:gd name="connsiteX0" fmla="*/ 56413 w 551383"/>
              <a:gd name="connsiteY0" fmla="*/ 0 h 1357659"/>
              <a:gd name="connsiteX1" fmla="*/ 551383 w 551383"/>
              <a:gd name="connsiteY1" fmla="*/ 11356 h 1357659"/>
              <a:gd name="connsiteX2" fmla="*/ 440266 w 551383"/>
              <a:gd name="connsiteY2" fmla="*/ 1357659 h 1357659"/>
              <a:gd name="connsiteX3" fmla="*/ 0 w 551383"/>
              <a:gd name="connsiteY3" fmla="*/ 1349192 h 1357659"/>
              <a:gd name="connsiteX4" fmla="*/ 56413 w 551383"/>
              <a:gd name="connsiteY4" fmla="*/ 0 h 1357659"/>
              <a:gd name="connsiteX0" fmla="*/ 56413 w 663544"/>
              <a:gd name="connsiteY0" fmla="*/ 0 h 1357659"/>
              <a:gd name="connsiteX1" fmla="*/ 663544 w 663544"/>
              <a:gd name="connsiteY1" fmla="*/ 0 h 1357659"/>
              <a:gd name="connsiteX2" fmla="*/ 440266 w 663544"/>
              <a:gd name="connsiteY2" fmla="*/ 1357659 h 1357659"/>
              <a:gd name="connsiteX3" fmla="*/ 0 w 663544"/>
              <a:gd name="connsiteY3" fmla="*/ 1349192 h 1357659"/>
              <a:gd name="connsiteX4" fmla="*/ 56413 w 663544"/>
              <a:gd name="connsiteY4" fmla="*/ 0 h 1357659"/>
              <a:gd name="connsiteX0" fmla="*/ 56413 w 573819"/>
              <a:gd name="connsiteY0" fmla="*/ 5677 h 1363336"/>
              <a:gd name="connsiteX1" fmla="*/ 573819 w 573819"/>
              <a:gd name="connsiteY1" fmla="*/ 0 h 1363336"/>
              <a:gd name="connsiteX2" fmla="*/ 440266 w 573819"/>
              <a:gd name="connsiteY2" fmla="*/ 1363336 h 1363336"/>
              <a:gd name="connsiteX3" fmla="*/ 0 w 573819"/>
              <a:gd name="connsiteY3" fmla="*/ 1354869 h 1363336"/>
              <a:gd name="connsiteX4" fmla="*/ 56413 w 573819"/>
              <a:gd name="connsiteY4" fmla="*/ 5677 h 1363336"/>
              <a:gd name="connsiteX0" fmla="*/ 56413 w 573819"/>
              <a:gd name="connsiteY0" fmla="*/ 5677 h 1363336"/>
              <a:gd name="connsiteX1" fmla="*/ 573819 w 573819"/>
              <a:gd name="connsiteY1" fmla="*/ 0 h 1363336"/>
              <a:gd name="connsiteX2" fmla="*/ 440266 w 573819"/>
              <a:gd name="connsiteY2" fmla="*/ 1363336 h 1363336"/>
              <a:gd name="connsiteX3" fmla="*/ 0 w 573819"/>
              <a:gd name="connsiteY3" fmla="*/ 1354869 h 1363336"/>
              <a:gd name="connsiteX4" fmla="*/ 56413 w 573819"/>
              <a:gd name="connsiteY4" fmla="*/ 5677 h 136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19" h="1363336">
                <a:moveTo>
                  <a:pt x="56413" y="5677"/>
                </a:moveTo>
                <a:lnTo>
                  <a:pt x="573819" y="0"/>
                </a:lnTo>
                <a:cubicBezTo>
                  <a:pt x="529303" y="448768"/>
                  <a:pt x="439919" y="920247"/>
                  <a:pt x="440266" y="1363336"/>
                </a:cubicBezTo>
                <a:lnTo>
                  <a:pt x="0" y="1354869"/>
                </a:lnTo>
                <a:lnTo>
                  <a:pt x="56413" y="5677"/>
                </a:lnTo>
                <a:close/>
              </a:path>
            </a:pathLst>
          </a:custGeom>
          <a:gradFill>
            <a:gsLst>
              <a:gs pos="1000">
                <a:srgbClr val="004B76"/>
              </a:gs>
              <a:gs pos="50000">
                <a:srgbClr val="03587D"/>
              </a:gs>
              <a:gs pos="100000">
                <a:srgbClr val="0C4A66"/>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7" name="Group 139"/>
          <p:cNvGrpSpPr>
            <a:grpSpLocks/>
          </p:cNvGrpSpPr>
          <p:nvPr/>
        </p:nvGrpSpPr>
        <p:grpSpPr bwMode="auto">
          <a:xfrm>
            <a:off x="4675981" y="3767703"/>
            <a:ext cx="432048" cy="432048"/>
            <a:chOff x="5764782" y="4003135"/>
            <a:chExt cx="714189" cy="712471"/>
          </a:xfrm>
          <a:solidFill>
            <a:srgbClr val="00577E"/>
          </a:solidFill>
        </p:grpSpPr>
        <p:sp>
          <p:nvSpPr>
            <p:cNvPr id="88"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grpSp>
          <p:nvGrpSpPr>
            <p:cNvPr id="89" name="Gruppe 344"/>
            <p:cNvGrpSpPr>
              <a:grpSpLocks/>
            </p:cNvGrpSpPr>
            <p:nvPr/>
          </p:nvGrpSpPr>
          <p:grpSpPr bwMode="auto">
            <a:xfrm>
              <a:off x="6014164" y="4178333"/>
              <a:ext cx="215428" cy="362076"/>
              <a:chOff x="2113770" y="1516292"/>
              <a:chExt cx="264374" cy="444598"/>
            </a:xfrm>
            <a:grpFill/>
          </p:grpSpPr>
          <p:sp>
            <p:nvSpPr>
              <p:cNvPr id="90"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sp>
            <p:nvSpPr>
              <p:cNvPr id="91"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sp>
            <p:nvSpPr>
              <p:cNvPr id="92" name="Freeform 17"/>
              <p:cNvSpPr>
                <a:spLocks/>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grpSp>
      <p:cxnSp>
        <p:nvCxnSpPr>
          <p:cNvPr id="93" name="直接连接符 41"/>
          <p:cNvCxnSpPr/>
          <p:nvPr/>
        </p:nvCxnSpPr>
        <p:spPr>
          <a:xfrm rot="5400000">
            <a:off x="5079615" y="3955261"/>
            <a:ext cx="360040" cy="1588"/>
          </a:xfrm>
          <a:prstGeom prst="line">
            <a:avLst/>
          </a:prstGeom>
          <a:ln w="28575">
            <a:solidFill>
              <a:srgbClr val="00577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4" name="矩形 44"/>
          <p:cNvSpPr/>
          <p:nvPr/>
        </p:nvSpPr>
        <p:spPr>
          <a:xfrm>
            <a:off x="5236835" y="3463925"/>
            <a:ext cx="7055667" cy="954107"/>
          </a:xfrm>
          <a:prstGeom prst="rect">
            <a:avLst/>
          </a:prstGeom>
        </p:spPr>
        <p:txBody>
          <a:bodyPr wrap="square">
            <a:spAutoFit/>
          </a:bodyPr>
          <a:lstStyle/>
          <a:p>
            <a:pPr defTabSz="801688">
              <a:spcBef>
                <a:spcPct val="20000"/>
              </a:spcBef>
            </a:pPr>
            <a:r>
              <a:rPr lang="fr-FR" sz="2800" b="1" dirty="0">
                <a:solidFill>
                  <a:srgbClr val="740000"/>
                </a:solidFill>
              </a:rPr>
              <a:t>MAIN PUBLICATIONS AND SCIENTIFIC COMMUNICATIONS OF </a:t>
            </a:r>
            <a:r>
              <a:rPr lang="fr-FR" sz="2800" b="1" dirty="0" err="1">
                <a:solidFill>
                  <a:srgbClr val="740000"/>
                </a:solidFill>
              </a:rPr>
              <a:t>MEMBERS</a:t>
            </a:r>
            <a:r>
              <a:rPr lang="fr-FR" sz="2800" b="1" dirty="0">
                <a:solidFill>
                  <a:srgbClr val="740000"/>
                </a:solidFill>
              </a:rPr>
              <a:t> UEC</a:t>
            </a:r>
            <a:endParaRPr lang="en-US" altLang="zh-CN" sz="2800" b="1" dirty="0">
              <a:solidFill>
                <a:srgbClr val="740000"/>
              </a:solidFill>
            </a:endParaRPr>
          </a:p>
        </p:txBody>
      </p:sp>
      <p:sp>
        <p:nvSpPr>
          <p:cNvPr id="95" name="TextBox 51"/>
          <p:cNvSpPr txBox="1"/>
          <p:nvPr/>
        </p:nvSpPr>
        <p:spPr>
          <a:xfrm>
            <a:off x="3022690" y="3756204"/>
            <a:ext cx="1221270"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a:t>
            </a:r>
            <a:r>
              <a:rPr lang="ro-RO" altLang="zh-CN" dirty="0" smtClean="0">
                <a:solidFill>
                  <a:schemeClr val="bg1"/>
                </a:solidFill>
                <a:effectLst>
                  <a:outerShdw blurRad="38100" dist="38100" dir="2700000" algn="tl">
                    <a:srgbClr val="000000">
                      <a:alpha val="43137"/>
                    </a:srgbClr>
                  </a:outerShdw>
                </a:effectLst>
                <a:latin typeface="Impact" pitchFamily="34" charset="0"/>
              </a:rPr>
              <a:t>5</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97" name="Dreptunghi 96"/>
          <p:cNvSpPr/>
          <p:nvPr/>
        </p:nvSpPr>
        <p:spPr>
          <a:xfrm>
            <a:off x="2319379" y="263525"/>
            <a:ext cx="7766801" cy="646331"/>
          </a:xfrm>
          <a:prstGeom prst="rect">
            <a:avLst/>
          </a:prstGeom>
        </p:spPr>
        <p:txBody>
          <a:bodyPr wrap="square">
            <a:spAutoFit/>
          </a:bodyPr>
          <a:lstStyle/>
          <a:p>
            <a:r>
              <a:rPr lang="ro-RO" sz="3600" b="1" dirty="0" err="1" smtClean="0">
                <a:solidFill>
                  <a:schemeClr val="bg1"/>
                </a:solidFill>
              </a:rPr>
              <a:t>CLINICAL</a:t>
            </a:r>
            <a:r>
              <a:rPr lang="ro-RO" sz="3600" b="1" dirty="0" smtClean="0">
                <a:solidFill>
                  <a:schemeClr val="bg1"/>
                </a:solidFill>
              </a:rPr>
              <a:t> </a:t>
            </a:r>
            <a:r>
              <a:rPr lang="ro-RO" sz="3600" b="1" dirty="0" err="1" smtClean="0">
                <a:solidFill>
                  <a:schemeClr val="bg1"/>
                </a:solidFill>
              </a:rPr>
              <a:t>EPIDEMIOLOGY</a:t>
            </a:r>
            <a:r>
              <a:rPr lang="ro-RO" sz="3600" b="1" dirty="0" smtClean="0">
                <a:solidFill>
                  <a:schemeClr val="bg1"/>
                </a:solidFill>
              </a:rPr>
              <a:t> </a:t>
            </a:r>
            <a:r>
              <a:rPr lang="ro-RO" sz="3600" b="1" dirty="0">
                <a:solidFill>
                  <a:schemeClr val="bg1"/>
                </a:solidFill>
              </a:rPr>
              <a:t>UNIT </a:t>
            </a:r>
            <a:endParaRPr lang="ro-RO" sz="3200" dirty="0">
              <a:solidFill>
                <a:schemeClr val="bg1"/>
              </a:solidFill>
            </a:endParaRPr>
          </a:p>
        </p:txBody>
      </p:sp>
    </p:spTree>
    <p:extLst>
      <p:ext uri="{BB962C8B-B14F-4D97-AF65-F5344CB8AC3E}">
        <p14:creationId xmlns:p14="http://schemas.microsoft.com/office/powerpoint/2010/main" val="3311178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2319379" y="263525"/>
            <a:ext cx="7766801" cy="646331"/>
          </a:xfrm>
          <a:prstGeom prst="rect">
            <a:avLst/>
          </a:prstGeom>
        </p:spPr>
        <p:txBody>
          <a:bodyPr wrap="square">
            <a:spAutoFit/>
          </a:bodyPr>
          <a:lstStyle/>
          <a:p>
            <a:r>
              <a:rPr lang="ro-RO" sz="3600" b="1" dirty="0" smtClean="0">
                <a:solidFill>
                  <a:schemeClr val="bg1"/>
                </a:solidFill>
              </a:rPr>
              <a:t>Larisa Spinei</a:t>
            </a:r>
            <a:endParaRPr lang="ro-RO" sz="3600" b="1" dirty="0">
              <a:solidFill>
                <a:schemeClr val="bg1"/>
              </a:solidFill>
            </a:endParaRPr>
          </a:p>
        </p:txBody>
      </p:sp>
      <p:grpSp>
        <p:nvGrpSpPr>
          <p:cNvPr id="35" name="组合 34"/>
          <p:cNvGrpSpPr/>
          <p:nvPr/>
        </p:nvGrpSpPr>
        <p:grpSpPr>
          <a:xfrm>
            <a:off x="484981" y="1254125"/>
            <a:ext cx="1073391" cy="987133"/>
            <a:chOff x="4427568" y="1080577"/>
            <a:chExt cx="936000" cy="936000"/>
          </a:xfrm>
        </p:grpSpPr>
        <p:sp>
          <p:nvSpPr>
            <p:cNvPr id="36" name="MH_Other_10"/>
            <p:cNvSpPr/>
            <p:nvPr>
              <p:custDataLst>
                <p:tags r:id="rId11"/>
              </p:custDataLst>
            </p:nvPr>
          </p:nvSpPr>
          <p:spPr>
            <a:xfrm>
              <a:off x="4427568" y="1080577"/>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32000"/>
                </a:prstClr>
              </a:outerShdw>
            </a:effectLst>
          </p:spPr>
          <p:txBody>
            <a:bodyPr anchor="ctr"/>
            <a:lstStyle/>
            <a:p>
              <a:pPr algn="ctr" defTabSz="1147970" fontAlgn="auto">
                <a:spcBef>
                  <a:spcPts val="0"/>
                </a:spcBef>
                <a:spcAft>
                  <a:spcPts val="0"/>
                </a:spcAft>
                <a:defRPr/>
              </a:pPr>
              <a:endParaRPr lang="zh-CN" altLang="en-US" sz="2200" kern="0" dirty="0">
                <a:solidFill>
                  <a:prstClr val="white"/>
                </a:solidFill>
                <a:latin typeface="Arial"/>
                <a:ea typeface="微软雅黑"/>
              </a:endParaRPr>
            </a:p>
          </p:txBody>
        </p:sp>
        <p:grpSp>
          <p:nvGrpSpPr>
            <p:cNvPr id="37" name="组合 36"/>
            <p:cNvGrpSpPr/>
            <p:nvPr/>
          </p:nvGrpSpPr>
          <p:grpSpPr>
            <a:xfrm>
              <a:off x="4600269" y="1273948"/>
              <a:ext cx="590599" cy="590599"/>
              <a:chOff x="1117184" y="1303577"/>
              <a:chExt cx="720000" cy="720000"/>
            </a:xfrm>
          </p:grpSpPr>
          <p:sp>
            <p:nvSpPr>
              <p:cNvPr id="38" name="MH_Title_1"/>
              <p:cNvSpPr/>
              <p:nvPr>
                <p:custDataLst>
                  <p:tags r:id="rId12"/>
                </p:custDataLst>
              </p:nvPr>
            </p:nvSpPr>
            <p:spPr>
              <a:xfrm>
                <a:off x="1117184" y="1303577"/>
                <a:ext cx="720000" cy="720000"/>
              </a:xfrm>
              <a:prstGeom prst="ellipse">
                <a:avLst/>
              </a:prstGeom>
              <a:solidFill>
                <a:srgbClr val="0065B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endParaRPr lang="en-US" altLang="zh-CN" sz="3400" kern="0" dirty="0">
                  <a:solidFill>
                    <a:sysClr val="window" lastClr="FFFFFF"/>
                  </a:solidFill>
                  <a:latin typeface="Impact" panose="020B0806030902050204" pitchFamily="34" charset="0"/>
                  <a:ea typeface="微软雅黑"/>
                </a:endParaRPr>
              </a:p>
            </p:txBody>
          </p:sp>
          <p:sp>
            <p:nvSpPr>
              <p:cNvPr id="39" name="KSO_Shape"/>
              <p:cNvSpPr>
                <a:spLocks/>
              </p:cNvSpPr>
              <p:nvPr/>
            </p:nvSpPr>
            <p:spPr bwMode="auto">
              <a:xfrm>
                <a:off x="1246586" y="1470899"/>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ysClr val="window" lastClr="FFFFF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147970">
                  <a:defRPr/>
                </a:pPr>
                <a:endParaRPr lang="zh-CN" altLang="en-US" sz="2200">
                  <a:solidFill>
                    <a:srgbClr val="FFFFFF"/>
                  </a:solidFill>
                </a:endParaRPr>
              </a:p>
            </p:txBody>
          </p:sp>
        </p:grpSp>
      </p:grpSp>
      <p:grpSp>
        <p:nvGrpSpPr>
          <p:cNvPr id="40" name="组合 39"/>
          <p:cNvGrpSpPr/>
          <p:nvPr/>
        </p:nvGrpSpPr>
        <p:grpSpPr>
          <a:xfrm>
            <a:off x="484981" y="2397125"/>
            <a:ext cx="1073391" cy="987133"/>
            <a:chOff x="4427568" y="2283822"/>
            <a:chExt cx="936000" cy="936000"/>
          </a:xfrm>
        </p:grpSpPr>
        <p:sp>
          <p:nvSpPr>
            <p:cNvPr id="41" name="MH_Other_10"/>
            <p:cNvSpPr/>
            <p:nvPr>
              <p:custDataLst>
                <p:tags r:id="rId9"/>
              </p:custDataLst>
            </p:nvPr>
          </p:nvSpPr>
          <p:spPr>
            <a:xfrm>
              <a:off x="4427568" y="2283822"/>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dirty="0">
                <a:solidFill>
                  <a:prstClr val="white"/>
                </a:solidFill>
                <a:latin typeface="Arial"/>
                <a:ea typeface="微软雅黑"/>
              </a:endParaRPr>
            </a:p>
          </p:txBody>
        </p:sp>
        <p:grpSp>
          <p:nvGrpSpPr>
            <p:cNvPr id="42" name="组合 41"/>
            <p:cNvGrpSpPr/>
            <p:nvPr/>
          </p:nvGrpSpPr>
          <p:grpSpPr>
            <a:xfrm>
              <a:off x="4607568" y="2491911"/>
              <a:ext cx="576000" cy="576000"/>
              <a:chOff x="5975988" y="2859822"/>
              <a:chExt cx="720000" cy="720000"/>
            </a:xfrm>
          </p:grpSpPr>
          <p:sp>
            <p:nvSpPr>
              <p:cNvPr id="43" name="MH_Title_1"/>
              <p:cNvSpPr/>
              <p:nvPr>
                <p:custDataLst>
                  <p:tags r:id="rId10"/>
                </p:custDataLst>
              </p:nvPr>
            </p:nvSpPr>
            <p:spPr>
              <a:xfrm>
                <a:off x="5975988" y="2859822"/>
                <a:ext cx="720000" cy="720000"/>
              </a:xfrm>
              <a:prstGeom prst="ellipse">
                <a:avLst/>
              </a:prstGeom>
              <a:solidFill>
                <a:srgbClr val="00B0F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endParaRPr lang="en-US" altLang="zh-CN" sz="3400" kern="0" dirty="0">
                  <a:solidFill>
                    <a:sysClr val="window" lastClr="FFFFFF"/>
                  </a:solidFill>
                  <a:latin typeface="Impact" panose="020B0806030902050204" pitchFamily="34" charset="0"/>
                  <a:ea typeface="微软雅黑"/>
                </a:endParaRPr>
              </a:p>
            </p:txBody>
          </p:sp>
          <p:sp>
            <p:nvSpPr>
              <p:cNvPr id="44" name="KSO_Shape"/>
              <p:cNvSpPr>
                <a:spLocks/>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ysClr val="window" lastClr="FFFFF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147970">
                  <a:defRPr/>
                </a:pPr>
                <a:endParaRPr lang="zh-CN" altLang="en-US" sz="2200">
                  <a:solidFill>
                    <a:srgbClr val="FFFFFF"/>
                  </a:solidFill>
                </a:endParaRPr>
              </a:p>
            </p:txBody>
          </p:sp>
        </p:grpSp>
      </p:grpSp>
      <p:grpSp>
        <p:nvGrpSpPr>
          <p:cNvPr id="45" name="组合 44"/>
          <p:cNvGrpSpPr/>
          <p:nvPr/>
        </p:nvGrpSpPr>
        <p:grpSpPr>
          <a:xfrm>
            <a:off x="484981" y="3616325"/>
            <a:ext cx="1073391" cy="987133"/>
            <a:chOff x="4427568" y="3651974"/>
            <a:chExt cx="936000" cy="936000"/>
          </a:xfrm>
        </p:grpSpPr>
        <p:sp>
          <p:nvSpPr>
            <p:cNvPr id="46" name="MH_Other_10"/>
            <p:cNvSpPr/>
            <p:nvPr>
              <p:custDataLst>
                <p:tags r:id="rId7"/>
              </p:custDataLst>
            </p:nvPr>
          </p:nvSpPr>
          <p:spPr>
            <a:xfrm>
              <a:off x="4427568" y="3651974"/>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dirty="0">
                <a:solidFill>
                  <a:prstClr val="white"/>
                </a:solidFill>
                <a:latin typeface="Arial"/>
                <a:ea typeface="微软雅黑"/>
              </a:endParaRPr>
            </a:p>
          </p:txBody>
        </p:sp>
        <p:grpSp>
          <p:nvGrpSpPr>
            <p:cNvPr id="47" name="组合 46"/>
            <p:cNvGrpSpPr/>
            <p:nvPr/>
          </p:nvGrpSpPr>
          <p:grpSpPr>
            <a:xfrm>
              <a:off x="4607568" y="3859270"/>
              <a:ext cx="576000" cy="576000"/>
              <a:chOff x="4535568" y="3787270"/>
              <a:chExt cx="720000" cy="720000"/>
            </a:xfrm>
          </p:grpSpPr>
          <p:sp>
            <p:nvSpPr>
              <p:cNvPr id="48" name="MH_Title_1"/>
              <p:cNvSpPr/>
              <p:nvPr>
                <p:custDataLst>
                  <p:tags r:id="rId8"/>
                </p:custDataLst>
              </p:nvPr>
            </p:nvSpPr>
            <p:spPr>
              <a:xfrm>
                <a:off x="4535568" y="3787270"/>
                <a:ext cx="720000" cy="720000"/>
              </a:xfrm>
              <a:prstGeom prst="ellipse">
                <a:avLst/>
              </a:prstGeom>
              <a:solidFill>
                <a:srgbClr val="0065B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endParaRPr lang="en-US" altLang="zh-CN" sz="3400" kern="0" dirty="0">
                  <a:solidFill>
                    <a:sysClr val="window" lastClr="FFFFFF"/>
                  </a:solidFill>
                  <a:latin typeface="Impact" panose="020B0806030902050204" pitchFamily="34" charset="0"/>
                  <a:ea typeface="微软雅黑"/>
                </a:endParaRPr>
              </a:p>
            </p:txBody>
          </p:sp>
          <p:sp>
            <p:nvSpPr>
              <p:cNvPr id="49" name="KSO_Shape"/>
              <p:cNvSpPr>
                <a:spLocks/>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ysClr val="window" lastClr="FFFFF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147970">
                  <a:defRPr/>
                </a:pPr>
                <a:endParaRPr lang="zh-CN" altLang="en-US" sz="2200">
                  <a:solidFill>
                    <a:srgbClr val="FFFFFF"/>
                  </a:solidFill>
                </a:endParaRPr>
              </a:p>
            </p:txBody>
          </p:sp>
        </p:grpSp>
      </p:grpSp>
      <p:sp>
        <p:nvSpPr>
          <p:cNvPr id="50" name="MH_SubTitle_1"/>
          <p:cNvSpPr txBox="1">
            <a:spLocks noChangeArrowheads="1"/>
          </p:cNvSpPr>
          <p:nvPr>
            <p:custDataLst>
              <p:tags r:id="rId1"/>
            </p:custDataLst>
          </p:nvPr>
        </p:nvSpPr>
        <p:spPr bwMode="auto">
          <a:xfrm>
            <a:off x="1637107" y="1395563"/>
            <a:ext cx="11085891" cy="772962"/>
          </a:xfrm>
          <a:prstGeom prst="rect">
            <a:avLst/>
          </a:prstGeom>
          <a:noFill/>
          <a:ln w="25400" cap="flat" cmpd="sng" algn="ctr">
            <a:noFill/>
            <a:prstDash val="solid"/>
          </a:ln>
          <a:effectLst/>
          <a:extLst/>
        </p:spPr>
        <p:txBody>
          <a:bodyPr wrap="square" lIns="119983" tIns="0" rIns="11998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58741" indent="-358741" defTabSz="1147970" fontAlgn="auto">
              <a:lnSpc>
                <a:spcPct val="100000"/>
              </a:lnSpc>
              <a:spcBef>
                <a:spcPts val="0"/>
              </a:spcBef>
              <a:spcAft>
                <a:spcPts val="0"/>
              </a:spcAft>
              <a:buClr>
                <a:srgbClr val="0065B0"/>
              </a:buClr>
              <a:defRPr/>
            </a:pPr>
            <a:r>
              <a:rPr lang="en-US" sz="2000" kern="0" dirty="0" err="1">
                <a:solidFill>
                  <a:srgbClr val="000066"/>
                </a:solidFill>
                <a:latin typeface="Cambria" panose="02040503050406030204" pitchFamily="18" charset="0"/>
                <a:ea typeface="Cambria" panose="02040503050406030204" pitchFamily="18" charset="0"/>
              </a:rPr>
              <a:t>PhDH</a:t>
            </a:r>
            <a:r>
              <a:rPr lang="en-US" sz="2000" kern="0" dirty="0">
                <a:solidFill>
                  <a:srgbClr val="000066"/>
                </a:solidFill>
                <a:latin typeface="Cambria" panose="02040503050406030204" pitchFamily="18" charset="0"/>
                <a:ea typeface="Cambria" panose="02040503050406030204" pitchFamily="18" charset="0"/>
              </a:rPr>
              <a:t> MD in medical science, </a:t>
            </a:r>
            <a:r>
              <a:rPr lang="en-US" sz="2000" kern="0" dirty="0" smtClean="0">
                <a:solidFill>
                  <a:srgbClr val="000066"/>
                </a:solidFill>
                <a:latin typeface="Cambria" panose="02040503050406030204" pitchFamily="18" charset="0"/>
                <a:ea typeface="Cambria" panose="02040503050406030204" pitchFamily="18" charset="0"/>
              </a:rPr>
              <a:t>Professor</a:t>
            </a:r>
            <a:r>
              <a:rPr lang="ro-RO" sz="2000" kern="0" dirty="0" smtClean="0">
                <a:solidFill>
                  <a:srgbClr val="000066"/>
                </a:solidFill>
                <a:latin typeface="Cambria" panose="02040503050406030204" pitchFamily="18" charset="0"/>
                <a:ea typeface="Cambria" panose="02040503050406030204" pitchFamily="18" charset="0"/>
              </a:rPr>
              <a:t>;</a:t>
            </a:r>
            <a:endParaRPr lang="ro-RO" sz="2000" kern="0" dirty="0">
              <a:solidFill>
                <a:srgbClr val="000066"/>
              </a:solidFill>
              <a:latin typeface="Cambria" panose="02040503050406030204" pitchFamily="18" charset="0"/>
              <a:ea typeface="Cambria" panose="02040503050406030204" pitchFamily="18" charset="0"/>
            </a:endParaRPr>
          </a:p>
          <a:p>
            <a:pPr marL="358741" indent="-358741" defTabSz="1147970" fontAlgn="auto">
              <a:lnSpc>
                <a:spcPct val="100000"/>
              </a:lnSpc>
              <a:spcBef>
                <a:spcPts val="0"/>
              </a:spcBef>
              <a:spcAft>
                <a:spcPts val="0"/>
              </a:spcAft>
              <a:buClr>
                <a:srgbClr val="0065B0"/>
              </a:buClr>
              <a:defRPr/>
            </a:pPr>
            <a:r>
              <a:rPr lang="en-US" sz="2000" kern="0" dirty="0" smtClean="0">
                <a:solidFill>
                  <a:srgbClr val="000066"/>
                </a:solidFill>
                <a:latin typeface="Cambria" panose="02040503050406030204" pitchFamily="18" charset="0"/>
                <a:ea typeface="Cambria" panose="02040503050406030204" pitchFamily="18" charset="0"/>
              </a:rPr>
              <a:t>Head </a:t>
            </a:r>
            <a:r>
              <a:rPr lang="en-US" sz="2000" kern="0" dirty="0">
                <a:solidFill>
                  <a:srgbClr val="000066"/>
                </a:solidFill>
                <a:latin typeface="Cambria" panose="02040503050406030204" pitchFamily="18" charset="0"/>
                <a:ea typeface="Cambria" panose="02040503050406030204" pitchFamily="18" charset="0"/>
              </a:rPr>
              <a:t>of the Management and Psychology </a:t>
            </a:r>
            <a:r>
              <a:rPr lang="en-US" sz="2000" kern="0" dirty="0" smtClean="0">
                <a:solidFill>
                  <a:srgbClr val="000066"/>
                </a:solidFill>
                <a:latin typeface="Cambria" panose="02040503050406030204" pitchFamily="18" charset="0"/>
                <a:ea typeface="Cambria" panose="02040503050406030204" pitchFamily="18" charset="0"/>
              </a:rPr>
              <a:t>Department</a:t>
            </a:r>
            <a:r>
              <a:rPr lang="ro-RO" sz="2000" kern="0" dirty="0" smtClean="0">
                <a:solidFill>
                  <a:srgbClr val="000066"/>
                </a:solidFill>
                <a:latin typeface="Cambria" panose="02040503050406030204" pitchFamily="18" charset="0"/>
                <a:ea typeface="Cambria" panose="02040503050406030204" pitchFamily="18" charset="0"/>
              </a:rPr>
              <a:t>;</a:t>
            </a:r>
            <a:endParaRPr lang="zh-CN" altLang="en-US" sz="2000" kern="0" dirty="0">
              <a:solidFill>
                <a:srgbClr val="000066"/>
              </a:solidFill>
              <a:latin typeface="Cambria" panose="02040503050406030204" pitchFamily="18" charset="0"/>
              <a:ea typeface="Cambria" panose="02040503050406030204" pitchFamily="18" charset="0"/>
            </a:endParaRPr>
          </a:p>
        </p:txBody>
      </p:sp>
      <p:sp>
        <p:nvSpPr>
          <p:cNvPr id="51" name="MH_SubTitle_1"/>
          <p:cNvSpPr txBox="1">
            <a:spLocks noChangeArrowheads="1"/>
          </p:cNvSpPr>
          <p:nvPr>
            <p:custDataLst>
              <p:tags r:id="rId2"/>
            </p:custDataLst>
          </p:nvPr>
        </p:nvSpPr>
        <p:spPr bwMode="auto">
          <a:xfrm>
            <a:off x="1637109" y="2512501"/>
            <a:ext cx="11085890" cy="1146449"/>
          </a:xfrm>
          <a:prstGeom prst="rect">
            <a:avLst/>
          </a:prstGeom>
          <a:noFill/>
          <a:ln w="25400" cap="flat" cmpd="sng" algn="ctr">
            <a:noFill/>
            <a:prstDash val="solid"/>
          </a:ln>
          <a:effectLst/>
          <a:extLst/>
        </p:spPr>
        <p:txBody>
          <a:bodyPr wrap="square" lIns="119983" tIns="0" rIns="11998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sz="1800" i="1" dirty="0">
                <a:solidFill>
                  <a:srgbClr val="C00000"/>
                </a:solidFill>
                <a:latin typeface="Cambria" panose="02040503050406030204" pitchFamily="18" charset="0"/>
                <a:ea typeface="Cambria" panose="02040503050406030204" pitchFamily="18" charset="0"/>
                <a:cs typeface="+mn-cs"/>
              </a:rPr>
              <a:t>Studies</a:t>
            </a:r>
            <a:r>
              <a:rPr lang="en-US" sz="2000" i="1" kern="0" dirty="0">
                <a:solidFill>
                  <a:srgbClr val="000066"/>
                </a:solidFill>
                <a:latin typeface="Cambria" panose="02040503050406030204" pitchFamily="18" charset="0"/>
                <a:ea typeface="Cambria" panose="02040503050406030204" pitchFamily="18" charset="0"/>
              </a:rPr>
              <a:t>: </a:t>
            </a:r>
            <a:r>
              <a:rPr lang="en-US" sz="2000" kern="0" dirty="0">
                <a:solidFill>
                  <a:srgbClr val="000066"/>
                </a:solidFill>
                <a:latin typeface="Cambria" panose="02040503050406030204" pitchFamily="18" charset="0"/>
                <a:ea typeface="Cambria" panose="02040503050406030204" pitchFamily="18" charset="0"/>
              </a:rPr>
              <a:t>State Institute of Medicine of Chisinau, Faculty of General Medicine (1970-1976); </a:t>
            </a:r>
            <a:endParaRPr lang="ro-RO" sz="2000" kern="0" dirty="0" smtClean="0">
              <a:solidFill>
                <a:srgbClr val="000066"/>
              </a:solidFill>
              <a:latin typeface="Cambria" panose="02040503050406030204" pitchFamily="18" charset="0"/>
              <a:ea typeface="Cambria" panose="02040503050406030204" pitchFamily="18" charset="0"/>
            </a:endParaRPr>
          </a:p>
          <a:p>
            <a:pPr>
              <a:lnSpc>
                <a:spcPct val="100000"/>
              </a:lnSpc>
            </a:pPr>
            <a:r>
              <a:rPr lang="en-US" sz="2000" kern="0" dirty="0" err="1" smtClean="0">
                <a:solidFill>
                  <a:srgbClr val="000066"/>
                </a:solidFill>
                <a:latin typeface="Cambria" panose="02040503050406030204" pitchFamily="18" charset="0"/>
                <a:ea typeface="Cambria" panose="02040503050406030204" pitchFamily="18" charset="0"/>
              </a:rPr>
              <a:t>STMPh</a:t>
            </a:r>
            <a:r>
              <a:rPr lang="en-US" sz="2000" kern="0" dirty="0" smtClean="0">
                <a:solidFill>
                  <a:srgbClr val="000066"/>
                </a:solidFill>
                <a:latin typeface="Cambria" panose="02040503050406030204" pitchFamily="18" charset="0"/>
                <a:ea typeface="Cambria" panose="02040503050406030204" pitchFamily="18" charset="0"/>
              </a:rPr>
              <a:t> </a:t>
            </a:r>
            <a:r>
              <a:rPr lang="en-US" sz="2000" kern="0" dirty="0">
                <a:solidFill>
                  <a:srgbClr val="000066"/>
                </a:solidFill>
                <a:latin typeface="Cambria" panose="02040503050406030204" pitchFamily="18" charset="0"/>
                <a:ea typeface="Cambria" panose="02040503050406030204" pitchFamily="18" charset="0"/>
              </a:rPr>
              <a:t>, postgraduate studies </a:t>
            </a:r>
            <a:r>
              <a:rPr lang="en-US" sz="2000" kern="0" dirty="0" err="1">
                <a:solidFill>
                  <a:srgbClr val="000066"/>
                </a:solidFill>
                <a:latin typeface="Cambria" panose="02040503050406030204" pitchFamily="18" charset="0"/>
                <a:ea typeface="Cambria" panose="02040503050406030204" pitchFamily="18" charset="0"/>
              </a:rPr>
              <a:t>felowship</a:t>
            </a:r>
            <a:r>
              <a:rPr lang="en-US" sz="2000" kern="0" dirty="0">
                <a:solidFill>
                  <a:srgbClr val="000066"/>
                </a:solidFill>
                <a:latin typeface="Cambria" panose="02040503050406030204" pitchFamily="18" charset="0"/>
                <a:ea typeface="Cambria" panose="02040503050406030204" pitchFamily="18" charset="0"/>
              </a:rPr>
              <a:t>  in Social medicine and management, </a:t>
            </a:r>
            <a:r>
              <a:rPr lang="en-US" sz="2000" kern="0" dirty="0" err="1">
                <a:solidFill>
                  <a:srgbClr val="000066"/>
                </a:solidFill>
                <a:latin typeface="Cambria" panose="02040503050406030204" pitchFamily="18" charset="0"/>
                <a:ea typeface="Cambria" panose="02040503050406030204" pitchFamily="18" charset="0"/>
              </a:rPr>
              <a:t>Postoctorate</a:t>
            </a:r>
            <a:r>
              <a:rPr lang="en-US" sz="2000" kern="0" dirty="0">
                <a:solidFill>
                  <a:srgbClr val="000066"/>
                </a:solidFill>
                <a:latin typeface="Cambria" panose="02040503050406030204" pitchFamily="18" charset="0"/>
                <a:ea typeface="Cambria" panose="02040503050406030204" pitchFamily="18" charset="0"/>
              </a:rPr>
              <a:t> degree, </a:t>
            </a:r>
            <a:r>
              <a:rPr lang="en-US" sz="2000" kern="0" dirty="0" err="1">
                <a:solidFill>
                  <a:srgbClr val="000066"/>
                </a:solidFill>
                <a:latin typeface="Cambria" panose="02040503050406030204" pitchFamily="18" charset="0"/>
                <a:ea typeface="Cambria" panose="02040503050406030204" pitchFamily="18" charset="0"/>
              </a:rPr>
              <a:t>PhDH</a:t>
            </a:r>
            <a:r>
              <a:rPr lang="en-US" sz="2000" kern="0" dirty="0">
                <a:solidFill>
                  <a:srgbClr val="000066"/>
                </a:solidFill>
                <a:latin typeface="Cambria" panose="02040503050406030204" pitchFamily="18" charset="0"/>
                <a:ea typeface="Cambria" panose="02040503050406030204" pitchFamily="18" charset="0"/>
              </a:rPr>
              <a:t> (1994-1997)</a:t>
            </a:r>
            <a:endParaRPr lang="ro-RO" sz="2000" kern="0" dirty="0">
              <a:solidFill>
                <a:srgbClr val="000066"/>
              </a:solidFill>
              <a:latin typeface="Cambria" panose="02040503050406030204" pitchFamily="18" charset="0"/>
              <a:ea typeface="Cambria" panose="02040503050406030204" pitchFamily="18" charset="0"/>
            </a:endParaRPr>
          </a:p>
        </p:txBody>
      </p:sp>
      <p:sp>
        <p:nvSpPr>
          <p:cNvPr id="52" name="MH_SubTitle_1"/>
          <p:cNvSpPr txBox="1">
            <a:spLocks noChangeArrowheads="1"/>
          </p:cNvSpPr>
          <p:nvPr>
            <p:custDataLst>
              <p:tags r:id="rId3"/>
            </p:custDataLst>
          </p:nvPr>
        </p:nvSpPr>
        <p:spPr bwMode="auto">
          <a:xfrm>
            <a:off x="1565101" y="3616325"/>
            <a:ext cx="11192640" cy="987133"/>
          </a:xfrm>
          <a:prstGeom prst="rect">
            <a:avLst/>
          </a:prstGeom>
          <a:noFill/>
          <a:ln w="25400" cap="flat" cmpd="sng" algn="ctr">
            <a:noFill/>
            <a:prstDash val="solid"/>
          </a:ln>
          <a:effectLst/>
          <a:extLst/>
        </p:spPr>
        <p:txBody>
          <a:bodyPr wrap="square" lIns="119983" tIns="0" rIns="11998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sz="1800" i="1" dirty="0">
                <a:solidFill>
                  <a:srgbClr val="C00000"/>
                </a:solidFill>
                <a:latin typeface="Cambria" panose="02040503050406030204" pitchFamily="18" charset="0"/>
                <a:ea typeface="Cambria" panose="02040503050406030204" pitchFamily="18" charset="0"/>
                <a:cs typeface="+mn-cs"/>
              </a:rPr>
              <a:t>Scientific specialty: </a:t>
            </a:r>
            <a:r>
              <a:rPr lang="en-US" sz="2000" kern="0" dirty="0">
                <a:solidFill>
                  <a:srgbClr val="000066"/>
                </a:solidFill>
                <a:latin typeface="Cambria" panose="02040503050406030204" pitchFamily="18" charset="0"/>
                <a:ea typeface="Cambria" panose="02040503050406030204" pitchFamily="18" charset="0"/>
              </a:rPr>
              <a:t>331.03 Social medicine and management</a:t>
            </a:r>
            <a:endParaRPr lang="ro-RO" sz="2000" kern="0" dirty="0">
              <a:solidFill>
                <a:srgbClr val="000066"/>
              </a:solidFill>
              <a:latin typeface="Cambria" panose="02040503050406030204" pitchFamily="18" charset="0"/>
              <a:ea typeface="Cambria" panose="02040503050406030204" pitchFamily="18" charset="0"/>
            </a:endParaRPr>
          </a:p>
          <a:p>
            <a:pPr>
              <a:lnSpc>
                <a:spcPct val="100000"/>
              </a:lnSpc>
            </a:pPr>
            <a:r>
              <a:rPr lang="en-US" sz="1800" i="1" dirty="0">
                <a:solidFill>
                  <a:srgbClr val="C00000"/>
                </a:solidFill>
                <a:latin typeface="Cambria" panose="02040503050406030204" pitchFamily="18" charset="0"/>
                <a:ea typeface="Cambria" panose="02040503050406030204" pitchFamily="18" charset="0"/>
                <a:cs typeface="+mn-cs"/>
              </a:rPr>
              <a:t>Research fields: </a:t>
            </a:r>
            <a:r>
              <a:rPr lang="en-US" sz="2000" kern="0" dirty="0">
                <a:solidFill>
                  <a:srgbClr val="000066"/>
                </a:solidFill>
                <a:latin typeface="Cambria" panose="02040503050406030204" pitchFamily="18" charset="0"/>
                <a:ea typeface="Cambria" panose="02040503050406030204" pitchFamily="18" charset="0"/>
              </a:rPr>
              <a:t>Social medicine, Research Methodology, Biostatistics, Evidence-Based Medicine</a:t>
            </a:r>
            <a:endParaRPr lang="ro-RO" sz="2000" kern="0" dirty="0">
              <a:solidFill>
                <a:srgbClr val="000066"/>
              </a:solidFill>
              <a:latin typeface="Cambria" panose="02040503050406030204" pitchFamily="18" charset="0"/>
              <a:ea typeface="Cambria" panose="02040503050406030204" pitchFamily="18" charset="0"/>
            </a:endParaRPr>
          </a:p>
        </p:txBody>
      </p:sp>
      <p:cxnSp>
        <p:nvCxnSpPr>
          <p:cNvPr id="53" name="直接连接符 60"/>
          <p:cNvCxnSpPr/>
          <p:nvPr/>
        </p:nvCxnSpPr>
        <p:spPr>
          <a:xfrm>
            <a:off x="484983" y="3536658"/>
            <a:ext cx="5367431" cy="0"/>
          </a:xfrm>
          <a:prstGeom prst="line">
            <a:avLst/>
          </a:prstGeom>
          <a:noFill/>
          <a:ln w="28575" cap="flat" cmpd="sng" algn="ctr">
            <a:solidFill>
              <a:srgbClr val="000066"/>
            </a:solidFill>
            <a:prstDash val="sysDash"/>
          </a:ln>
          <a:effectLst/>
        </p:spPr>
      </p:cxnSp>
      <p:cxnSp>
        <p:nvCxnSpPr>
          <p:cNvPr id="54" name="直接连接符 60"/>
          <p:cNvCxnSpPr/>
          <p:nvPr/>
        </p:nvCxnSpPr>
        <p:spPr>
          <a:xfrm>
            <a:off x="484983" y="2320925"/>
            <a:ext cx="5367431" cy="0"/>
          </a:xfrm>
          <a:prstGeom prst="line">
            <a:avLst/>
          </a:prstGeom>
          <a:noFill/>
          <a:ln w="28575" cap="flat" cmpd="sng" algn="ctr">
            <a:solidFill>
              <a:srgbClr val="000066"/>
            </a:solidFill>
            <a:prstDash val="sysDash"/>
          </a:ln>
          <a:effectLst/>
        </p:spPr>
      </p:cxnSp>
      <p:grpSp>
        <p:nvGrpSpPr>
          <p:cNvPr id="56" name="组合 39"/>
          <p:cNvGrpSpPr/>
          <p:nvPr/>
        </p:nvGrpSpPr>
        <p:grpSpPr>
          <a:xfrm>
            <a:off x="466348" y="4835525"/>
            <a:ext cx="1073391" cy="987133"/>
            <a:chOff x="4427568" y="2283822"/>
            <a:chExt cx="936000" cy="936000"/>
          </a:xfrm>
        </p:grpSpPr>
        <p:sp>
          <p:nvSpPr>
            <p:cNvPr id="57" name="MH_Other_10"/>
            <p:cNvSpPr/>
            <p:nvPr>
              <p:custDataLst>
                <p:tags r:id="rId5"/>
              </p:custDataLst>
            </p:nvPr>
          </p:nvSpPr>
          <p:spPr>
            <a:xfrm>
              <a:off x="4427568" y="2283822"/>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dirty="0">
                <a:solidFill>
                  <a:prstClr val="white"/>
                </a:solidFill>
                <a:latin typeface="Arial"/>
                <a:ea typeface="微软雅黑"/>
              </a:endParaRPr>
            </a:p>
          </p:txBody>
        </p:sp>
        <p:grpSp>
          <p:nvGrpSpPr>
            <p:cNvPr id="58" name="组合 41"/>
            <p:cNvGrpSpPr/>
            <p:nvPr/>
          </p:nvGrpSpPr>
          <p:grpSpPr>
            <a:xfrm>
              <a:off x="4607568" y="2491911"/>
              <a:ext cx="576000" cy="576000"/>
              <a:chOff x="5975988" y="2859822"/>
              <a:chExt cx="720000" cy="720000"/>
            </a:xfrm>
          </p:grpSpPr>
          <p:sp>
            <p:nvSpPr>
              <p:cNvPr id="59" name="MH_Title_1"/>
              <p:cNvSpPr/>
              <p:nvPr>
                <p:custDataLst>
                  <p:tags r:id="rId6"/>
                </p:custDataLst>
              </p:nvPr>
            </p:nvSpPr>
            <p:spPr>
              <a:xfrm>
                <a:off x="5975988" y="2859822"/>
                <a:ext cx="720000" cy="720000"/>
              </a:xfrm>
              <a:prstGeom prst="ellipse">
                <a:avLst/>
              </a:prstGeom>
              <a:solidFill>
                <a:srgbClr val="00B0F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endParaRPr lang="en-US" altLang="zh-CN" sz="3400" kern="0" dirty="0">
                  <a:solidFill>
                    <a:sysClr val="window" lastClr="FFFFFF"/>
                  </a:solidFill>
                  <a:latin typeface="Impact" panose="020B0806030902050204" pitchFamily="34" charset="0"/>
                  <a:ea typeface="微软雅黑"/>
                </a:endParaRPr>
              </a:p>
            </p:txBody>
          </p:sp>
          <p:sp>
            <p:nvSpPr>
              <p:cNvPr id="60" name="KSO_Shape"/>
              <p:cNvSpPr>
                <a:spLocks/>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ysClr val="window" lastClr="FFFFF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147970">
                  <a:defRPr/>
                </a:pPr>
                <a:endParaRPr lang="zh-CN" altLang="en-US" sz="2200">
                  <a:solidFill>
                    <a:srgbClr val="FFFFFF"/>
                  </a:solidFill>
                </a:endParaRPr>
              </a:p>
            </p:txBody>
          </p:sp>
        </p:grpSp>
      </p:grpSp>
      <p:sp>
        <p:nvSpPr>
          <p:cNvPr id="61" name="MH_SubTitle_1"/>
          <p:cNvSpPr txBox="1">
            <a:spLocks noChangeArrowheads="1"/>
          </p:cNvSpPr>
          <p:nvPr>
            <p:custDataLst>
              <p:tags r:id="rId4"/>
            </p:custDataLst>
          </p:nvPr>
        </p:nvSpPr>
        <p:spPr bwMode="auto">
          <a:xfrm>
            <a:off x="1475581" y="4759325"/>
            <a:ext cx="10363200" cy="1146449"/>
          </a:xfrm>
          <a:prstGeom prst="rect">
            <a:avLst/>
          </a:prstGeom>
          <a:noFill/>
          <a:ln w="25400" cap="flat" cmpd="sng" algn="ctr">
            <a:noFill/>
            <a:prstDash val="solid"/>
          </a:ln>
          <a:effectLst/>
          <a:extLst/>
        </p:spPr>
        <p:txBody>
          <a:bodyPr wrap="square" lIns="119983" tIns="0" rIns="11998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sz="1800" i="1" dirty="0">
                <a:solidFill>
                  <a:srgbClr val="C00000"/>
                </a:solidFill>
                <a:latin typeface="Cambria" panose="02040503050406030204" pitchFamily="18" charset="0"/>
                <a:ea typeface="Cambria" panose="02040503050406030204" pitchFamily="18" charset="0"/>
                <a:cs typeface="+mn-cs"/>
              </a:rPr>
              <a:t>Expertise activities: </a:t>
            </a:r>
            <a:r>
              <a:rPr lang="en-US" sz="1800" kern="0" dirty="0">
                <a:solidFill>
                  <a:srgbClr val="000066"/>
                </a:solidFill>
                <a:latin typeface="Cambria" panose="02040503050406030204" pitchFamily="18" charset="0"/>
                <a:ea typeface="Cambria" panose="02040503050406030204" pitchFamily="18" charset="0"/>
              </a:rPr>
              <a:t>Member of the World Academy of  Medical Sciences (International Board of Biostatistics), Netherlands (2015 – in present); </a:t>
            </a:r>
            <a:r>
              <a:rPr lang="en-US" sz="1800" kern="0" dirty="0" smtClean="0">
                <a:solidFill>
                  <a:srgbClr val="000066"/>
                </a:solidFill>
                <a:latin typeface="Cambria" panose="02040503050406030204" pitchFamily="18" charset="0"/>
                <a:ea typeface="Cambria" panose="02040503050406030204" pitchFamily="18" charset="0"/>
              </a:rPr>
              <a:t>Member</a:t>
            </a:r>
            <a:r>
              <a:rPr lang="ro-RO" sz="1800" kern="0" dirty="0" smtClean="0">
                <a:solidFill>
                  <a:srgbClr val="000066"/>
                </a:solidFill>
                <a:latin typeface="Cambria" panose="02040503050406030204" pitchFamily="18" charset="0"/>
                <a:ea typeface="Cambria" panose="02040503050406030204" pitchFamily="18" charset="0"/>
              </a:rPr>
              <a:t>s</a:t>
            </a:r>
            <a:r>
              <a:rPr lang="en-US" sz="1800" kern="0" dirty="0" smtClean="0">
                <a:solidFill>
                  <a:srgbClr val="000066"/>
                </a:solidFill>
                <a:latin typeface="Cambria" panose="02040503050406030204" pitchFamily="18" charset="0"/>
                <a:ea typeface="Cambria" panose="02040503050406030204" pitchFamily="18" charset="0"/>
              </a:rPr>
              <a:t> </a:t>
            </a:r>
            <a:r>
              <a:rPr lang="en-US" sz="1800" kern="0" dirty="0">
                <a:solidFill>
                  <a:srgbClr val="000066"/>
                </a:solidFill>
                <a:latin typeface="Cambria" panose="02040503050406030204" pitchFamily="18" charset="0"/>
                <a:ea typeface="Cambria" panose="02040503050406030204" pitchFamily="18" charset="0"/>
              </a:rPr>
              <a:t>of the Scientific </a:t>
            </a:r>
            <a:r>
              <a:rPr lang="en-US" sz="1800" kern="0" dirty="0" smtClean="0">
                <a:solidFill>
                  <a:srgbClr val="000066"/>
                </a:solidFill>
                <a:latin typeface="Cambria" panose="02040503050406030204" pitchFamily="18" charset="0"/>
                <a:ea typeface="Cambria" panose="02040503050406030204" pitchFamily="18" charset="0"/>
              </a:rPr>
              <a:t>Seminar</a:t>
            </a:r>
            <a:r>
              <a:rPr lang="ro-RO" sz="1800" kern="0" dirty="0" err="1" smtClean="0">
                <a:solidFill>
                  <a:srgbClr val="000066"/>
                </a:solidFill>
                <a:latin typeface="Cambria" panose="02040503050406030204" pitchFamily="18" charset="0"/>
                <a:ea typeface="Cambria" panose="02040503050406030204" pitchFamily="18" charset="0"/>
              </a:rPr>
              <a:t>es</a:t>
            </a:r>
            <a:r>
              <a:rPr lang="en-US" sz="1800" kern="0" dirty="0" smtClean="0">
                <a:solidFill>
                  <a:srgbClr val="000066"/>
                </a:solidFill>
                <a:latin typeface="Cambria" panose="02040503050406030204" pitchFamily="18" charset="0"/>
                <a:ea typeface="Cambria" panose="02040503050406030204" pitchFamily="18" charset="0"/>
              </a:rPr>
              <a:t> </a:t>
            </a:r>
            <a:r>
              <a:rPr lang="en-US" sz="1800" kern="0" dirty="0">
                <a:solidFill>
                  <a:srgbClr val="000066"/>
                </a:solidFill>
                <a:latin typeface="Cambria" panose="02040503050406030204" pitchFamily="18" charset="0"/>
                <a:ea typeface="Cambria" panose="02040503050406030204" pitchFamily="18" charset="0"/>
              </a:rPr>
              <a:t>on "331.03 Social medicine and management " </a:t>
            </a:r>
            <a:r>
              <a:rPr lang="ro-RO" sz="1800" kern="0" dirty="0" err="1" smtClean="0">
                <a:solidFill>
                  <a:srgbClr val="000066"/>
                </a:solidFill>
                <a:latin typeface="Cambria" panose="02040503050406030204" pitchFamily="18" charset="0"/>
                <a:ea typeface="Cambria" panose="02040503050406030204" pitchFamily="18" charset="0"/>
              </a:rPr>
              <a:t>and</a:t>
            </a:r>
            <a:r>
              <a:rPr lang="ro-RO" sz="1800" kern="0" dirty="0" smtClean="0">
                <a:solidFill>
                  <a:srgbClr val="000066"/>
                </a:solidFill>
                <a:latin typeface="Cambria" panose="02040503050406030204" pitchFamily="18" charset="0"/>
                <a:ea typeface="Cambria" panose="02040503050406030204" pitchFamily="18" charset="0"/>
              </a:rPr>
              <a:t> </a:t>
            </a:r>
            <a:r>
              <a:rPr lang="en-US" sz="1800" kern="0" dirty="0" smtClean="0">
                <a:solidFill>
                  <a:srgbClr val="000066"/>
                </a:solidFill>
                <a:latin typeface="Cambria" panose="02040503050406030204" pitchFamily="18" charset="0"/>
                <a:ea typeface="Cambria" panose="02040503050406030204" pitchFamily="18" charset="0"/>
              </a:rPr>
              <a:t>"321.15 </a:t>
            </a:r>
            <a:r>
              <a:rPr lang="en-US" sz="1800" kern="0" dirty="0">
                <a:solidFill>
                  <a:srgbClr val="000066"/>
                </a:solidFill>
                <a:latin typeface="Cambria" panose="02040503050406030204" pitchFamily="18" charset="0"/>
                <a:ea typeface="Cambria" panose="02040503050406030204" pitchFamily="18" charset="0"/>
              </a:rPr>
              <a:t>Obstetrics and </a:t>
            </a:r>
            <a:r>
              <a:rPr lang="en-US" sz="1800" kern="0" dirty="0" err="1">
                <a:solidFill>
                  <a:srgbClr val="000066"/>
                </a:solidFill>
                <a:latin typeface="Cambria" panose="02040503050406030204" pitchFamily="18" charset="0"/>
                <a:ea typeface="Cambria" panose="02040503050406030204" pitchFamily="18" charset="0"/>
              </a:rPr>
              <a:t>gynecology"</a:t>
            </a:r>
            <a:r>
              <a:rPr lang="en-US" sz="1800" kern="0" dirty="0" err="1" smtClean="0">
                <a:solidFill>
                  <a:srgbClr val="000066"/>
                </a:solidFill>
                <a:latin typeface="Cambria" panose="02040503050406030204" pitchFamily="18" charset="0"/>
                <a:ea typeface="Cambria" panose="02040503050406030204" pitchFamily="18" charset="0"/>
              </a:rPr>
              <a:t>profile</a:t>
            </a:r>
            <a:r>
              <a:rPr lang="en-US" sz="1800" kern="0" dirty="0" smtClean="0">
                <a:solidFill>
                  <a:srgbClr val="000066"/>
                </a:solidFill>
                <a:latin typeface="Cambria" panose="02040503050406030204" pitchFamily="18" charset="0"/>
                <a:ea typeface="Cambria" panose="02040503050406030204" pitchFamily="18" charset="0"/>
              </a:rPr>
              <a:t> </a:t>
            </a:r>
            <a:r>
              <a:rPr lang="en-US" sz="1800" kern="0" dirty="0">
                <a:solidFill>
                  <a:srgbClr val="000066"/>
                </a:solidFill>
                <a:latin typeface="Cambria" panose="02040503050406030204" pitchFamily="18" charset="0"/>
                <a:ea typeface="Cambria" panose="02040503050406030204" pitchFamily="18" charset="0"/>
              </a:rPr>
              <a:t>in the Republic of Moldova (2010 – in present</a:t>
            </a:r>
            <a:r>
              <a:rPr lang="en-US" sz="1800" kern="0" dirty="0" smtClean="0">
                <a:solidFill>
                  <a:srgbClr val="000066"/>
                </a:solidFill>
                <a:latin typeface="Cambria" panose="02040503050406030204" pitchFamily="18" charset="0"/>
                <a:ea typeface="Cambria" panose="02040503050406030204" pitchFamily="18" charset="0"/>
              </a:rPr>
              <a:t>); </a:t>
            </a:r>
            <a:r>
              <a:rPr lang="en-US" sz="1800" kern="0" dirty="0">
                <a:solidFill>
                  <a:srgbClr val="000066"/>
                </a:solidFill>
                <a:latin typeface="Cambria" panose="02040503050406030204" pitchFamily="18" charset="0"/>
                <a:ea typeface="Cambria" panose="02040503050406030204" pitchFamily="18" charset="0"/>
              </a:rPr>
              <a:t>Vice-chair of the Research Ethics Committee, </a:t>
            </a:r>
            <a:r>
              <a:rPr lang="en-US" sz="1800" kern="0" dirty="0" smtClean="0">
                <a:solidFill>
                  <a:srgbClr val="000066"/>
                </a:solidFill>
                <a:latin typeface="Cambria" panose="02040503050406030204" pitchFamily="18" charset="0"/>
                <a:ea typeface="Cambria" panose="02040503050406030204" pitchFamily="18" charset="0"/>
              </a:rPr>
              <a:t>(</a:t>
            </a:r>
            <a:r>
              <a:rPr lang="en-US" sz="1800" kern="0" dirty="0">
                <a:solidFill>
                  <a:srgbClr val="000066"/>
                </a:solidFill>
                <a:latin typeface="Cambria" panose="02040503050406030204" pitchFamily="18" charset="0"/>
                <a:ea typeface="Cambria" panose="02040503050406030204" pitchFamily="18" charset="0"/>
              </a:rPr>
              <a:t>2015 – 2018); Member of the Methodological Committee of the Community medicine profile </a:t>
            </a:r>
            <a:r>
              <a:rPr lang="en-US" sz="1800" kern="0" dirty="0" smtClean="0">
                <a:solidFill>
                  <a:srgbClr val="000066"/>
                </a:solidFill>
                <a:latin typeface="Cambria" panose="02040503050406030204" pitchFamily="18" charset="0"/>
                <a:ea typeface="Cambria" panose="02040503050406030204" pitchFamily="18" charset="0"/>
              </a:rPr>
              <a:t>(</a:t>
            </a:r>
            <a:r>
              <a:rPr lang="en-US" sz="1800" kern="0" dirty="0">
                <a:solidFill>
                  <a:srgbClr val="000066"/>
                </a:solidFill>
                <a:latin typeface="Cambria" panose="02040503050406030204" pitchFamily="18" charset="0"/>
                <a:ea typeface="Cambria" panose="02040503050406030204" pitchFamily="18" charset="0"/>
              </a:rPr>
              <a:t>2017 – in present); Expert in medical research within the National Agency for Quality Assurance in Education and Research </a:t>
            </a:r>
            <a:r>
              <a:rPr lang="en-US" sz="1800" kern="0" dirty="0" err="1">
                <a:solidFill>
                  <a:srgbClr val="000066"/>
                </a:solidFill>
                <a:latin typeface="Cambria" panose="02040503050406030204" pitchFamily="18" charset="0"/>
                <a:ea typeface="Cambria" panose="02040503050406030204" pitchFamily="18" charset="0"/>
              </a:rPr>
              <a:t>cercetarea</a:t>
            </a:r>
            <a:r>
              <a:rPr lang="en-US" sz="1800" kern="0" dirty="0">
                <a:solidFill>
                  <a:srgbClr val="000066"/>
                </a:solidFill>
                <a:latin typeface="Cambria" panose="02040503050406030204" pitchFamily="18" charset="0"/>
                <a:ea typeface="Cambria" panose="02040503050406030204" pitchFamily="18" charset="0"/>
              </a:rPr>
              <a:t> </a:t>
            </a:r>
            <a:r>
              <a:rPr lang="en-US" sz="1800" kern="0" dirty="0" err="1">
                <a:solidFill>
                  <a:srgbClr val="000066"/>
                </a:solidFill>
                <a:latin typeface="Cambria" panose="02040503050406030204" pitchFamily="18" charset="0"/>
                <a:ea typeface="Cambria" panose="02040503050406030204" pitchFamily="18" charset="0"/>
              </a:rPr>
              <a:t>medicală</a:t>
            </a:r>
            <a:r>
              <a:rPr lang="en-US" sz="1800" kern="0" dirty="0">
                <a:solidFill>
                  <a:srgbClr val="000066"/>
                </a:solidFill>
                <a:latin typeface="Cambria" panose="02040503050406030204" pitchFamily="18" charset="0"/>
                <a:ea typeface="Cambria" panose="02040503050406030204" pitchFamily="18" charset="0"/>
              </a:rPr>
              <a:t> (2017 – in present</a:t>
            </a:r>
            <a:r>
              <a:rPr lang="en-US" sz="1800" kern="0" dirty="0" smtClean="0">
                <a:solidFill>
                  <a:srgbClr val="000066"/>
                </a:solidFill>
                <a:latin typeface="Cambria" panose="02040503050406030204" pitchFamily="18" charset="0"/>
                <a:ea typeface="Cambria" panose="02040503050406030204" pitchFamily="18" charset="0"/>
              </a:rPr>
              <a:t>);</a:t>
            </a:r>
            <a:endParaRPr lang="ro-RO" sz="1800" kern="0" dirty="0" smtClean="0">
              <a:solidFill>
                <a:srgbClr val="000066"/>
              </a:solidFill>
              <a:latin typeface="Cambria" panose="02040503050406030204" pitchFamily="18" charset="0"/>
              <a:ea typeface="Cambria" panose="02040503050406030204" pitchFamily="18" charset="0"/>
            </a:endParaRPr>
          </a:p>
          <a:p>
            <a:pPr marL="0" indent="0">
              <a:lnSpc>
                <a:spcPct val="100000"/>
              </a:lnSpc>
              <a:buNone/>
            </a:pPr>
            <a:r>
              <a:rPr lang="ro-RO" sz="1800" kern="0" dirty="0">
                <a:solidFill>
                  <a:srgbClr val="000066"/>
                </a:solidFill>
                <a:latin typeface="Cambria" panose="02040503050406030204" pitchFamily="18" charset="0"/>
                <a:ea typeface="Cambria" panose="02040503050406030204" pitchFamily="18" charset="0"/>
              </a:rPr>
              <a:t> </a:t>
            </a:r>
            <a:r>
              <a:rPr lang="ro-RO" sz="1800" kern="0" dirty="0" smtClean="0">
                <a:solidFill>
                  <a:srgbClr val="000066"/>
                </a:solidFill>
                <a:latin typeface="Cambria" panose="02040503050406030204" pitchFamily="18" charset="0"/>
                <a:ea typeface="Cambria" panose="02040503050406030204" pitchFamily="18" charset="0"/>
              </a:rPr>
              <a:t>    </a:t>
            </a:r>
            <a:r>
              <a:rPr lang="en-US" sz="1800" kern="0" dirty="0" smtClean="0">
                <a:solidFill>
                  <a:srgbClr val="000066"/>
                </a:solidFill>
                <a:latin typeface="Cambria" panose="02040503050406030204" pitchFamily="18" charset="0"/>
                <a:ea typeface="Cambria" panose="02040503050406030204" pitchFamily="18" charset="0"/>
              </a:rPr>
              <a:t> </a:t>
            </a:r>
            <a:r>
              <a:rPr lang="en-US" sz="1800" kern="0" dirty="0">
                <a:solidFill>
                  <a:srgbClr val="000066"/>
                </a:solidFill>
                <a:latin typeface="Cambria" panose="02040503050406030204" pitchFamily="18" charset="0"/>
                <a:ea typeface="Cambria" panose="02040503050406030204" pitchFamily="18" charset="0"/>
              </a:rPr>
              <a:t>Coordinator Clinical Epidemiology Unit, </a:t>
            </a:r>
            <a:r>
              <a:rPr lang="en-US" sz="1800" kern="0" dirty="0" smtClean="0">
                <a:solidFill>
                  <a:srgbClr val="000066"/>
                </a:solidFill>
                <a:latin typeface="Cambria" panose="02040503050406030204" pitchFamily="18" charset="0"/>
                <a:ea typeface="Cambria" panose="02040503050406030204" pitchFamily="18" charset="0"/>
              </a:rPr>
              <a:t>(</a:t>
            </a:r>
            <a:r>
              <a:rPr lang="en-US" sz="1800" kern="0" dirty="0">
                <a:solidFill>
                  <a:srgbClr val="000066"/>
                </a:solidFill>
                <a:latin typeface="Cambria" panose="02040503050406030204" pitchFamily="18" charset="0"/>
                <a:ea typeface="Cambria" panose="02040503050406030204" pitchFamily="18" charset="0"/>
              </a:rPr>
              <a:t>2019 – in present);</a:t>
            </a:r>
            <a:endParaRPr lang="ro-RO" sz="1800" kern="0" dirty="0">
              <a:solidFill>
                <a:srgbClr val="000066"/>
              </a:solidFill>
              <a:latin typeface="Cambria" panose="02040503050406030204" pitchFamily="18" charset="0"/>
              <a:ea typeface="Cambria" panose="02040503050406030204" pitchFamily="18" charset="0"/>
            </a:endParaRPr>
          </a:p>
        </p:txBody>
      </p:sp>
      <p:cxnSp>
        <p:nvCxnSpPr>
          <p:cNvPr id="62" name="直接连接符 60"/>
          <p:cNvCxnSpPr/>
          <p:nvPr/>
        </p:nvCxnSpPr>
        <p:spPr>
          <a:xfrm>
            <a:off x="466350" y="4683125"/>
            <a:ext cx="5367431" cy="0"/>
          </a:xfrm>
          <a:prstGeom prst="line">
            <a:avLst/>
          </a:prstGeom>
          <a:noFill/>
          <a:ln w="28575" cap="flat" cmpd="sng" algn="ctr">
            <a:solidFill>
              <a:srgbClr val="000066"/>
            </a:solidFill>
            <a:prstDash val="sysDash"/>
          </a:ln>
          <a:effectLst/>
        </p:spPr>
      </p:cxnSp>
    </p:spTree>
    <p:extLst>
      <p:ext uri="{BB962C8B-B14F-4D97-AF65-F5344CB8AC3E}">
        <p14:creationId xmlns:p14="http://schemas.microsoft.com/office/powerpoint/2010/main" val="3860996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2319379" y="263525"/>
            <a:ext cx="7766801" cy="646331"/>
          </a:xfrm>
          <a:prstGeom prst="rect">
            <a:avLst/>
          </a:prstGeom>
        </p:spPr>
        <p:txBody>
          <a:bodyPr wrap="square">
            <a:spAutoFit/>
          </a:bodyPr>
          <a:lstStyle/>
          <a:p>
            <a:r>
              <a:rPr lang="ro-RO" sz="3600" b="1" dirty="0" smtClean="0">
                <a:solidFill>
                  <a:schemeClr val="bg1"/>
                </a:solidFill>
              </a:rPr>
              <a:t>Larisa Spinei</a:t>
            </a:r>
            <a:endParaRPr lang="ro-RO" sz="3200" dirty="0">
              <a:solidFill>
                <a:schemeClr val="bg1"/>
              </a:solidFill>
            </a:endParaRPr>
          </a:p>
        </p:txBody>
      </p:sp>
      <p:grpSp>
        <p:nvGrpSpPr>
          <p:cNvPr id="43" name="组合 113"/>
          <p:cNvGrpSpPr/>
          <p:nvPr/>
        </p:nvGrpSpPr>
        <p:grpSpPr>
          <a:xfrm>
            <a:off x="5442883" y="894747"/>
            <a:ext cx="2116939" cy="2445402"/>
            <a:chOff x="3752572" y="829317"/>
            <a:chExt cx="1506022" cy="1739302"/>
          </a:xfrm>
          <a:effectLst>
            <a:outerShdw blurRad="127000" dist="38100" dir="2700000" algn="tl" rotWithShape="0">
              <a:prstClr val="black">
                <a:alpha val="40000"/>
              </a:prstClr>
            </a:outerShdw>
          </a:effectLst>
        </p:grpSpPr>
        <p:grpSp>
          <p:nvGrpSpPr>
            <p:cNvPr id="44" name="组合 114"/>
            <p:cNvGrpSpPr/>
            <p:nvPr/>
          </p:nvGrpSpPr>
          <p:grpSpPr>
            <a:xfrm>
              <a:off x="3752572" y="829317"/>
              <a:ext cx="1506022" cy="1739302"/>
              <a:chOff x="4966840" y="32547"/>
              <a:chExt cx="1506022" cy="1739302"/>
            </a:xfrm>
          </p:grpSpPr>
          <p:sp>
            <p:nvSpPr>
              <p:cNvPr id="46" name="Freeform 27"/>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0066"/>
              </a:solidFill>
              <a:ln w="28575" cap="flat">
                <a:solidFill>
                  <a:schemeClr val="bg1"/>
                </a:solid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solidFill>
                    <a:srgbClr val="000066"/>
                  </a:solidFill>
                </a:endParaRPr>
              </a:p>
            </p:txBody>
          </p:sp>
        </p:grpSp>
        <p:sp>
          <p:nvSpPr>
            <p:cNvPr id="45" name="TextBox 115"/>
            <p:cNvSpPr txBox="1"/>
            <p:nvPr/>
          </p:nvSpPr>
          <p:spPr>
            <a:xfrm>
              <a:off x="4024426" y="1385883"/>
              <a:ext cx="925698" cy="985083"/>
            </a:xfrm>
            <a:prstGeom prst="rect">
              <a:avLst/>
            </a:prstGeom>
            <a:noFill/>
          </p:spPr>
          <p:txBody>
            <a:bodyPr wrap="square" rtlCol="0">
              <a:spAutoFit/>
            </a:bodyPr>
            <a:lstStyle/>
            <a:p>
              <a:pPr algn="ctr" fontAlgn="auto">
                <a:spcBef>
                  <a:spcPts val="0"/>
                </a:spcBef>
                <a:spcAft>
                  <a:spcPts val="0"/>
                </a:spcAft>
                <a:defRPr/>
              </a:pPr>
              <a:r>
                <a:rPr lang="ro-RO" altLang="zh-CN" sz="2800" b="1" dirty="0" err="1" smtClean="0">
                  <a:solidFill>
                    <a:schemeClr val="bg1"/>
                  </a:solidFill>
                  <a:latin typeface="Cambria" panose="02040503050406030204" pitchFamily="18" charset="0"/>
                  <a:ea typeface="Cambria" panose="02040503050406030204" pitchFamily="18" charset="0"/>
                </a:rPr>
                <a:t>Publi-cations</a:t>
              </a:r>
              <a:endParaRPr lang="zh-CN" altLang="en-US" sz="2800" b="1" dirty="0">
                <a:solidFill>
                  <a:schemeClr val="bg1"/>
                </a:solidFill>
                <a:latin typeface="Cambria" panose="02040503050406030204" pitchFamily="18" charset="0"/>
              </a:endParaRPr>
            </a:p>
          </p:txBody>
        </p:sp>
      </p:grpSp>
      <p:cxnSp>
        <p:nvCxnSpPr>
          <p:cNvPr id="78" name="直接连接符 20"/>
          <p:cNvCxnSpPr>
            <a:cxnSpLocks noChangeShapeType="1"/>
            <a:stCxn id="83" idx="4"/>
          </p:cNvCxnSpPr>
          <p:nvPr/>
        </p:nvCxnSpPr>
        <p:spPr bwMode="auto">
          <a:xfrm flipV="1">
            <a:off x="4578466" y="2787770"/>
            <a:ext cx="814525" cy="495114"/>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cxnSp>
        <p:nvCxnSpPr>
          <p:cNvPr id="79" name="直接连接符 20"/>
          <p:cNvCxnSpPr>
            <a:cxnSpLocks noChangeShapeType="1"/>
          </p:cNvCxnSpPr>
          <p:nvPr/>
        </p:nvCxnSpPr>
        <p:spPr bwMode="auto">
          <a:xfrm flipV="1">
            <a:off x="6440051" y="3397432"/>
            <a:ext cx="11892" cy="627678"/>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cxnSp>
        <p:nvCxnSpPr>
          <p:cNvPr id="80" name="直接连接符 20"/>
          <p:cNvCxnSpPr>
            <a:cxnSpLocks noChangeShapeType="1"/>
            <a:stCxn id="102" idx="2"/>
          </p:cNvCxnSpPr>
          <p:nvPr/>
        </p:nvCxnSpPr>
        <p:spPr bwMode="auto">
          <a:xfrm flipH="1" flipV="1">
            <a:off x="7509930" y="2787770"/>
            <a:ext cx="927047" cy="495114"/>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cxnSp>
        <p:nvCxnSpPr>
          <p:cNvPr id="81" name="直接连接符 20"/>
          <p:cNvCxnSpPr>
            <a:cxnSpLocks noChangeShapeType="1"/>
            <a:stCxn id="105" idx="4"/>
          </p:cNvCxnSpPr>
          <p:nvPr/>
        </p:nvCxnSpPr>
        <p:spPr bwMode="auto">
          <a:xfrm flipV="1">
            <a:off x="2180903" y="2174732"/>
            <a:ext cx="3212088" cy="1134570"/>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grpSp>
        <p:nvGrpSpPr>
          <p:cNvPr id="82" name="组合 88"/>
          <p:cNvGrpSpPr/>
          <p:nvPr/>
        </p:nvGrpSpPr>
        <p:grpSpPr>
          <a:xfrm>
            <a:off x="3216291" y="2889347"/>
            <a:ext cx="1362175" cy="1573529"/>
            <a:chOff x="4966840" y="32547"/>
            <a:chExt cx="1506022" cy="1739302"/>
          </a:xfrm>
          <a:effectLst>
            <a:outerShdw blurRad="127000" dist="38100" dir="2700000" algn="tl" rotWithShape="0">
              <a:prstClr val="black">
                <a:alpha val="40000"/>
              </a:prstClr>
            </a:outerShdw>
          </a:effectLst>
        </p:grpSpPr>
        <p:sp>
          <p:nvSpPr>
            <p:cNvPr id="83" name="Freeform 27"/>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99CCFF"/>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sp>
        <p:nvSpPr>
          <p:cNvPr id="96" name="TextBox 107"/>
          <p:cNvSpPr txBox="1"/>
          <p:nvPr/>
        </p:nvSpPr>
        <p:spPr>
          <a:xfrm>
            <a:off x="634836" y="4660254"/>
            <a:ext cx="1745795" cy="712878"/>
          </a:xfrm>
          <a:prstGeom prst="rect">
            <a:avLst/>
          </a:prstGeom>
          <a:noFill/>
        </p:spPr>
        <p:txBody>
          <a:bodyPr wrap="square" lIns="96387" tIns="48192" rIns="96387" bIns="48192" rtlCol="0">
            <a:spAutoFit/>
          </a:bodyPr>
          <a:lstStyle/>
          <a:p>
            <a:pPr algn="ctr" fontAlgn="auto">
              <a:spcBef>
                <a:spcPts val="0"/>
              </a:spcBef>
              <a:spcAft>
                <a:spcPts val="0"/>
              </a:spcAft>
              <a:defRPr/>
            </a:pPr>
            <a:r>
              <a:rPr lang="ru-RU" sz="2000" b="1" kern="0" dirty="0" err="1">
                <a:solidFill>
                  <a:srgbClr val="000066"/>
                </a:solidFill>
                <a:latin typeface="Cambria" panose="02040503050406030204" pitchFamily="18" charset="0"/>
                <a:ea typeface="Cambria" panose="02040503050406030204" pitchFamily="18" charset="0"/>
                <a:cs typeface="+mn-ea"/>
              </a:rPr>
              <a:t>articles</a:t>
            </a:r>
            <a:r>
              <a:rPr lang="ru-RU" sz="2000" b="1" kern="0" dirty="0">
                <a:solidFill>
                  <a:srgbClr val="000066"/>
                </a:solidFill>
                <a:latin typeface="Cambria" panose="02040503050406030204" pitchFamily="18" charset="0"/>
                <a:ea typeface="Cambria" panose="02040503050406030204" pitchFamily="18" charset="0"/>
                <a:cs typeface="+mn-ea"/>
              </a:rPr>
              <a:t> </a:t>
            </a:r>
            <a:r>
              <a:rPr lang="ru-RU" sz="2000" b="1" kern="0" dirty="0" err="1">
                <a:solidFill>
                  <a:srgbClr val="000066"/>
                </a:solidFill>
                <a:latin typeface="Cambria" panose="02040503050406030204" pitchFamily="18" charset="0"/>
                <a:ea typeface="Cambria" panose="02040503050406030204" pitchFamily="18" charset="0"/>
                <a:cs typeface="+mn-ea"/>
              </a:rPr>
              <a:t>and</a:t>
            </a:r>
            <a:r>
              <a:rPr lang="ru-RU" sz="2000" b="1" kern="0" dirty="0">
                <a:solidFill>
                  <a:srgbClr val="000066"/>
                </a:solidFill>
                <a:latin typeface="Cambria" panose="02040503050406030204" pitchFamily="18" charset="0"/>
                <a:ea typeface="Cambria" panose="02040503050406030204" pitchFamily="18" charset="0"/>
                <a:cs typeface="+mn-ea"/>
              </a:rPr>
              <a:t> </a:t>
            </a:r>
            <a:r>
              <a:rPr lang="ru-RU" sz="2000" b="1" kern="0" dirty="0" err="1">
                <a:solidFill>
                  <a:srgbClr val="000066"/>
                </a:solidFill>
                <a:latin typeface="Cambria" panose="02040503050406030204" pitchFamily="18" charset="0"/>
                <a:ea typeface="Cambria" panose="02040503050406030204" pitchFamily="18" charset="0"/>
                <a:cs typeface="+mn-ea"/>
              </a:rPr>
              <a:t>theses</a:t>
            </a:r>
            <a:endParaRPr lang="zh-CN" altLang="en-US" sz="2000" b="1" kern="0" dirty="0">
              <a:solidFill>
                <a:srgbClr val="000066"/>
              </a:solidFill>
              <a:latin typeface="Cambria" panose="02040503050406030204" pitchFamily="18" charset="0"/>
              <a:ea typeface="Cambria" panose="02040503050406030204" pitchFamily="18" charset="0"/>
              <a:cs typeface="+mn-ea"/>
            </a:endParaRPr>
          </a:p>
        </p:txBody>
      </p:sp>
      <p:sp>
        <p:nvSpPr>
          <p:cNvPr id="98" name="TextBox 109"/>
          <p:cNvSpPr txBox="1"/>
          <p:nvPr/>
        </p:nvSpPr>
        <p:spPr>
          <a:xfrm>
            <a:off x="2697648" y="4520141"/>
            <a:ext cx="1880817" cy="1328432"/>
          </a:xfrm>
          <a:prstGeom prst="rect">
            <a:avLst/>
          </a:prstGeom>
          <a:noFill/>
        </p:spPr>
        <p:txBody>
          <a:bodyPr wrap="square" lIns="96387" tIns="48192" rIns="96387" bIns="48192"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484849"/>
                </a:solidFill>
                <a:effectLst/>
                <a:uLnTx/>
                <a:uFillTx/>
                <a:latin typeface="微软雅黑"/>
                <a:ea typeface="微软雅黑"/>
              </a:defRPr>
            </a:lvl1pPr>
          </a:lstStyle>
          <a:p>
            <a:pPr algn="ctr"/>
            <a:r>
              <a:rPr lang="ru-RU" sz="2000" b="1" dirty="0" err="1">
                <a:solidFill>
                  <a:srgbClr val="000066"/>
                </a:solidFill>
                <a:latin typeface="Cambria" panose="02040503050406030204" pitchFamily="18" charset="0"/>
                <a:ea typeface="Cambria" panose="02040503050406030204" pitchFamily="18" charset="0"/>
                <a:cs typeface="+mn-ea"/>
              </a:rPr>
              <a:t>materials</a:t>
            </a:r>
            <a:r>
              <a:rPr lang="ru-RU" sz="2000" b="1" dirty="0">
                <a:solidFill>
                  <a:srgbClr val="000066"/>
                </a:solidFill>
                <a:latin typeface="Cambria" panose="02040503050406030204" pitchFamily="18" charset="0"/>
                <a:ea typeface="Cambria" panose="02040503050406030204" pitchFamily="18" charset="0"/>
                <a:cs typeface="+mn-ea"/>
              </a:rPr>
              <a:t> </a:t>
            </a:r>
            <a:r>
              <a:rPr lang="ru-RU" sz="2000" b="1" dirty="0" err="1">
                <a:solidFill>
                  <a:srgbClr val="000066"/>
                </a:solidFill>
                <a:latin typeface="Cambria" panose="02040503050406030204" pitchFamily="18" charset="0"/>
                <a:ea typeface="Cambria" panose="02040503050406030204" pitchFamily="18" charset="0"/>
                <a:cs typeface="+mn-ea"/>
              </a:rPr>
              <a:t>of</a:t>
            </a:r>
            <a:r>
              <a:rPr lang="ru-RU" sz="2000" b="1" dirty="0">
                <a:solidFill>
                  <a:srgbClr val="000066"/>
                </a:solidFill>
                <a:latin typeface="Cambria" panose="02040503050406030204" pitchFamily="18" charset="0"/>
                <a:ea typeface="Cambria" panose="02040503050406030204" pitchFamily="18" charset="0"/>
                <a:cs typeface="+mn-ea"/>
              </a:rPr>
              <a:t> </a:t>
            </a:r>
            <a:r>
              <a:rPr lang="ru-RU" sz="2000" b="1" dirty="0" err="1">
                <a:solidFill>
                  <a:srgbClr val="000066"/>
                </a:solidFill>
                <a:latin typeface="Cambria" panose="02040503050406030204" pitchFamily="18" charset="0"/>
                <a:ea typeface="Cambria" panose="02040503050406030204" pitchFamily="18" charset="0"/>
                <a:cs typeface="+mn-ea"/>
              </a:rPr>
              <a:t>scientific</a:t>
            </a:r>
            <a:r>
              <a:rPr lang="ru-RU" sz="2000" b="1" dirty="0">
                <a:solidFill>
                  <a:srgbClr val="000066"/>
                </a:solidFill>
                <a:latin typeface="Cambria" panose="02040503050406030204" pitchFamily="18" charset="0"/>
                <a:ea typeface="Cambria" panose="02040503050406030204" pitchFamily="18" charset="0"/>
                <a:cs typeface="+mn-ea"/>
              </a:rPr>
              <a:t> </a:t>
            </a:r>
            <a:r>
              <a:rPr lang="ru-RU" sz="2000" b="1" dirty="0" err="1">
                <a:solidFill>
                  <a:srgbClr val="000066"/>
                </a:solidFill>
                <a:latin typeface="Cambria" panose="02040503050406030204" pitchFamily="18" charset="0"/>
                <a:ea typeface="Cambria" panose="02040503050406030204" pitchFamily="18" charset="0"/>
                <a:cs typeface="+mn-ea"/>
              </a:rPr>
              <a:t>communications</a:t>
            </a:r>
            <a:endParaRPr lang="en-GB" altLang="zh-CN" sz="2000" b="1" dirty="0">
              <a:solidFill>
                <a:srgbClr val="000066"/>
              </a:solidFill>
              <a:latin typeface="Cambria" panose="02040503050406030204" pitchFamily="18" charset="0"/>
              <a:ea typeface="Cambria" panose="02040503050406030204" pitchFamily="18" charset="0"/>
              <a:cs typeface="+mn-ea"/>
              <a:sym typeface="+mn-lt"/>
            </a:endParaRPr>
          </a:p>
        </p:txBody>
      </p:sp>
      <p:sp>
        <p:nvSpPr>
          <p:cNvPr id="99" name="TextBox 110"/>
          <p:cNvSpPr txBox="1"/>
          <p:nvPr/>
        </p:nvSpPr>
        <p:spPr>
          <a:xfrm>
            <a:off x="7941543" y="4552429"/>
            <a:ext cx="2289030" cy="712878"/>
          </a:xfrm>
          <a:prstGeom prst="rect">
            <a:avLst/>
          </a:prstGeom>
          <a:noFill/>
        </p:spPr>
        <p:txBody>
          <a:bodyPr wrap="square" lIns="96387" tIns="48192" rIns="96387" bIns="48192" rtlCol="0">
            <a:spAutoFit/>
          </a:bodyPr>
          <a:lstStyle/>
          <a:p>
            <a:pPr algn="ctr"/>
            <a:r>
              <a:rPr lang="ru-RU" sz="2000" b="1" kern="0" dirty="0" err="1">
                <a:solidFill>
                  <a:srgbClr val="000066"/>
                </a:solidFill>
                <a:latin typeface="Cambria" panose="02040503050406030204" pitchFamily="18" charset="0"/>
                <a:ea typeface="Cambria" panose="02040503050406030204" pitchFamily="18" charset="0"/>
                <a:cs typeface="+mn-ea"/>
              </a:rPr>
              <a:t>course</a:t>
            </a:r>
            <a:r>
              <a:rPr lang="ru-RU" sz="2000" b="1" kern="0" dirty="0">
                <a:solidFill>
                  <a:srgbClr val="000066"/>
                </a:solidFill>
                <a:latin typeface="Cambria" panose="02040503050406030204" pitchFamily="18" charset="0"/>
                <a:ea typeface="Cambria" panose="02040503050406030204" pitchFamily="18" charset="0"/>
                <a:cs typeface="+mn-ea"/>
              </a:rPr>
              <a:t> </a:t>
            </a:r>
            <a:r>
              <a:rPr lang="ru-RU" sz="2000" b="1" kern="0" dirty="0" err="1">
                <a:solidFill>
                  <a:srgbClr val="000066"/>
                </a:solidFill>
                <a:latin typeface="Cambria" panose="02040503050406030204" pitchFamily="18" charset="0"/>
                <a:ea typeface="Cambria" panose="02040503050406030204" pitchFamily="18" charset="0"/>
                <a:cs typeface="+mn-ea"/>
              </a:rPr>
              <a:t>notes</a:t>
            </a:r>
            <a:r>
              <a:rPr lang="ru-RU" sz="2000" b="1" kern="0" dirty="0">
                <a:solidFill>
                  <a:srgbClr val="000066"/>
                </a:solidFill>
                <a:latin typeface="Cambria" panose="02040503050406030204" pitchFamily="18" charset="0"/>
                <a:ea typeface="Cambria" panose="02040503050406030204" pitchFamily="18" charset="0"/>
                <a:cs typeface="+mn-ea"/>
              </a:rPr>
              <a:t> </a:t>
            </a:r>
            <a:r>
              <a:rPr lang="ru-RU" sz="2000" b="1" kern="0" dirty="0" err="1">
                <a:solidFill>
                  <a:srgbClr val="000066"/>
                </a:solidFill>
                <a:latin typeface="Cambria" panose="02040503050406030204" pitchFamily="18" charset="0"/>
                <a:ea typeface="Cambria" panose="02040503050406030204" pitchFamily="18" charset="0"/>
                <a:cs typeface="+mn-ea"/>
              </a:rPr>
              <a:t>for</a:t>
            </a:r>
            <a:r>
              <a:rPr lang="ru-RU" sz="2000" b="1" kern="0" dirty="0">
                <a:solidFill>
                  <a:srgbClr val="000066"/>
                </a:solidFill>
                <a:latin typeface="Cambria" panose="02040503050406030204" pitchFamily="18" charset="0"/>
                <a:ea typeface="Cambria" panose="02040503050406030204" pitchFamily="18" charset="0"/>
                <a:cs typeface="+mn-ea"/>
              </a:rPr>
              <a:t> </a:t>
            </a:r>
            <a:r>
              <a:rPr lang="ru-RU" sz="2000" b="1" kern="0" dirty="0" err="1">
                <a:solidFill>
                  <a:srgbClr val="000066"/>
                </a:solidFill>
                <a:latin typeface="Cambria" panose="02040503050406030204" pitchFamily="18" charset="0"/>
                <a:ea typeface="Cambria" panose="02040503050406030204" pitchFamily="18" charset="0"/>
                <a:cs typeface="+mn-ea"/>
              </a:rPr>
              <a:t>students</a:t>
            </a:r>
            <a:endParaRPr lang="en-GB" altLang="zh-CN" sz="2000" b="1" kern="0" dirty="0">
              <a:solidFill>
                <a:srgbClr val="000066"/>
              </a:solidFill>
              <a:latin typeface="Cambria" panose="02040503050406030204" pitchFamily="18" charset="0"/>
              <a:ea typeface="Cambria" panose="02040503050406030204" pitchFamily="18" charset="0"/>
              <a:cs typeface="+mn-ea"/>
              <a:sym typeface="+mn-lt"/>
            </a:endParaRPr>
          </a:p>
        </p:txBody>
      </p:sp>
      <p:sp>
        <p:nvSpPr>
          <p:cNvPr id="100" name="TextBox 112"/>
          <p:cNvSpPr txBox="1"/>
          <p:nvPr/>
        </p:nvSpPr>
        <p:spPr>
          <a:xfrm>
            <a:off x="5277187" y="5187958"/>
            <a:ext cx="2448332" cy="1328432"/>
          </a:xfrm>
          <a:prstGeom prst="rect">
            <a:avLst/>
          </a:prstGeom>
          <a:noFill/>
        </p:spPr>
        <p:txBody>
          <a:bodyPr wrap="square" lIns="96387" tIns="48192" rIns="96387" bIns="48192" rtlCol="0">
            <a:spAutoFit/>
          </a:bodyPr>
          <a:lstStyle/>
          <a:p>
            <a:pPr algn="ctr"/>
            <a:r>
              <a:rPr lang="en-US" sz="2000" b="1" kern="0" dirty="0">
                <a:solidFill>
                  <a:srgbClr val="000066"/>
                </a:solidFill>
                <a:latin typeface="Cambria" panose="02040503050406030204" pitchFamily="18" charset="0"/>
                <a:ea typeface="Cambria" panose="02040503050406030204" pitchFamily="18" charset="0"/>
                <a:cs typeface="+mn-ea"/>
              </a:rPr>
              <a:t>manuals for students, </a:t>
            </a:r>
            <a:r>
              <a:rPr lang="en-US" sz="2000" b="1" kern="0" dirty="0" err="1">
                <a:solidFill>
                  <a:srgbClr val="000066"/>
                </a:solidFill>
                <a:latin typeface="Cambria" panose="02040503050406030204" pitchFamily="18" charset="0"/>
                <a:ea typeface="Cambria" panose="02040503050406030204" pitchFamily="18" charset="0"/>
                <a:cs typeface="+mn-ea"/>
              </a:rPr>
              <a:t>masres</a:t>
            </a:r>
            <a:r>
              <a:rPr lang="en-US" sz="2000" b="1" kern="0" dirty="0">
                <a:solidFill>
                  <a:srgbClr val="000066"/>
                </a:solidFill>
                <a:latin typeface="Cambria" panose="02040503050406030204" pitchFamily="18" charset="0"/>
                <a:ea typeface="Cambria" panose="02040503050406030204" pitchFamily="18" charset="0"/>
                <a:cs typeface="+mn-ea"/>
              </a:rPr>
              <a:t> students, </a:t>
            </a:r>
            <a:r>
              <a:rPr lang="en-US" sz="2000" b="1" kern="0" dirty="0" err="1">
                <a:solidFill>
                  <a:srgbClr val="000066"/>
                </a:solidFill>
                <a:latin typeface="Cambria" panose="02040503050406030204" pitchFamily="18" charset="0"/>
                <a:ea typeface="Cambria" panose="02040503050406030204" pitchFamily="18" charset="0"/>
                <a:cs typeface="+mn-ea"/>
              </a:rPr>
              <a:t>Phd</a:t>
            </a:r>
            <a:r>
              <a:rPr lang="en-US" sz="2000" b="1" kern="0" dirty="0">
                <a:solidFill>
                  <a:srgbClr val="000066"/>
                </a:solidFill>
                <a:latin typeface="Cambria" panose="02040503050406030204" pitchFamily="18" charset="0"/>
                <a:ea typeface="Cambria" panose="02040503050406030204" pitchFamily="18" charset="0"/>
                <a:cs typeface="+mn-ea"/>
              </a:rPr>
              <a:t> students</a:t>
            </a:r>
            <a:endParaRPr lang="ro-RO" sz="2000" b="1" kern="0" dirty="0">
              <a:solidFill>
                <a:srgbClr val="000066"/>
              </a:solidFill>
              <a:latin typeface="Cambria" panose="02040503050406030204" pitchFamily="18" charset="0"/>
              <a:ea typeface="Cambria" panose="02040503050406030204" pitchFamily="18" charset="0"/>
              <a:cs typeface="+mn-ea"/>
            </a:endParaRPr>
          </a:p>
        </p:txBody>
      </p:sp>
      <p:grpSp>
        <p:nvGrpSpPr>
          <p:cNvPr id="101" name="组合 119"/>
          <p:cNvGrpSpPr/>
          <p:nvPr/>
        </p:nvGrpSpPr>
        <p:grpSpPr>
          <a:xfrm>
            <a:off x="8436977" y="2889347"/>
            <a:ext cx="1362175" cy="1573529"/>
            <a:chOff x="4966840" y="32547"/>
            <a:chExt cx="1506022" cy="1739302"/>
          </a:xfrm>
          <a:effectLst>
            <a:outerShdw blurRad="127000" dist="38100" dir="2700000" algn="tl" rotWithShape="0">
              <a:prstClr val="black">
                <a:alpha val="40000"/>
              </a:prstClr>
            </a:outerShdw>
          </a:effectLst>
        </p:grpSpPr>
        <p:sp>
          <p:nvSpPr>
            <p:cNvPr id="102" name="Freeform 27"/>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99CCFF"/>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grpSp>
        <p:nvGrpSpPr>
          <p:cNvPr id="104" name="组合 123"/>
          <p:cNvGrpSpPr/>
          <p:nvPr/>
        </p:nvGrpSpPr>
        <p:grpSpPr>
          <a:xfrm>
            <a:off x="818728" y="2915765"/>
            <a:ext cx="1362175" cy="1573529"/>
            <a:chOff x="229394" y="1453367"/>
            <a:chExt cx="969072" cy="1119178"/>
          </a:xfrm>
          <a:effectLst>
            <a:outerShdw blurRad="127000" dist="38100" dir="2700000" algn="tl" rotWithShape="0">
              <a:prstClr val="black">
                <a:alpha val="40000"/>
              </a:prstClr>
            </a:outerShdw>
          </a:effectLst>
        </p:grpSpPr>
        <p:sp>
          <p:nvSpPr>
            <p:cNvPr id="105" name="Freeform 27"/>
            <p:cNvSpPr>
              <a:spLocks/>
            </p:cNvSpPr>
            <p:nvPr/>
          </p:nvSpPr>
          <p:spPr bwMode="auto">
            <a:xfrm>
              <a:off x="229394" y="1453367"/>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Freeform 27"/>
            <p:cNvSpPr>
              <a:spLocks/>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0066"/>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grpSp>
        <p:nvGrpSpPr>
          <p:cNvPr id="107" name="组合 131"/>
          <p:cNvGrpSpPr/>
          <p:nvPr/>
        </p:nvGrpSpPr>
        <p:grpSpPr>
          <a:xfrm>
            <a:off x="5743112" y="3554964"/>
            <a:ext cx="1362175" cy="1573529"/>
            <a:chOff x="229394" y="1453366"/>
            <a:chExt cx="969072" cy="1119178"/>
          </a:xfrm>
          <a:effectLst>
            <a:outerShdw blurRad="127000" dist="38100" dir="2700000" algn="tl" rotWithShape="0">
              <a:prstClr val="black">
                <a:alpha val="40000"/>
              </a:prstClr>
            </a:outerShdw>
          </a:effectLst>
        </p:grpSpPr>
        <p:sp>
          <p:nvSpPr>
            <p:cNvPr id="108" name="Freeform 27"/>
            <p:cNvSpPr>
              <a:spLocks/>
            </p:cNvSpPr>
            <p:nvPr/>
          </p:nvSpPr>
          <p:spPr bwMode="auto">
            <a:xfrm>
              <a:off x="229394"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Freeform 27"/>
            <p:cNvSpPr>
              <a:spLocks/>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0066"/>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sp>
        <p:nvSpPr>
          <p:cNvPr id="110" name="CasetăText 109"/>
          <p:cNvSpPr txBox="1"/>
          <p:nvPr/>
        </p:nvSpPr>
        <p:spPr>
          <a:xfrm>
            <a:off x="1083181" y="3400300"/>
            <a:ext cx="823916" cy="523220"/>
          </a:xfrm>
          <a:prstGeom prst="rect">
            <a:avLst/>
          </a:prstGeom>
          <a:noFill/>
        </p:spPr>
        <p:txBody>
          <a:bodyPr wrap="square" lIns="91435" tIns="45717" rIns="91435" bIns="45717" rtlCol="0">
            <a:spAutoFit/>
          </a:bodyPr>
          <a:lstStyle/>
          <a:p>
            <a:pPr algn="ctr"/>
            <a:r>
              <a:rPr lang="ro-RO" sz="2800" b="1" dirty="0" smtClean="0">
                <a:solidFill>
                  <a:schemeClr val="bg1"/>
                </a:solidFill>
                <a:latin typeface="Cambria" panose="02040503050406030204" pitchFamily="18" charset="0"/>
                <a:ea typeface="Cambria" panose="02040503050406030204" pitchFamily="18" charset="0"/>
              </a:rPr>
              <a:t>117</a:t>
            </a:r>
            <a:endParaRPr lang="ro-RO" sz="2800" b="1" dirty="0">
              <a:solidFill>
                <a:schemeClr val="bg1"/>
              </a:solidFill>
              <a:latin typeface="Cambria" panose="02040503050406030204" pitchFamily="18" charset="0"/>
              <a:ea typeface="Cambria" panose="02040503050406030204" pitchFamily="18" charset="0"/>
            </a:endParaRPr>
          </a:p>
        </p:txBody>
      </p:sp>
      <p:sp>
        <p:nvSpPr>
          <p:cNvPr id="111" name="CasetăText 110"/>
          <p:cNvSpPr txBox="1"/>
          <p:nvPr/>
        </p:nvSpPr>
        <p:spPr>
          <a:xfrm>
            <a:off x="3485419" y="3400300"/>
            <a:ext cx="823916" cy="523220"/>
          </a:xfrm>
          <a:prstGeom prst="rect">
            <a:avLst/>
          </a:prstGeom>
          <a:noFill/>
        </p:spPr>
        <p:txBody>
          <a:bodyPr wrap="square" lIns="91435" tIns="45717" rIns="91435" bIns="45717" rtlCol="0">
            <a:spAutoFit/>
          </a:bodyPr>
          <a:lstStyle/>
          <a:p>
            <a:pPr algn="ctr"/>
            <a:r>
              <a:rPr lang="ro-RO" sz="2800" b="1" dirty="0" smtClean="0">
                <a:latin typeface="Cambria" panose="02040503050406030204" pitchFamily="18" charset="0"/>
                <a:ea typeface="Cambria" panose="02040503050406030204" pitchFamily="18" charset="0"/>
              </a:rPr>
              <a:t>38</a:t>
            </a:r>
            <a:endParaRPr lang="ro-RO" sz="2800" b="1" dirty="0">
              <a:latin typeface="Cambria" panose="02040503050406030204" pitchFamily="18" charset="0"/>
              <a:ea typeface="Cambria" panose="02040503050406030204" pitchFamily="18" charset="0"/>
            </a:endParaRPr>
          </a:p>
        </p:txBody>
      </p:sp>
      <p:sp>
        <p:nvSpPr>
          <p:cNvPr id="112" name="CasetăText 111"/>
          <p:cNvSpPr txBox="1"/>
          <p:nvPr/>
        </p:nvSpPr>
        <p:spPr>
          <a:xfrm>
            <a:off x="5990974" y="4055644"/>
            <a:ext cx="823916" cy="523220"/>
          </a:xfrm>
          <a:prstGeom prst="rect">
            <a:avLst/>
          </a:prstGeom>
          <a:noFill/>
        </p:spPr>
        <p:txBody>
          <a:bodyPr wrap="square" lIns="91435" tIns="45717" rIns="91435" bIns="45717" rtlCol="0">
            <a:spAutoFit/>
          </a:bodyPr>
          <a:lstStyle/>
          <a:p>
            <a:pPr algn="ctr"/>
            <a:r>
              <a:rPr lang="ro-RO" sz="2800" b="1" dirty="0" smtClean="0">
                <a:solidFill>
                  <a:schemeClr val="bg1"/>
                </a:solidFill>
                <a:latin typeface="Cambria" panose="02040503050406030204" pitchFamily="18" charset="0"/>
                <a:ea typeface="Cambria" panose="02040503050406030204" pitchFamily="18" charset="0"/>
              </a:rPr>
              <a:t>5</a:t>
            </a:r>
            <a:endParaRPr lang="ro-RO" sz="2800" b="1" dirty="0">
              <a:solidFill>
                <a:schemeClr val="bg1"/>
              </a:solidFill>
              <a:latin typeface="Cambria" panose="02040503050406030204" pitchFamily="18" charset="0"/>
              <a:ea typeface="Cambria" panose="02040503050406030204" pitchFamily="18" charset="0"/>
            </a:endParaRPr>
          </a:p>
        </p:txBody>
      </p:sp>
      <p:sp>
        <p:nvSpPr>
          <p:cNvPr id="113" name="CasetăText 112"/>
          <p:cNvSpPr txBox="1"/>
          <p:nvPr/>
        </p:nvSpPr>
        <p:spPr>
          <a:xfrm>
            <a:off x="8727507" y="3453146"/>
            <a:ext cx="823916" cy="523220"/>
          </a:xfrm>
          <a:prstGeom prst="rect">
            <a:avLst/>
          </a:prstGeom>
          <a:noFill/>
        </p:spPr>
        <p:txBody>
          <a:bodyPr wrap="square" lIns="91435" tIns="45717" rIns="91435" bIns="45717" rtlCol="0">
            <a:spAutoFit/>
          </a:bodyPr>
          <a:lstStyle/>
          <a:p>
            <a:pPr algn="ctr"/>
            <a:r>
              <a:rPr lang="ro-RO" sz="2800" b="1" dirty="0">
                <a:latin typeface="Cambria" panose="02040503050406030204" pitchFamily="18" charset="0"/>
                <a:ea typeface="Cambria" panose="02040503050406030204" pitchFamily="18" charset="0"/>
              </a:rPr>
              <a:t>4</a:t>
            </a:r>
          </a:p>
        </p:txBody>
      </p:sp>
      <p:grpSp>
        <p:nvGrpSpPr>
          <p:cNvPr id="114" name="组合 123"/>
          <p:cNvGrpSpPr/>
          <p:nvPr/>
        </p:nvGrpSpPr>
        <p:grpSpPr>
          <a:xfrm>
            <a:off x="10961345" y="2946612"/>
            <a:ext cx="1362175" cy="1573529"/>
            <a:chOff x="229394" y="1453367"/>
            <a:chExt cx="969072" cy="1119178"/>
          </a:xfrm>
          <a:effectLst>
            <a:outerShdw blurRad="127000" dist="38100" dir="2700000" algn="tl" rotWithShape="0">
              <a:prstClr val="black">
                <a:alpha val="40000"/>
              </a:prstClr>
            </a:outerShdw>
          </a:effectLst>
        </p:grpSpPr>
        <p:sp>
          <p:nvSpPr>
            <p:cNvPr id="115" name="Freeform 27"/>
            <p:cNvSpPr>
              <a:spLocks/>
            </p:cNvSpPr>
            <p:nvPr/>
          </p:nvSpPr>
          <p:spPr bwMode="auto">
            <a:xfrm>
              <a:off x="229394" y="1453367"/>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Freeform 27"/>
            <p:cNvSpPr>
              <a:spLocks/>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0066"/>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sp>
        <p:nvSpPr>
          <p:cNvPr id="117" name="CasetăText 116"/>
          <p:cNvSpPr txBox="1"/>
          <p:nvPr/>
        </p:nvSpPr>
        <p:spPr>
          <a:xfrm>
            <a:off x="11225798" y="3431147"/>
            <a:ext cx="823916" cy="523220"/>
          </a:xfrm>
          <a:prstGeom prst="rect">
            <a:avLst/>
          </a:prstGeom>
          <a:noFill/>
        </p:spPr>
        <p:txBody>
          <a:bodyPr wrap="square" lIns="91435" tIns="45717" rIns="91435" bIns="45717" rtlCol="0">
            <a:spAutoFit/>
          </a:bodyPr>
          <a:lstStyle/>
          <a:p>
            <a:pPr algn="ctr"/>
            <a:r>
              <a:rPr lang="ro-RO" sz="2800" b="1" dirty="0" smtClean="0">
                <a:solidFill>
                  <a:schemeClr val="bg1"/>
                </a:solidFill>
                <a:latin typeface="Cambria" panose="02040503050406030204" pitchFamily="18" charset="0"/>
                <a:ea typeface="Cambria" panose="02040503050406030204" pitchFamily="18" charset="0"/>
              </a:rPr>
              <a:t>117</a:t>
            </a:r>
            <a:endParaRPr lang="ro-RO" sz="2800" b="1" dirty="0">
              <a:solidFill>
                <a:schemeClr val="bg1"/>
              </a:solidFill>
              <a:latin typeface="Cambria" panose="02040503050406030204" pitchFamily="18" charset="0"/>
              <a:ea typeface="Cambria" panose="02040503050406030204" pitchFamily="18" charset="0"/>
            </a:endParaRPr>
          </a:p>
        </p:txBody>
      </p:sp>
      <p:cxnSp>
        <p:nvCxnSpPr>
          <p:cNvPr id="118" name="直接连接符 20"/>
          <p:cNvCxnSpPr>
            <a:cxnSpLocks noChangeShapeType="1"/>
            <a:endCxn id="115" idx="2"/>
          </p:cNvCxnSpPr>
          <p:nvPr/>
        </p:nvCxnSpPr>
        <p:spPr bwMode="auto">
          <a:xfrm>
            <a:off x="7509930" y="2086599"/>
            <a:ext cx="3451415" cy="1253550"/>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sp>
        <p:nvSpPr>
          <p:cNvPr id="119" name="TextBox 110"/>
          <p:cNvSpPr txBox="1"/>
          <p:nvPr/>
        </p:nvSpPr>
        <p:spPr>
          <a:xfrm>
            <a:off x="10511016" y="4612650"/>
            <a:ext cx="2289030" cy="1328432"/>
          </a:xfrm>
          <a:prstGeom prst="rect">
            <a:avLst/>
          </a:prstGeom>
          <a:noFill/>
        </p:spPr>
        <p:txBody>
          <a:bodyPr wrap="square" lIns="96387" tIns="48192" rIns="96387" bIns="48192" rtlCol="0">
            <a:spAutoFit/>
          </a:bodyPr>
          <a:lstStyle/>
          <a:p>
            <a:pPr algn="ctr"/>
            <a:r>
              <a:rPr lang="en-US" sz="2000" b="1" kern="0" dirty="0">
                <a:solidFill>
                  <a:srgbClr val="000066"/>
                </a:solidFill>
                <a:latin typeface="Cambria" panose="02040503050406030204" pitchFamily="18" charset="0"/>
                <a:ea typeface="Cambria" panose="02040503050406030204" pitchFamily="18" charset="0"/>
                <a:cs typeface="+mn-ea"/>
              </a:rPr>
              <a:t>methodological indications for students (author and co-author)</a:t>
            </a:r>
            <a:endParaRPr lang="en-GB" altLang="zh-CN" sz="2000" b="1" kern="0" dirty="0">
              <a:solidFill>
                <a:srgbClr val="000066"/>
              </a:solidFill>
              <a:latin typeface="Cambria" panose="02040503050406030204" pitchFamily="18" charset="0"/>
              <a:ea typeface="Cambria" panose="02040503050406030204" pitchFamily="18" charset="0"/>
              <a:cs typeface="+mn-ea"/>
              <a:sym typeface="+mn-lt"/>
            </a:endParaRPr>
          </a:p>
        </p:txBody>
      </p:sp>
    </p:spTree>
    <p:extLst>
      <p:ext uri="{BB962C8B-B14F-4D97-AF65-F5344CB8AC3E}">
        <p14:creationId xmlns:p14="http://schemas.microsoft.com/office/powerpoint/2010/main" val="3291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2319379" y="263525"/>
            <a:ext cx="7766801" cy="646331"/>
          </a:xfrm>
          <a:prstGeom prst="rect">
            <a:avLst/>
          </a:prstGeom>
        </p:spPr>
        <p:txBody>
          <a:bodyPr wrap="square">
            <a:spAutoFit/>
          </a:bodyPr>
          <a:lstStyle/>
          <a:p>
            <a:r>
              <a:rPr lang="ro-RO" sz="3600" b="1" dirty="0" smtClean="0">
                <a:solidFill>
                  <a:schemeClr val="bg1"/>
                </a:solidFill>
              </a:rPr>
              <a:t>Svetlana </a:t>
            </a:r>
            <a:r>
              <a:rPr lang="ro-RO" sz="3600" b="1" dirty="0" err="1" smtClean="0">
                <a:solidFill>
                  <a:schemeClr val="bg1"/>
                </a:solidFill>
              </a:rPr>
              <a:t>Hadgiu</a:t>
            </a:r>
            <a:endParaRPr lang="ro-RO" sz="3200" dirty="0">
              <a:solidFill>
                <a:schemeClr val="bg1"/>
              </a:solidFill>
            </a:endParaRPr>
          </a:p>
        </p:txBody>
      </p:sp>
      <p:grpSp>
        <p:nvGrpSpPr>
          <p:cNvPr id="3" name="组合 113"/>
          <p:cNvGrpSpPr/>
          <p:nvPr/>
        </p:nvGrpSpPr>
        <p:grpSpPr>
          <a:xfrm>
            <a:off x="5442883" y="894747"/>
            <a:ext cx="2116939" cy="2445402"/>
            <a:chOff x="3752572" y="829317"/>
            <a:chExt cx="1506022" cy="1739302"/>
          </a:xfrm>
          <a:effectLst>
            <a:outerShdw blurRad="127000" dist="38100" dir="2700000" algn="tl" rotWithShape="0">
              <a:prstClr val="black">
                <a:alpha val="40000"/>
              </a:prstClr>
            </a:outerShdw>
          </a:effectLst>
        </p:grpSpPr>
        <p:grpSp>
          <p:nvGrpSpPr>
            <p:cNvPr id="4" name="组合 114"/>
            <p:cNvGrpSpPr/>
            <p:nvPr/>
          </p:nvGrpSpPr>
          <p:grpSpPr>
            <a:xfrm>
              <a:off x="3752572" y="829317"/>
              <a:ext cx="1506022" cy="1739302"/>
              <a:chOff x="4966840" y="32547"/>
              <a:chExt cx="1506022" cy="1739302"/>
            </a:xfrm>
          </p:grpSpPr>
          <p:sp>
            <p:nvSpPr>
              <p:cNvPr id="6" name="Freeform 27"/>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0066"/>
              </a:solidFill>
              <a:ln w="28575" cap="flat">
                <a:solidFill>
                  <a:schemeClr val="bg1"/>
                </a:solid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solidFill>
                    <a:srgbClr val="000066"/>
                  </a:solidFill>
                </a:endParaRPr>
              </a:p>
            </p:txBody>
          </p:sp>
        </p:grpSp>
        <p:sp>
          <p:nvSpPr>
            <p:cNvPr id="5" name="TextBox 115"/>
            <p:cNvSpPr txBox="1"/>
            <p:nvPr/>
          </p:nvSpPr>
          <p:spPr>
            <a:xfrm>
              <a:off x="4024426" y="1385883"/>
              <a:ext cx="925698" cy="634831"/>
            </a:xfrm>
            <a:prstGeom prst="rect">
              <a:avLst/>
            </a:prstGeom>
            <a:noFill/>
          </p:spPr>
          <p:txBody>
            <a:bodyPr wrap="square" rtlCol="0">
              <a:spAutoFit/>
            </a:bodyPr>
            <a:lstStyle/>
            <a:p>
              <a:pPr algn="ctr" fontAlgn="auto">
                <a:spcBef>
                  <a:spcPts val="0"/>
                </a:spcBef>
                <a:spcAft>
                  <a:spcPts val="0"/>
                </a:spcAft>
                <a:defRPr/>
              </a:pPr>
              <a:r>
                <a:rPr lang="ro-RO" altLang="zh-CN" sz="2600" b="1" dirty="0" err="1">
                  <a:solidFill>
                    <a:schemeClr val="bg1"/>
                  </a:solidFill>
                  <a:latin typeface="Cambria" panose="02040503050406030204" pitchFamily="18" charset="0"/>
                  <a:ea typeface="Cambria" panose="02040503050406030204" pitchFamily="18" charset="0"/>
                </a:rPr>
                <a:t>Publi-cations</a:t>
              </a:r>
              <a:endParaRPr lang="zh-CN" altLang="en-US" sz="2600" b="1" dirty="0">
                <a:solidFill>
                  <a:schemeClr val="bg1"/>
                </a:solidFill>
                <a:latin typeface="Cambria" panose="02040503050406030204" pitchFamily="18" charset="0"/>
              </a:endParaRPr>
            </a:p>
          </p:txBody>
        </p:sp>
      </p:grpSp>
      <p:cxnSp>
        <p:nvCxnSpPr>
          <p:cNvPr id="8" name="直接连接符 20"/>
          <p:cNvCxnSpPr>
            <a:cxnSpLocks noChangeShapeType="1"/>
            <a:stCxn id="13" idx="4"/>
            <a:endCxn id="6" idx="1"/>
          </p:cNvCxnSpPr>
          <p:nvPr/>
        </p:nvCxnSpPr>
        <p:spPr bwMode="auto">
          <a:xfrm flipV="1">
            <a:off x="3901689" y="2730487"/>
            <a:ext cx="1541194" cy="682349"/>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cxnSp>
        <p:nvCxnSpPr>
          <p:cNvPr id="9" name="直接连接符 20"/>
          <p:cNvCxnSpPr>
            <a:cxnSpLocks noChangeShapeType="1"/>
            <a:stCxn id="26" idx="3"/>
          </p:cNvCxnSpPr>
          <p:nvPr/>
        </p:nvCxnSpPr>
        <p:spPr bwMode="auto">
          <a:xfrm flipV="1">
            <a:off x="5225594" y="3090174"/>
            <a:ext cx="680777" cy="464790"/>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cxnSp>
        <p:nvCxnSpPr>
          <p:cNvPr id="10" name="直接连接符 20"/>
          <p:cNvCxnSpPr>
            <a:cxnSpLocks noChangeShapeType="1"/>
            <a:stCxn id="20" idx="3"/>
          </p:cNvCxnSpPr>
          <p:nvPr/>
        </p:nvCxnSpPr>
        <p:spPr bwMode="auto">
          <a:xfrm flipH="1" flipV="1">
            <a:off x="7126221" y="3030476"/>
            <a:ext cx="526583" cy="611226"/>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cxnSp>
        <p:nvCxnSpPr>
          <p:cNvPr id="11" name="直接连接符 20"/>
          <p:cNvCxnSpPr>
            <a:cxnSpLocks noChangeShapeType="1"/>
            <a:stCxn id="23" idx="4"/>
          </p:cNvCxnSpPr>
          <p:nvPr/>
        </p:nvCxnSpPr>
        <p:spPr bwMode="auto">
          <a:xfrm flipV="1">
            <a:off x="1842011" y="2134112"/>
            <a:ext cx="3524736" cy="1134570"/>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grpSp>
        <p:nvGrpSpPr>
          <p:cNvPr id="12" name="组合 88"/>
          <p:cNvGrpSpPr/>
          <p:nvPr/>
        </p:nvGrpSpPr>
        <p:grpSpPr>
          <a:xfrm>
            <a:off x="2539514" y="3019299"/>
            <a:ext cx="1362175" cy="1573529"/>
            <a:chOff x="4966840" y="32547"/>
            <a:chExt cx="1506022" cy="1739302"/>
          </a:xfrm>
          <a:effectLst>
            <a:outerShdw blurRad="127000" dist="38100" dir="2700000" algn="tl" rotWithShape="0">
              <a:prstClr val="black">
                <a:alpha val="40000"/>
              </a:prstClr>
            </a:outerShdw>
          </a:effectLst>
        </p:grpSpPr>
        <p:sp>
          <p:nvSpPr>
            <p:cNvPr id="13" name="Freeform 27"/>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99CCFF"/>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sp>
        <p:nvSpPr>
          <p:cNvPr id="15" name="TextBox 107"/>
          <p:cNvSpPr txBox="1"/>
          <p:nvPr/>
        </p:nvSpPr>
        <p:spPr>
          <a:xfrm>
            <a:off x="634836" y="4660254"/>
            <a:ext cx="1745795" cy="712878"/>
          </a:xfrm>
          <a:prstGeom prst="rect">
            <a:avLst/>
          </a:prstGeom>
          <a:noFill/>
        </p:spPr>
        <p:txBody>
          <a:bodyPr wrap="square" lIns="96387" tIns="48192" rIns="96387" bIns="48192" rtlCol="0">
            <a:spAutoFit/>
          </a:bodyPr>
          <a:lstStyle/>
          <a:p>
            <a:pPr algn="ctr" fontAlgn="auto">
              <a:spcBef>
                <a:spcPts val="0"/>
              </a:spcBef>
              <a:spcAft>
                <a:spcPts val="0"/>
              </a:spcAft>
              <a:defRPr/>
            </a:pPr>
            <a:r>
              <a:rPr lang="ro-RO" sz="2000" b="1" kern="0" dirty="0">
                <a:solidFill>
                  <a:srgbClr val="000066"/>
                </a:solidFill>
                <a:latin typeface="Cambria" panose="02040503050406030204" pitchFamily="18" charset="0"/>
                <a:ea typeface="Cambria" panose="02040503050406030204" pitchFamily="18" charset="0"/>
                <a:cs typeface="+mn-ea"/>
              </a:rPr>
              <a:t>A</a:t>
            </a:r>
            <a:r>
              <a:rPr lang="ru-RU" sz="2000" b="1" kern="0" dirty="0" err="1">
                <a:solidFill>
                  <a:srgbClr val="000066"/>
                </a:solidFill>
                <a:latin typeface="Cambria" panose="02040503050406030204" pitchFamily="18" charset="0"/>
                <a:ea typeface="Cambria" panose="02040503050406030204" pitchFamily="18" charset="0"/>
                <a:cs typeface="+mn-ea"/>
              </a:rPr>
              <a:t>rticles</a:t>
            </a:r>
            <a:r>
              <a:rPr lang="ru-RU" sz="2000" b="1" kern="0" dirty="0">
                <a:solidFill>
                  <a:srgbClr val="000066"/>
                </a:solidFill>
                <a:latin typeface="Cambria" panose="02040503050406030204" pitchFamily="18" charset="0"/>
                <a:ea typeface="Cambria" panose="02040503050406030204" pitchFamily="18" charset="0"/>
                <a:cs typeface="+mn-ea"/>
              </a:rPr>
              <a:t> </a:t>
            </a:r>
            <a:r>
              <a:rPr lang="ru-RU" sz="2000" b="1" kern="0" dirty="0" err="1">
                <a:solidFill>
                  <a:srgbClr val="000066"/>
                </a:solidFill>
                <a:latin typeface="Cambria" panose="02040503050406030204" pitchFamily="18" charset="0"/>
                <a:ea typeface="Cambria" panose="02040503050406030204" pitchFamily="18" charset="0"/>
                <a:cs typeface="+mn-ea"/>
              </a:rPr>
              <a:t>and</a:t>
            </a:r>
            <a:r>
              <a:rPr lang="ru-RU" sz="2000" b="1" kern="0" dirty="0">
                <a:solidFill>
                  <a:srgbClr val="000066"/>
                </a:solidFill>
                <a:latin typeface="Cambria" panose="02040503050406030204" pitchFamily="18" charset="0"/>
                <a:ea typeface="Cambria" panose="02040503050406030204" pitchFamily="18" charset="0"/>
                <a:cs typeface="+mn-ea"/>
              </a:rPr>
              <a:t> </a:t>
            </a:r>
            <a:r>
              <a:rPr lang="ru-RU" sz="2000" b="1" kern="0" dirty="0" err="1">
                <a:solidFill>
                  <a:srgbClr val="000066"/>
                </a:solidFill>
                <a:latin typeface="Cambria" panose="02040503050406030204" pitchFamily="18" charset="0"/>
                <a:ea typeface="Cambria" panose="02040503050406030204" pitchFamily="18" charset="0"/>
                <a:cs typeface="+mn-ea"/>
              </a:rPr>
              <a:t>theses</a:t>
            </a:r>
            <a:endParaRPr lang="zh-CN" altLang="en-US" sz="2000" b="1" kern="0" dirty="0">
              <a:solidFill>
                <a:srgbClr val="000066"/>
              </a:solidFill>
              <a:latin typeface="Cambria" panose="02040503050406030204" pitchFamily="18" charset="0"/>
              <a:ea typeface="Cambria" panose="02040503050406030204" pitchFamily="18" charset="0"/>
              <a:cs typeface="+mn-ea"/>
            </a:endParaRPr>
          </a:p>
        </p:txBody>
      </p:sp>
      <p:sp>
        <p:nvSpPr>
          <p:cNvPr id="16" name="TextBox 109"/>
          <p:cNvSpPr txBox="1"/>
          <p:nvPr/>
        </p:nvSpPr>
        <p:spPr>
          <a:xfrm>
            <a:off x="2085181" y="4650093"/>
            <a:ext cx="1880817" cy="1328432"/>
          </a:xfrm>
          <a:prstGeom prst="rect">
            <a:avLst/>
          </a:prstGeom>
          <a:noFill/>
        </p:spPr>
        <p:txBody>
          <a:bodyPr wrap="square" lIns="96387" tIns="48192" rIns="96387" bIns="48192"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484849"/>
                </a:solidFill>
                <a:effectLst/>
                <a:uLnTx/>
                <a:uFillTx/>
                <a:latin typeface="微软雅黑"/>
                <a:ea typeface="微软雅黑"/>
              </a:defRPr>
            </a:lvl1pPr>
          </a:lstStyle>
          <a:p>
            <a:pPr algn="ctr"/>
            <a:r>
              <a:rPr lang="ro-RO" sz="2000" b="1" dirty="0">
                <a:solidFill>
                  <a:srgbClr val="000066"/>
                </a:solidFill>
                <a:latin typeface="Cambria" panose="02040503050406030204" pitchFamily="18" charset="0"/>
                <a:ea typeface="Cambria" panose="02040503050406030204" pitchFamily="18" charset="0"/>
                <a:cs typeface="+mn-ea"/>
              </a:rPr>
              <a:t>M</a:t>
            </a:r>
            <a:r>
              <a:rPr lang="ru-RU" sz="2000" b="1" dirty="0" err="1">
                <a:solidFill>
                  <a:srgbClr val="000066"/>
                </a:solidFill>
                <a:latin typeface="Cambria" panose="02040503050406030204" pitchFamily="18" charset="0"/>
                <a:ea typeface="Cambria" panose="02040503050406030204" pitchFamily="18" charset="0"/>
                <a:cs typeface="+mn-ea"/>
              </a:rPr>
              <a:t>aterials</a:t>
            </a:r>
            <a:r>
              <a:rPr lang="ru-RU" sz="2000" b="1" dirty="0">
                <a:solidFill>
                  <a:srgbClr val="000066"/>
                </a:solidFill>
                <a:latin typeface="Cambria" panose="02040503050406030204" pitchFamily="18" charset="0"/>
                <a:ea typeface="Cambria" panose="02040503050406030204" pitchFamily="18" charset="0"/>
                <a:cs typeface="+mn-ea"/>
              </a:rPr>
              <a:t> </a:t>
            </a:r>
            <a:r>
              <a:rPr lang="ru-RU" sz="2000" b="1" dirty="0" err="1">
                <a:solidFill>
                  <a:srgbClr val="000066"/>
                </a:solidFill>
                <a:latin typeface="Cambria" panose="02040503050406030204" pitchFamily="18" charset="0"/>
                <a:ea typeface="Cambria" panose="02040503050406030204" pitchFamily="18" charset="0"/>
                <a:cs typeface="+mn-ea"/>
              </a:rPr>
              <a:t>of</a:t>
            </a:r>
            <a:r>
              <a:rPr lang="ru-RU" sz="2000" b="1" dirty="0">
                <a:solidFill>
                  <a:srgbClr val="000066"/>
                </a:solidFill>
                <a:latin typeface="Cambria" panose="02040503050406030204" pitchFamily="18" charset="0"/>
                <a:ea typeface="Cambria" panose="02040503050406030204" pitchFamily="18" charset="0"/>
                <a:cs typeface="+mn-ea"/>
              </a:rPr>
              <a:t> </a:t>
            </a:r>
            <a:r>
              <a:rPr lang="ru-RU" sz="2000" b="1" dirty="0" err="1">
                <a:solidFill>
                  <a:srgbClr val="000066"/>
                </a:solidFill>
                <a:latin typeface="Cambria" panose="02040503050406030204" pitchFamily="18" charset="0"/>
                <a:ea typeface="Cambria" panose="02040503050406030204" pitchFamily="18" charset="0"/>
                <a:cs typeface="+mn-ea"/>
              </a:rPr>
              <a:t>scientific</a:t>
            </a:r>
            <a:r>
              <a:rPr lang="ru-RU" sz="2000" b="1" dirty="0">
                <a:solidFill>
                  <a:srgbClr val="000066"/>
                </a:solidFill>
                <a:latin typeface="Cambria" panose="02040503050406030204" pitchFamily="18" charset="0"/>
                <a:ea typeface="Cambria" panose="02040503050406030204" pitchFamily="18" charset="0"/>
                <a:cs typeface="+mn-ea"/>
              </a:rPr>
              <a:t> </a:t>
            </a:r>
            <a:r>
              <a:rPr lang="ru-RU" sz="2000" b="1" dirty="0" err="1">
                <a:solidFill>
                  <a:srgbClr val="000066"/>
                </a:solidFill>
                <a:latin typeface="Cambria" panose="02040503050406030204" pitchFamily="18" charset="0"/>
                <a:ea typeface="Cambria" panose="02040503050406030204" pitchFamily="18" charset="0"/>
                <a:cs typeface="+mn-ea"/>
              </a:rPr>
              <a:t>communications</a:t>
            </a:r>
            <a:endParaRPr lang="en-GB" altLang="zh-CN" sz="2000" b="1" dirty="0">
              <a:solidFill>
                <a:srgbClr val="000066"/>
              </a:solidFill>
              <a:latin typeface="Cambria" panose="02040503050406030204" pitchFamily="18" charset="0"/>
              <a:ea typeface="Cambria" panose="02040503050406030204" pitchFamily="18" charset="0"/>
              <a:cs typeface="+mn-ea"/>
              <a:sym typeface="+mn-lt"/>
            </a:endParaRPr>
          </a:p>
        </p:txBody>
      </p:sp>
      <p:sp>
        <p:nvSpPr>
          <p:cNvPr id="17" name="TextBox 110"/>
          <p:cNvSpPr txBox="1"/>
          <p:nvPr/>
        </p:nvSpPr>
        <p:spPr>
          <a:xfrm>
            <a:off x="6273151" y="5304784"/>
            <a:ext cx="2289030" cy="405102"/>
          </a:xfrm>
          <a:prstGeom prst="rect">
            <a:avLst/>
          </a:prstGeom>
          <a:noFill/>
        </p:spPr>
        <p:txBody>
          <a:bodyPr wrap="square" lIns="96387" tIns="48192" rIns="96387" bIns="48192" rtlCol="0">
            <a:spAutoFit/>
          </a:bodyPr>
          <a:lstStyle/>
          <a:p>
            <a:pPr algn="ctr"/>
            <a:r>
              <a:rPr lang="en-US" sz="2000" b="1" kern="0" dirty="0">
                <a:solidFill>
                  <a:srgbClr val="000066"/>
                </a:solidFill>
                <a:latin typeface="Cambria" panose="02040503050406030204" pitchFamily="18" charset="0"/>
                <a:ea typeface="Cambria" panose="02040503050406030204" pitchFamily="18" charset="0"/>
                <a:cs typeface="+mn-ea"/>
              </a:rPr>
              <a:t>Clinical protocols</a:t>
            </a:r>
            <a:endParaRPr lang="en-GB" altLang="zh-CN" sz="2000" b="1" kern="0" dirty="0">
              <a:solidFill>
                <a:srgbClr val="000066"/>
              </a:solidFill>
              <a:latin typeface="Cambria" panose="02040503050406030204" pitchFamily="18" charset="0"/>
              <a:ea typeface="Cambria" panose="02040503050406030204" pitchFamily="18" charset="0"/>
              <a:cs typeface="+mn-ea"/>
              <a:sym typeface="+mn-lt"/>
            </a:endParaRPr>
          </a:p>
        </p:txBody>
      </p:sp>
      <p:sp>
        <p:nvSpPr>
          <p:cNvPr id="18" name="TextBox 112"/>
          <p:cNvSpPr txBox="1"/>
          <p:nvPr/>
        </p:nvSpPr>
        <p:spPr>
          <a:xfrm>
            <a:off x="4142581" y="5187958"/>
            <a:ext cx="2448332" cy="712878"/>
          </a:xfrm>
          <a:prstGeom prst="rect">
            <a:avLst/>
          </a:prstGeom>
          <a:noFill/>
        </p:spPr>
        <p:txBody>
          <a:bodyPr wrap="square" lIns="96387" tIns="48192" rIns="96387" bIns="48192" rtlCol="0">
            <a:spAutoFit/>
          </a:bodyPr>
          <a:lstStyle/>
          <a:p>
            <a:pPr algn="ctr"/>
            <a:r>
              <a:rPr lang="ro-RO" sz="2000" b="1" kern="0" dirty="0">
                <a:solidFill>
                  <a:srgbClr val="000066"/>
                </a:solidFill>
                <a:latin typeface="Cambria" panose="02040503050406030204" pitchFamily="18" charset="0"/>
                <a:ea typeface="Cambria" panose="02040503050406030204" pitchFamily="18" charset="0"/>
                <a:cs typeface="+mn-ea"/>
              </a:rPr>
              <a:t>P</a:t>
            </a:r>
            <a:r>
              <a:rPr lang="en-US" sz="2000" b="1" kern="0" dirty="0" err="1">
                <a:solidFill>
                  <a:srgbClr val="000066"/>
                </a:solidFill>
                <a:latin typeface="Cambria" panose="02040503050406030204" pitchFamily="18" charset="0"/>
                <a:ea typeface="Cambria" panose="02040503050406030204" pitchFamily="18" charset="0"/>
                <a:cs typeface="+mn-ea"/>
              </a:rPr>
              <a:t>atents</a:t>
            </a:r>
            <a:r>
              <a:rPr lang="en-US" sz="2000" b="1" kern="0" dirty="0">
                <a:solidFill>
                  <a:srgbClr val="000066"/>
                </a:solidFill>
                <a:latin typeface="Cambria" panose="02040503050406030204" pitchFamily="18" charset="0"/>
                <a:ea typeface="Cambria" panose="02040503050406030204" pitchFamily="18" charset="0"/>
                <a:cs typeface="+mn-ea"/>
              </a:rPr>
              <a:t> for inventions</a:t>
            </a:r>
            <a:endParaRPr lang="ro-RO" sz="2000" b="1" kern="0" dirty="0">
              <a:solidFill>
                <a:srgbClr val="000066"/>
              </a:solidFill>
              <a:latin typeface="Cambria" panose="02040503050406030204" pitchFamily="18" charset="0"/>
              <a:ea typeface="Cambria" panose="02040503050406030204" pitchFamily="18" charset="0"/>
              <a:cs typeface="+mn-ea"/>
            </a:endParaRPr>
          </a:p>
        </p:txBody>
      </p:sp>
      <p:grpSp>
        <p:nvGrpSpPr>
          <p:cNvPr id="19" name="组合 119"/>
          <p:cNvGrpSpPr/>
          <p:nvPr/>
        </p:nvGrpSpPr>
        <p:grpSpPr>
          <a:xfrm>
            <a:off x="6971406" y="3641702"/>
            <a:ext cx="1362175" cy="1573529"/>
            <a:chOff x="4966840" y="32547"/>
            <a:chExt cx="1506022" cy="1739302"/>
          </a:xfrm>
          <a:effectLst>
            <a:outerShdw blurRad="127000" dist="38100" dir="2700000" algn="tl" rotWithShape="0">
              <a:prstClr val="black">
                <a:alpha val="40000"/>
              </a:prstClr>
            </a:outerShdw>
          </a:effectLst>
        </p:grpSpPr>
        <p:sp>
          <p:nvSpPr>
            <p:cNvPr id="20" name="Freeform 27"/>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99CCFF"/>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grpSp>
        <p:nvGrpSpPr>
          <p:cNvPr id="22" name="组合 123"/>
          <p:cNvGrpSpPr/>
          <p:nvPr/>
        </p:nvGrpSpPr>
        <p:grpSpPr>
          <a:xfrm>
            <a:off x="479836" y="2875145"/>
            <a:ext cx="1362175" cy="1573529"/>
            <a:chOff x="229394" y="1453367"/>
            <a:chExt cx="969072" cy="1119178"/>
          </a:xfrm>
          <a:effectLst>
            <a:outerShdw blurRad="127000" dist="38100" dir="2700000" algn="tl" rotWithShape="0">
              <a:prstClr val="black">
                <a:alpha val="40000"/>
              </a:prstClr>
            </a:outerShdw>
          </a:effectLst>
        </p:grpSpPr>
        <p:sp>
          <p:nvSpPr>
            <p:cNvPr id="23" name="Freeform 27"/>
            <p:cNvSpPr>
              <a:spLocks/>
            </p:cNvSpPr>
            <p:nvPr/>
          </p:nvSpPr>
          <p:spPr bwMode="auto">
            <a:xfrm>
              <a:off x="229394" y="1453367"/>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Freeform 27"/>
            <p:cNvSpPr>
              <a:spLocks/>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0066"/>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grpSp>
        <p:nvGrpSpPr>
          <p:cNvPr id="25" name="组合 131"/>
          <p:cNvGrpSpPr/>
          <p:nvPr/>
        </p:nvGrpSpPr>
        <p:grpSpPr>
          <a:xfrm>
            <a:off x="4544196" y="3554964"/>
            <a:ext cx="1362175" cy="1573529"/>
            <a:chOff x="229394" y="1453366"/>
            <a:chExt cx="969072" cy="1119178"/>
          </a:xfrm>
          <a:effectLst>
            <a:outerShdw blurRad="127000" dist="38100" dir="2700000" algn="tl" rotWithShape="0">
              <a:prstClr val="black">
                <a:alpha val="40000"/>
              </a:prstClr>
            </a:outerShdw>
          </a:effectLst>
        </p:grpSpPr>
        <p:sp>
          <p:nvSpPr>
            <p:cNvPr id="26" name="Freeform 27"/>
            <p:cNvSpPr>
              <a:spLocks/>
            </p:cNvSpPr>
            <p:nvPr/>
          </p:nvSpPr>
          <p:spPr bwMode="auto">
            <a:xfrm>
              <a:off x="229394"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Freeform 27"/>
            <p:cNvSpPr>
              <a:spLocks/>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0066"/>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sp>
        <p:nvSpPr>
          <p:cNvPr id="28" name="CasetăText 27"/>
          <p:cNvSpPr txBox="1"/>
          <p:nvPr/>
        </p:nvSpPr>
        <p:spPr>
          <a:xfrm>
            <a:off x="743589" y="3340149"/>
            <a:ext cx="823916" cy="523220"/>
          </a:xfrm>
          <a:prstGeom prst="rect">
            <a:avLst/>
          </a:prstGeom>
          <a:noFill/>
        </p:spPr>
        <p:txBody>
          <a:bodyPr wrap="square" lIns="91435" tIns="45717" rIns="91435" bIns="45717" rtlCol="0">
            <a:spAutoFit/>
          </a:bodyPr>
          <a:lstStyle/>
          <a:p>
            <a:pPr algn="ctr"/>
            <a:r>
              <a:rPr lang="ro-RO" sz="2800" b="1" dirty="0">
                <a:solidFill>
                  <a:schemeClr val="bg1"/>
                </a:solidFill>
                <a:latin typeface="Cambria" panose="02040503050406030204" pitchFamily="18" charset="0"/>
                <a:ea typeface="Cambria" panose="02040503050406030204" pitchFamily="18" charset="0"/>
              </a:rPr>
              <a:t>429</a:t>
            </a:r>
          </a:p>
        </p:txBody>
      </p:sp>
      <p:sp>
        <p:nvSpPr>
          <p:cNvPr id="29" name="CasetăText 28"/>
          <p:cNvSpPr txBox="1"/>
          <p:nvPr/>
        </p:nvSpPr>
        <p:spPr>
          <a:xfrm>
            <a:off x="2872952" y="3530252"/>
            <a:ext cx="823916" cy="523220"/>
          </a:xfrm>
          <a:prstGeom prst="rect">
            <a:avLst/>
          </a:prstGeom>
          <a:noFill/>
        </p:spPr>
        <p:txBody>
          <a:bodyPr wrap="square" lIns="91435" tIns="45717" rIns="91435" bIns="45717" rtlCol="0">
            <a:spAutoFit/>
          </a:bodyPr>
          <a:lstStyle/>
          <a:p>
            <a:pPr algn="ctr"/>
            <a:r>
              <a:rPr lang="ro-RO" sz="2800" b="1" dirty="0">
                <a:latin typeface="Cambria" panose="02040503050406030204" pitchFamily="18" charset="0"/>
                <a:ea typeface="Cambria" panose="02040503050406030204" pitchFamily="18" charset="0"/>
              </a:rPr>
              <a:t>216</a:t>
            </a:r>
          </a:p>
        </p:txBody>
      </p:sp>
      <p:sp>
        <p:nvSpPr>
          <p:cNvPr id="30" name="CasetăText 29"/>
          <p:cNvSpPr txBox="1"/>
          <p:nvPr/>
        </p:nvSpPr>
        <p:spPr>
          <a:xfrm>
            <a:off x="4856368" y="4055644"/>
            <a:ext cx="823916" cy="523220"/>
          </a:xfrm>
          <a:prstGeom prst="rect">
            <a:avLst/>
          </a:prstGeom>
          <a:noFill/>
        </p:spPr>
        <p:txBody>
          <a:bodyPr wrap="square" lIns="91435" tIns="45717" rIns="91435" bIns="45717" rtlCol="0">
            <a:spAutoFit/>
          </a:bodyPr>
          <a:lstStyle/>
          <a:p>
            <a:pPr algn="ctr"/>
            <a:r>
              <a:rPr lang="ro-RO" sz="2800" b="1" dirty="0">
                <a:solidFill>
                  <a:schemeClr val="bg1"/>
                </a:solidFill>
                <a:latin typeface="Cambria" panose="02040503050406030204" pitchFamily="18" charset="0"/>
                <a:ea typeface="Cambria" panose="02040503050406030204" pitchFamily="18" charset="0"/>
              </a:rPr>
              <a:t>13</a:t>
            </a:r>
          </a:p>
        </p:txBody>
      </p:sp>
      <p:sp>
        <p:nvSpPr>
          <p:cNvPr id="31" name="CasetăText 30"/>
          <p:cNvSpPr txBox="1"/>
          <p:nvPr/>
        </p:nvSpPr>
        <p:spPr>
          <a:xfrm>
            <a:off x="7326246" y="4205501"/>
            <a:ext cx="823916" cy="523220"/>
          </a:xfrm>
          <a:prstGeom prst="rect">
            <a:avLst/>
          </a:prstGeom>
          <a:noFill/>
        </p:spPr>
        <p:txBody>
          <a:bodyPr wrap="square" lIns="91435" tIns="45717" rIns="91435" bIns="45717" rtlCol="0">
            <a:spAutoFit/>
          </a:bodyPr>
          <a:lstStyle/>
          <a:p>
            <a:pPr algn="ctr"/>
            <a:r>
              <a:rPr lang="ro-RO" sz="2800" b="1" dirty="0">
                <a:latin typeface="Cambria" panose="02040503050406030204" pitchFamily="18" charset="0"/>
                <a:ea typeface="Cambria" panose="02040503050406030204" pitchFamily="18" charset="0"/>
              </a:rPr>
              <a:t>14</a:t>
            </a:r>
          </a:p>
        </p:txBody>
      </p:sp>
      <p:grpSp>
        <p:nvGrpSpPr>
          <p:cNvPr id="32" name="组合 123"/>
          <p:cNvGrpSpPr/>
          <p:nvPr/>
        </p:nvGrpSpPr>
        <p:grpSpPr>
          <a:xfrm>
            <a:off x="8795800" y="3221585"/>
            <a:ext cx="1362175" cy="1573529"/>
            <a:chOff x="229394" y="1453367"/>
            <a:chExt cx="969072" cy="1119178"/>
          </a:xfrm>
          <a:effectLst>
            <a:outerShdw blurRad="127000" dist="38100" dir="2700000" algn="tl" rotWithShape="0">
              <a:prstClr val="black">
                <a:alpha val="40000"/>
              </a:prstClr>
            </a:outerShdw>
          </a:effectLst>
        </p:grpSpPr>
        <p:sp>
          <p:nvSpPr>
            <p:cNvPr id="33" name="Freeform 27"/>
            <p:cNvSpPr>
              <a:spLocks/>
            </p:cNvSpPr>
            <p:nvPr/>
          </p:nvSpPr>
          <p:spPr bwMode="auto">
            <a:xfrm>
              <a:off x="229394" y="1453367"/>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Freeform 27"/>
            <p:cNvSpPr>
              <a:spLocks/>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0066"/>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sp>
        <p:nvSpPr>
          <p:cNvPr id="35" name="CasetăText 34"/>
          <p:cNvSpPr txBox="1"/>
          <p:nvPr/>
        </p:nvSpPr>
        <p:spPr>
          <a:xfrm>
            <a:off x="9124563" y="3706120"/>
            <a:ext cx="823916" cy="523220"/>
          </a:xfrm>
          <a:prstGeom prst="rect">
            <a:avLst/>
          </a:prstGeom>
          <a:noFill/>
        </p:spPr>
        <p:txBody>
          <a:bodyPr wrap="square" lIns="91435" tIns="45717" rIns="91435" bIns="45717" rtlCol="0">
            <a:spAutoFit/>
          </a:bodyPr>
          <a:lstStyle/>
          <a:p>
            <a:pPr algn="ctr"/>
            <a:r>
              <a:rPr lang="ro-RO" sz="2800" b="1" dirty="0">
                <a:solidFill>
                  <a:schemeClr val="bg1"/>
                </a:solidFill>
                <a:latin typeface="Cambria" panose="02040503050406030204" pitchFamily="18" charset="0"/>
                <a:ea typeface="Cambria" panose="02040503050406030204" pitchFamily="18" charset="0"/>
              </a:rPr>
              <a:t>2</a:t>
            </a:r>
          </a:p>
        </p:txBody>
      </p:sp>
      <p:cxnSp>
        <p:nvCxnSpPr>
          <p:cNvPr id="36" name="直接连接符 20"/>
          <p:cNvCxnSpPr>
            <a:cxnSpLocks noChangeShapeType="1"/>
            <a:stCxn id="6" idx="5"/>
            <a:endCxn id="33" idx="2"/>
          </p:cNvCxnSpPr>
          <p:nvPr/>
        </p:nvCxnSpPr>
        <p:spPr bwMode="auto">
          <a:xfrm>
            <a:off x="7559822" y="2730487"/>
            <a:ext cx="1235978" cy="884635"/>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sp>
        <p:nvSpPr>
          <p:cNvPr id="37" name="TextBox 110"/>
          <p:cNvSpPr txBox="1"/>
          <p:nvPr/>
        </p:nvSpPr>
        <p:spPr>
          <a:xfrm>
            <a:off x="8409781" y="4887623"/>
            <a:ext cx="2289030" cy="405102"/>
          </a:xfrm>
          <a:prstGeom prst="rect">
            <a:avLst/>
          </a:prstGeom>
          <a:noFill/>
        </p:spPr>
        <p:txBody>
          <a:bodyPr wrap="square" lIns="96387" tIns="48192" rIns="96387" bIns="48192" rtlCol="0">
            <a:spAutoFit/>
          </a:bodyPr>
          <a:lstStyle/>
          <a:p>
            <a:pPr algn="ctr"/>
            <a:r>
              <a:rPr lang="en-US" sz="2000" b="1" kern="0" dirty="0">
                <a:solidFill>
                  <a:srgbClr val="000066"/>
                </a:solidFill>
                <a:latin typeface="Cambria" panose="02040503050406030204" pitchFamily="18" charset="0"/>
                <a:ea typeface="Cambria" panose="02040503050406030204" pitchFamily="18" charset="0"/>
                <a:cs typeface="+mn-ea"/>
              </a:rPr>
              <a:t>Monographs</a:t>
            </a:r>
            <a:endParaRPr lang="en-GB" altLang="zh-CN" sz="2000" b="1" kern="0" dirty="0">
              <a:solidFill>
                <a:srgbClr val="000066"/>
              </a:solidFill>
              <a:latin typeface="Cambria" panose="02040503050406030204" pitchFamily="18" charset="0"/>
              <a:ea typeface="Cambria" panose="02040503050406030204" pitchFamily="18" charset="0"/>
              <a:cs typeface="+mn-ea"/>
              <a:sym typeface="+mn-lt"/>
            </a:endParaRPr>
          </a:p>
        </p:txBody>
      </p:sp>
      <p:grpSp>
        <p:nvGrpSpPr>
          <p:cNvPr id="38" name="组合 88">
            <a:extLst>
              <a:ext uri="{FF2B5EF4-FFF2-40B4-BE49-F238E27FC236}">
                <a16:creationId xmlns:a16="http://schemas.microsoft.com/office/drawing/2014/main" xmlns="" id="{11DFDB63-A143-433D-B1CA-3E6ECF12E947}"/>
              </a:ext>
            </a:extLst>
          </p:cNvPr>
          <p:cNvGrpSpPr/>
          <p:nvPr/>
        </p:nvGrpSpPr>
        <p:grpSpPr>
          <a:xfrm>
            <a:off x="10698811" y="3050198"/>
            <a:ext cx="1362175" cy="1573529"/>
            <a:chOff x="4966840" y="32547"/>
            <a:chExt cx="1506022" cy="1739302"/>
          </a:xfrm>
          <a:effectLst>
            <a:outerShdw blurRad="127000" dist="38100" dir="2700000" algn="tl" rotWithShape="0">
              <a:prstClr val="black">
                <a:alpha val="40000"/>
              </a:prstClr>
            </a:outerShdw>
          </a:effectLst>
        </p:grpSpPr>
        <p:sp>
          <p:nvSpPr>
            <p:cNvPr id="39" name="Freeform 27">
              <a:extLst>
                <a:ext uri="{FF2B5EF4-FFF2-40B4-BE49-F238E27FC236}">
                  <a16:creationId xmlns:a16="http://schemas.microsoft.com/office/drawing/2014/main" xmlns="" id="{1F6F4966-C478-4B77-8042-F3EF57AE6E6A}"/>
                </a:ext>
              </a:extLst>
            </p:cNvPr>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Freeform 27">
              <a:extLst>
                <a:ext uri="{FF2B5EF4-FFF2-40B4-BE49-F238E27FC236}">
                  <a16:creationId xmlns:a16="http://schemas.microsoft.com/office/drawing/2014/main" xmlns="" id="{48EFEA23-D7C6-44D1-B86E-FFF430284741}"/>
                </a:ext>
              </a:extLst>
            </p:cNvPr>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99CCFF"/>
            </a:solidFill>
            <a:ln w="28575" cap="flat">
              <a:noFill/>
              <a:prstDash val="solid"/>
              <a:miter lim="800000"/>
              <a:headEnd/>
              <a:tailEnd/>
            </a:ln>
            <a:effectLst/>
          </p:spPr>
          <p:txBody>
            <a:bodyPr vert="horz" wrap="square" lIns="96429" tIns="48214" rIns="96429" bIns="48214" numCol="1" anchor="t" anchorCtr="0" compatLnSpc="1">
              <a:prstTxWarp prst="textNoShape">
                <a:avLst/>
              </a:prstTxWarp>
            </a:bodyPr>
            <a:lstStyle/>
            <a:p>
              <a:endParaRPr lang="zh-CN" altLang="en-US"/>
            </a:p>
          </p:txBody>
        </p:sp>
      </p:grpSp>
      <p:sp>
        <p:nvSpPr>
          <p:cNvPr id="41" name="CasetăText 110">
            <a:extLst>
              <a:ext uri="{FF2B5EF4-FFF2-40B4-BE49-F238E27FC236}">
                <a16:creationId xmlns:a16="http://schemas.microsoft.com/office/drawing/2014/main" xmlns="" id="{32E7B19F-767D-49E0-ADC0-A182E6F5D1D0}"/>
              </a:ext>
            </a:extLst>
          </p:cNvPr>
          <p:cNvSpPr txBox="1"/>
          <p:nvPr/>
        </p:nvSpPr>
        <p:spPr>
          <a:xfrm>
            <a:off x="10992887" y="3550664"/>
            <a:ext cx="823916" cy="523220"/>
          </a:xfrm>
          <a:prstGeom prst="rect">
            <a:avLst/>
          </a:prstGeom>
          <a:noFill/>
        </p:spPr>
        <p:txBody>
          <a:bodyPr wrap="square" lIns="91435" tIns="45717" rIns="91435" bIns="45717" rtlCol="0">
            <a:spAutoFit/>
          </a:bodyPr>
          <a:lstStyle/>
          <a:p>
            <a:pPr algn="ctr"/>
            <a:r>
              <a:rPr lang="ro-RO" sz="2800" b="1" dirty="0" smtClean="0">
                <a:latin typeface="Cambria" panose="02040503050406030204" pitchFamily="18" charset="0"/>
                <a:ea typeface="Cambria" panose="02040503050406030204" pitchFamily="18" charset="0"/>
              </a:rPr>
              <a:t>129</a:t>
            </a:r>
            <a:endParaRPr lang="ro-RO" sz="2800" b="1" dirty="0">
              <a:latin typeface="Cambria" panose="02040503050406030204" pitchFamily="18" charset="0"/>
              <a:ea typeface="Cambria" panose="02040503050406030204" pitchFamily="18" charset="0"/>
            </a:endParaRPr>
          </a:p>
        </p:txBody>
      </p:sp>
      <p:sp>
        <p:nvSpPr>
          <p:cNvPr id="42" name="TextBox 109">
            <a:extLst>
              <a:ext uri="{FF2B5EF4-FFF2-40B4-BE49-F238E27FC236}">
                <a16:creationId xmlns:a16="http://schemas.microsoft.com/office/drawing/2014/main" xmlns="" id="{B0303A6B-62BF-41E9-A621-A826EB630E82}"/>
              </a:ext>
            </a:extLst>
          </p:cNvPr>
          <p:cNvSpPr txBox="1"/>
          <p:nvPr/>
        </p:nvSpPr>
        <p:spPr>
          <a:xfrm>
            <a:off x="10439489" y="4815201"/>
            <a:ext cx="1880817" cy="405102"/>
          </a:xfrm>
          <a:prstGeom prst="rect">
            <a:avLst/>
          </a:prstGeom>
          <a:noFill/>
        </p:spPr>
        <p:txBody>
          <a:bodyPr wrap="square" lIns="96387" tIns="48192" rIns="96387" bIns="48192"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484849"/>
                </a:solidFill>
                <a:effectLst/>
                <a:uLnTx/>
                <a:uFillTx/>
                <a:latin typeface="微软雅黑"/>
                <a:ea typeface="微软雅黑"/>
              </a:defRPr>
            </a:lvl1pPr>
          </a:lstStyle>
          <a:p>
            <a:pPr algn="ctr"/>
            <a:r>
              <a:rPr lang="ro-RO" sz="2000" b="1" dirty="0" err="1">
                <a:solidFill>
                  <a:srgbClr val="000066"/>
                </a:solidFill>
                <a:latin typeface="Cambria" panose="02040503050406030204" pitchFamily="18" charset="0"/>
                <a:ea typeface="Cambria" panose="02040503050406030204" pitchFamily="18" charset="0"/>
                <a:cs typeface="+mn-ea"/>
              </a:rPr>
              <a:t>Posters</a:t>
            </a:r>
            <a:endParaRPr lang="en-GB" altLang="zh-CN" sz="2000" b="1" dirty="0">
              <a:solidFill>
                <a:srgbClr val="000066"/>
              </a:solidFill>
              <a:latin typeface="Cambria" panose="02040503050406030204" pitchFamily="18" charset="0"/>
              <a:ea typeface="Cambria" panose="02040503050406030204" pitchFamily="18" charset="0"/>
              <a:cs typeface="+mn-ea"/>
              <a:sym typeface="+mn-lt"/>
            </a:endParaRPr>
          </a:p>
        </p:txBody>
      </p:sp>
      <p:cxnSp>
        <p:nvCxnSpPr>
          <p:cNvPr id="43" name="直接连接符 20">
            <a:extLst>
              <a:ext uri="{FF2B5EF4-FFF2-40B4-BE49-F238E27FC236}">
                <a16:creationId xmlns:a16="http://schemas.microsoft.com/office/drawing/2014/main" xmlns="" id="{319D184F-B605-4CD6-B7E2-B000CB450B87}"/>
              </a:ext>
            </a:extLst>
          </p:cNvPr>
          <p:cNvCxnSpPr>
            <a:cxnSpLocks noChangeShapeType="1"/>
            <a:endCxn id="40" idx="2"/>
          </p:cNvCxnSpPr>
          <p:nvPr/>
        </p:nvCxnSpPr>
        <p:spPr bwMode="auto">
          <a:xfrm>
            <a:off x="7587177" y="2137010"/>
            <a:ext cx="3250880" cy="1387119"/>
          </a:xfrm>
          <a:prstGeom prst="line">
            <a:avLst/>
          </a:prstGeom>
          <a:noFill/>
          <a:ln w="19050">
            <a:solidFill>
              <a:srgbClr val="339966"/>
            </a:solidFill>
            <a:prstDash val="sys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4207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2050985" y="311488"/>
            <a:ext cx="7766801" cy="646331"/>
          </a:xfrm>
          <a:prstGeom prst="rect">
            <a:avLst/>
          </a:prstGeom>
        </p:spPr>
        <p:txBody>
          <a:bodyPr wrap="square">
            <a:spAutoFit/>
          </a:bodyPr>
          <a:lstStyle/>
          <a:p>
            <a:r>
              <a:rPr lang="ro-RO" sz="3600" b="1" dirty="0" smtClean="0">
                <a:solidFill>
                  <a:schemeClr val="bg1"/>
                </a:solidFill>
              </a:rPr>
              <a:t>Stela Adauji</a:t>
            </a:r>
            <a:endParaRPr lang="ro-RO" sz="3200" dirty="0">
              <a:solidFill>
                <a:schemeClr val="bg1"/>
              </a:solidFill>
            </a:endParaRPr>
          </a:p>
        </p:txBody>
      </p:sp>
      <p:sp>
        <p:nvSpPr>
          <p:cNvPr id="40" name="椭圆 32"/>
          <p:cNvSpPr/>
          <p:nvPr/>
        </p:nvSpPr>
        <p:spPr bwMode="auto">
          <a:xfrm>
            <a:off x="610841" y="2628551"/>
            <a:ext cx="2992088" cy="2856676"/>
          </a:xfrm>
          <a:prstGeom prst="ellipse">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42" name="弧形 34"/>
          <p:cNvSpPr/>
          <p:nvPr/>
        </p:nvSpPr>
        <p:spPr>
          <a:xfrm rot="5400000">
            <a:off x="317294" y="1978961"/>
            <a:ext cx="3693740" cy="4267960"/>
          </a:xfrm>
          <a:prstGeom prst="arc">
            <a:avLst>
              <a:gd name="adj1" fmla="val 10885653"/>
              <a:gd name="adj2" fmla="val 21134707"/>
            </a:avLst>
          </a:prstGeom>
          <a:noFill/>
          <a:ln w="9525" cap="flat" cmpd="sng" algn="ctr">
            <a:solidFill>
              <a:sysClr val="window" lastClr="FFFFFF">
                <a:lumMod val="65000"/>
              </a:sysClr>
            </a:solidFill>
            <a:prstDash val="solid"/>
          </a:ln>
          <a:effectLst/>
        </p:spPr>
        <p:txBody>
          <a:bodyPr lIns="114797" tIns="57398" rIns="114797" bIns="57398" rtlCol="0" anchor="ctr"/>
          <a:lstStyle/>
          <a:p>
            <a:pPr algn="ctr" defTabSz="1147970" fontAlgn="auto">
              <a:spcBef>
                <a:spcPts val="0"/>
              </a:spcBef>
              <a:spcAft>
                <a:spcPts val="0"/>
              </a:spcAft>
              <a:defRPr/>
            </a:pPr>
            <a:endParaRPr lang="zh-CN" altLang="en-US" sz="2200" kern="0">
              <a:solidFill>
                <a:sysClr val="windowText" lastClr="000000"/>
              </a:solidFill>
              <a:latin typeface="Cambria" panose="02040503050406030204" pitchFamily="18" charset="0"/>
              <a:ea typeface="微软雅黑"/>
            </a:endParaRPr>
          </a:p>
        </p:txBody>
      </p:sp>
      <p:sp>
        <p:nvSpPr>
          <p:cNvPr id="48" name="椭圆 35"/>
          <p:cNvSpPr/>
          <p:nvPr/>
        </p:nvSpPr>
        <p:spPr bwMode="auto">
          <a:xfrm>
            <a:off x="2817079" y="2210259"/>
            <a:ext cx="375069" cy="281348"/>
          </a:xfrm>
          <a:prstGeom prst="ellipse">
            <a:avLst/>
          </a:prstGeom>
          <a:solidFill>
            <a:srgbClr val="0065B0"/>
          </a:solidFill>
          <a:ln w="25400" cap="flat" cmpd="sng" algn="ctr">
            <a:noFill/>
            <a:prstDash val="solid"/>
          </a:ln>
          <a:effectLst>
            <a:outerShdw blurRad="279400" dist="1905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r>
              <a:rPr lang="en-US" altLang="zh-CN" sz="2200" kern="0" dirty="0">
                <a:solidFill>
                  <a:sysClr val="window" lastClr="FFFFFF"/>
                </a:solidFill>
                <a:latin typeface="Cambria" panose="02040503050406030204" pitchFamily="18" charset="0"/>
                <a:ea typeface="Cambria" panose="02040503050406030204" pitchFamily="18" charset="0"/>
              </a:rPr>
              <a:t>1</a:t>
            </a:r>
            <a:endParaRPr lang="zh-CN" altLang="en-US" sz="2200" kern="0" dirty="0">
              <a:solidFill>
                <a:sysClr val="window" lastClr="FFFFFF"/>
              </a:solidFill>
              <a:latin typeface="Cambria" panose="02040503050406030204" pitchFamily="18" charset="0"/>
              <a:ea typeface="微软雅黑"/>
            </a:endParaRPr>
          </a:p>
        </p:txBody>
      </p:sp>
      <p:sp>
        <p:nvSpPr>
          <p:cNvPr id="49" name="椭圆 36"/>
          <p:cNvSpPr/>
          <p:nvPr/>
        </p:nvSpPr>
        <p:spPr bwMode="auto">
          <a:xfrm>
            <a:off x="3930954" y="3096506"/>
            <a:ext cx="375069" cy="281348"/>
          </a:xfrm>
          <a:prstGeom prst="ellipse">
            <a:avLst/>
          </a:prstGeom>
          <a:solidFill>
            <a:srgbClr val="00B0F0"/>
          </a:solidFill>
          <a:ln w="25400" cap="flat" cmpd="sng" algn="ctr">
            <a:noFill/>
            <a:prstDash val="solid"/>
          </a:ln>
          <a:effectLst>
            <a:outerShdw blurRad="279400" dist="1905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r>
              <a:rPr lang="en-US" altLang="zh-CN" sz="2200" kern="0" dirty="0">
                <a:solidFill>
                  <a:sysClr val="window" lastClr="FFFFFF"/>
                </a:solidFill>
                <a:latin typeface="Cambria" panose="02040503050406030204" pitchFamily="18" charset="0"/>
                <a:ea typeface="Cambria" panose="02040503050406030204" pitchFamily="18" charset="0"/>
              </a:rPr>
              <a:t>2</a:t>
            </a:r>
            <a:endParaRPr lang="zh-CN" altLang="en-US" sz="2200" kern="0" dirty="0">
              <a:solidFill>
                <a:sysClr val="window" lastClr="FFFFFF"/>
              </a:solidFill>
              <a:latin typeface="Cambria" panose="02040503050406030204" pitchFamily="18" charset="0"/>
              <a:ea typeface="微软雅黑"/>
            </a:endParaRPr>
          </a:p>
        </p:txBody>
      </p:sp>
      <p:sp>
        <p:nvSpPr>
          <p:cNvPr id="50" name="椭圆 37"/>
          <p:cNvSpPr/>
          <p:nvPr/>
        </p:nvSpPr>
        <p:spPr bwMode="auto">
          <a:xfrm>
            <a:off x="3960930" y="4321690"/>
            <a:ext cx="375069" cy="281348"/>
          </a:xfrm>
          <a:prstGeom prst="ellipse">
            <a:avLst/>
          </a:prstGeom>
          <a:solidFill>
            <a:srgbClr val="0065B0"/>
          </a:solidFill>
          <a:ln w="25400" cap="flat" cmpd="sng" algn="ctr">
            <a:noFill/>
            <a:prstDash val="solid"/>
          </a:ln>
          <a:effectLst>
            <a:outerShdw blurRad="279400" dist="1905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r>
              <a:rPr lang="en-US" altLang="zh-CN" sz="2200" kern="0" dirty="0">
                <a:solidFill>
                  <a:sysClr val="window" lastClr="FFFFFF"/>
                </a:solidFill>
                <a:latin typeface="Cambria" panose="02040503050406030204" pitchFamily="18" charset="0"/>
                <a:ea typeface="Cambria" panose="02040503050406030204" pitchFamily="18" charset="0"/>
              </a:rPr>
              <a:t>3</a:t>
            </a:r>
            <a:endParaRPr lang="zh-CN" altLang="en-US" sz="2200" kern="0" dirty="0">
              <a:solidFill>
                <a:sysClr val="window" lastClr="FFFFFF"/>
              </a:solidFill>
              <a:latin typeface="Cambria" panose="02040503050406030204" pitchFamily="18" charset="0"/>
              <a:ea typeface="微软雅黑"/>
            </a:endParaRPr>
          </a:p>
        </p:txBody>
      </p:sp>
      <p:sp>
        <p:nvSpPr>
          <p:cNvPr id="51" name="椭圆 38"/>
          <p:cNvSpPr/>
          <p:nvPr/>
        </p:nvSpPr>
        <p:spPr bwMode="auto">
          <a:xfrm>
            <a:off x="2817079" y="5294497"/>
            <a:ext cx="375069" cy="281348"/>
          </a:xfrm>
          <a:prstGeom prst="ellipse">
            <a:avLst/>
          </a:prstGeom>
          <a:solidFill>
            <a:srgbClr val="00B0F0"/>
          </a:solidFill>
          <a:ln w="25400" cap="flat" cmpd="sng" algn="ctr">
            <a:noFill/>
            <a:prstDash val="solid"/>
          </a:ln>
          <a:effectLst>
            <a:outerShdw blurRad="279400" dist="1905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r>
              <a:rPr lang="en-US" altLang="zh-CN" sz="2200" kern="0" dirty="0">
                <a:solidFill>
                  <a:sysClr val="window" lastClr="FFFFFF"/>
                </a:solidFill>
                <a:latin typeface="Cambria" panose="02040503050406030204" pitchFamily="18" charset="0"/>
                <a:ea typeface="Cambria" panose="02040503050406030204" pitchFamily="18" charset="0"/>
              </a:rPr>
              <a:t>4</a:t>
            </a:r>
            <a:endParaRPr lang="zh-CN" altLang="en-US" sz="2200" kern="0" dirty="0">
              <a:solidFill>
                <a:sysClr val="window" lastClr="FFFFFF"/>
              </a:solidFill>
              <a:latin typeface="Cambria" panose="02040503050406030204" pitchFamily="18" charset="0"/>
              <a:ea typeface="微软雅黑"/>
            </a:endParaRPr>
          </a:p>
        </p:txBody>
      </p:sp>
      <p:sp>
        <p:nvSpPr>
          <p:cNvPr id="52" name="圆角矩形 39"/>
          <p:cNvSpPr/>
          <p:nvPr/>
        </p:nvSpPr>
        <p:spPr bwMode="auto">
          <a:xfrm flipH="1">
            <a:off x="4644681" y="1809947"/>
            <a:ext cx="7194099" cy="646354"/>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53" name="TextBox 72"/>
          <p:cNvSpPr txBox="1"/>
          <p:nvPr/>
        </p:nvSpPr>
        <p:spPr bwMode="auto">
          <a:xfrm>
            <a:off x="5458099" y="1939925"/>
            <a:ext cx="4384662" cy="485249"/>
          </a:xfrm>
          <a:prstGeom prst="rect">
            <a:avLst/>
          </a:prstGeom>
          <a:noFill/>
        </p:spPr>
        <p:txBody>
          <a:bodyPr wrap="square" lIns="114797" tIns="57398" rIns="114797" bIns="573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47970" fontAlgn="auto">
              <a:spcBef>
                <a:spcPts val="0"/>
              </a:spcBef>
              <a:spcAft>
                <a:spcPts val="0"/>
              </a:spcAft>
              <a:defRPr/>
            </a:pPr>
            <a:r>
              <a:rPr lang="ru-RU" sz="2400" b="1" dirty="0" err="1">
                <a:solidFill>
                  <a:srgbClr val="002060"/>
                </a:solidFill>
              </a:rPr>
              <a:t>articles</a:t>
            </a:r>
            <a:r>
              <a:rPr lang="ru-RU" sz="2400" b="1" dirty="0">
                <a:solidFill>
                  <a:srgbClr val="002060"/>
                </a:solidFill>
              </a:rPr>
              <a:t> </a:t>
            </a:r>
            <a:r>
              <a:rPr lang="ru-RU" sz="2400" b="1" dirty="0" err="1">
                <a:solidFill>
                  <a:srgbClr val="002060"/>
                </a:solidFill>
              </a:rPr>
              <a:t>and</a:t>
            </a:r>
            <a:r>
              <a:rPr lang="ru-RU" sz="2400" b="1" dirty="0">
                <a:solidFill>
                  <a:srgbClr val="002060"/>
                </a:solidFill>
              </a:rPr>
              <a:t> </a:t>
            </a:r>
            <a:r>
              <a:rPr lang="ru-RU" sz="2400" b="1" dirty="0" err="1">
                <a:solidFill>
                  <a:srgbClr val="002060"/>
                </a:solidFill>
              </a:rPr>
              <a:t>theses</a:t>
            </a:r>
            <a:r>
              <a:rPr lang="ru-RU" sz="2400" b="1" dirty="0">
                <a:solidFill>
                  <a:srgbClr val="002060"/>
                </a:solidFill>
              </a:rPr>
              <a:t>; </a:t>
            </a:r>
            <a:endParaRPr lang="en-US" altLang="zh-CN" sz="2400" b="1" kern="0" dirty="0">
              <a:solidFill>
                <a:srgbClr val="002060"/>
              </a:solidFill>
              <a:latin typeface="Cambria" panose="02040503050406030204" pitchFamily="18" charset="0"/>
              <a:ea typeface="Cambria" panose="02040503050406030204" pitchFamily="18" charset="0"/>
              <a:cs typeface="Arial" pitchFamily="34" charset="0"/>
            </a:endParaRPr>
          </a:p>
        </p:txBody>
      </p:sp>
      <p:sp>
        <p:nvSpPr>
          <p:cNvPr id="54" name="圆角矩形 41"/>
          <p:cNvSpPr/>
          <p:nvPr/>
        </p:nvSpPr>
        <p:spPr bwMode="auto">
          <a:xfrm flipH="1">
            <a:off x="5454772" y="2937018"/>
            <a:ext cx="7194099" cy="646354"/>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55" name="TextBox 72"/>
          <p:cNvSpPr txBox="1"/>
          <p:nvPr/>
        </p:nvSpPr>
        <p:spPr bwMode="auto">
          <a:xfrm>
            <a:off x="6268219" y="3006725"/>
            <a:ext cx="6103962" cy="485249"/>
          </a:xfrm>
          <a:prstGeom prst="rect">
            <a:avLst/>
          </a:prstGeom>
          <a:noFill/>
        </p:spPr>
        <p:txBody>
          <a:bodyPr wrap="square" lIns="114797" tIns="57398" rIns="114797" bIns="573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47970">
              <a:defRPr/>
            </a:pPr>
            <a:r>
              <a:rPr lang="ru-RU" sz="2400" b="1" dirty="0" err="1">
                <a:solidFill>
                  <a:srgbClr val="002060"/>
                </a:solidFill>
              </a:rPr>
              <a:t>materials</a:t>
            </a:r>
            <a:r>
              <a:rPr lang="ru-RU" sz="2400" b="1" dirty="0">
                <a:solidFill>
                  <a:srgbClr val="002060"/>
                </a:solidFill>
              </a:rPr>
              <a:t> </a:t>
            </a:r>
            <a:r>
              <a:rPr lang="ru-RU" sz="2400" b="1" dirty="0" err="1">
                <a:solidFill>
                  <a:srgbClr val="002060"/>
                </a:solidFill>
              </a:rPr>
              <a:t>of</a:t>
            </a:r>
            <a:r>
              <a:rPr lang="ru-RU" sz="2400" b="1" dirty="0">
                <a:solidFill>
                  <a:srgbClr val="002060"/>
                </a:solidFill>
              </a:rPr>
              <a:t> </a:t>
            </a:r>
            <a:r>
              <a:rPr lang="ru-RU" sz="2400" b="1" dirty="0" err="1">
                <a:solidFill>
                  <a:srgbClr val="002060"/>
                </a:solidFill>
              </a:rPr>
              <a:t>scientific</a:t>
            </a:r>
            <a:r>
              <a:rPr lang="ru-RU" sz="2400" b="1" dirty="0">
                <a:solidFill>
                  <a:srgbClr val="002060"/>
                </a:solidFill>
              </a:rPr>
              <a:t> </a:t>
            </a:r>
            <a:r>
              <a:rPr lang="ru-RU" sz="2400" b="1" dirty="0" err="1">
                <a:solidFill>
                  <a:srgbClr val="002060"/>
                </a:solidFill>
              </a:rPr>
              <a:t>communications</a:t>
            </a:r>
            <a:endParaRPr lang="en-US" altLang="zh-CN" sz="2400" b="1" dirty="0">
              <a:solidFill>
                <a:srgbClr val="002060"/>
              </a:solidFill>
            </a:endParaRPr>
          </a:p>
        </p:txBody>
      </p:sp>
      <p:sp>
        <p:nvSpPr>
          <p:cNvPr id="56" name="圆角矩形 43"/>
          <p:cNvSpPr/>
          <p:nvPr/>
        </p:nvSpPr>
        <p:spPr bwMode="auto">
          <a:xfrm flipH="1">
            <a:off x="5454772" y="4064094"/>
            <a:ext cx="7194099" cy="646354"/>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57" name="TextBox 72"/>
          <p:cNvSpPr txBox="1"/>
          <p:nvPr/>
        </p:nvSpPr>
        <p:spPr bwMode="auto">
          <a:xfrm>
            <a:off x="6268219" y="3921125"/>
            <a:ext cx="6380652" cy="854581"/>
          </a:xfrm>
          <a:prstGeom prst="rect">
            <a:avLst/>
          </a:prstGeom>
          <a:noFill/>
        </p:spPr>
        <p:txBody>
          <a:bodyPr wrap="square" lIns="114797" tIns="57398" rIns="114797" bIns="573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47970">
              <a:defRPr/>
            </a:pPr>
            <a:r>
              <a:rPr lang="en-US" sz="2400" b="1" dirty="0">
                <a:solidFill>
                  <a:srgbClr val="002060"/>
                </a:solidFill>
              </a:rPr>
              <a:t>Manuals</a:t>
            </a:r>
            <a:r>
              <a:rPr lang="ro-RO" sz="2400" b="1" dirty="0">
                <a:solidFill>
                  <a:srgbClr val="002060"/>
                </a:solidFill>
              </a:rPr>
              <a:t> </a:t>
            </a:r>
            <a:r>
              <a:rPr lang="ro-RO" sz="2400" b="1" dirty="0" err="1">
                <a:solidFill>
                  <a:srgbClr val="002060"/>
                </a:solidFill>
              </a:rPr>
              <a:t>and</a:t>
            </a:r>
            <a:r>
              <a:rPr lang="ro-RO" sz="2400" b="1" dirty="0">
                <a:solidFill>
                  <a:srgbClr val="002060"/>
                </a:solidFill>
              </a:rPr>
              <a:t> </a:t>
            </a:r>
            <a:r>
              <a:rPr lang="ru-RU" sz="2400" b="1" dirty="0" err="1">
                <a:solidFill>
                  <a:srgbClr val="002060"/>
                </a:solidFill>
              </a:rPr>
              <a:t>course</a:t>
            </a:r>
            <a:r>
              <a:rPr lang="ru-RU" sz="2400" b="1" dirty="0">
                <a:solidFill>
                  <a:srgbClr val="002060"/>
                </a:solidFill>
              </a:rPr>
              <a:t> </a:t>
            </a:r>
            <a:r>
              <a:rPr lang="ru-RU" sz="2400" b="1" dirty="0" err="1">
                <a:solidFill>
                  <a:srgbClr val="002060"/>
                </a:solidFill>
              </a:rPr>
              <a:t>notes</a:t>
            </a:r>
            <a:r>
              <a:rPr lang="ru-RU" sz="2400" b="1" dirty="0">
                <a:solidFill>
                  <a:srgbClr val="002060"/>
                </a:solidFill>
              </a:rPr>
              <a:t> </a:t>
            </a:r>
            <a:r>
              <a:rPr lang="en-US" sz="2400" b="1" dirty="0">
                <a:solidFill>
                  <a:srgbClr val="002060"/>
                </a:solidFill>
              </a:rPr>
              <a:t> for students, residents and pharmacists</a:t>
            </a:r>
            <a:endParaRPr lang="en-US" altLang="zh-CN" sz="2400" b="1" dirty="0">
              <a:solidFill>
                <a:srgbClr val="002060"/>
              </a:solidFill>
            </a:endParaRPr>
          </a:p>
        </p:txBody>
      </p:sp>
      <p:sp>
        <p:nvSpPr>
          <p:cNvPr id="58" name="圆角矩形 45"/>
          <p:cNvSpPr/>
          <p:nvPr/>
        </p:nvSpPr>
        <p:spPr bwMode="auto">
          <a:xfrm flipH="1">
            <a:off x="4644681" y="5191166"/>
            <a:ext cx="7194099" cy="646354"/>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59" name="TextBox 72"/>
          <p:cNvSpPr txBox="1"/>
          <p:nvPr/>
        </p:nvSpPr>
        <p:spPr bwMode="auto">
          <a:xfrm>
            <a:off x="5458102" y="5292725"/>
            <a:ext cx="6380677" cy="485249"/>
          </a:xfrm>
          <a:prstGeom prst="rect">
            <a:avLst/>
          </a:prstGeom>
          <a:noFill/>
        </p:spPr>
        <p:txBody>
          <a:bodyPr wrap="square" lIns="114797" tIns="57398" rIns="114797" bIns="573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47970">
              <a:defRPr/>
            </a:pPr>
            <a:r>
              <a:rPr lang="en-US" sz="2400" b="1" dirty="0">
                <a:solidFill>
                  <a:srgbClr val="002060"/>
                </a:solidFill>
              </a:rPr>
              <a:t>methodological indications for students </a:t>
            </a:r>
            <a:endParaRPr lang="en-US" altLang="zh-CN" sz="2400" b="1" dirty="0">
              <a:solidFill>
                <a:srgbClr val="002060"/>
              </a:solidFill>
            </a:endParaRPr>
          </a:p>
        </p:txBody>
      </p:sp>
      <p:grpSp>
        <p:nvGrpSpPr>
          <p:cNvPr id="60" name="组合 47"/>
          <p:cNvGrpSpPr/>
          <p:nvPr/>
        </p:nvGrpSpPr>
        <p:grpSpPr>
          <a:xfrm>
            <a:off x="4148463" y="1658539"/>
            <a:ext cx="1265625" cy="949167"/>
            <a:chOff x="4229236" y="3968984"/>
            <a:chExt cx="792000" cy="792000"/>
          </a:xfrm>
        </p:grpSpPr>
        <p:sp>
          <p:nvSpPr>
            <p:cNvPr id="61" name="MH_Other_2"/>
            <p:cNvSpPr/>
            <p:nvPr>
              <p:custDataLst>
                <p:tags r:id="rId7"/>
              </p:custDataLst>
            </p:nvPr>
          </p:nvSpPr>
          <p:spPr>
            <a:xfrm>
              <a:off x="4229236" y="3968984"/>
              <a:ext cx="792000" cy="792000"/>
            </a:xfrm>
            <a:prstGeom prst="ellipse">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62" name="MH_Title_1"/>
            <p:cNvSpPr/>
            <p:nvPr>
              <p:custDataLst>
                <p:tags r:id="rId8"/>
              </p:custDataLst>
            </p:nvPr>
          </p:nvSpPr>
          <p:spPr>
            <a:xfrm>
              <a:off x="4355236" y="4094984"/>
              <a:ext cx="540000" cy="540000"/>
            </a:xfrm>
            <a:prstGeom prst="ellipse">
              <a:avLst/>
            </a:prstGeom>
            <a:solidFill>
              <a:srgbClr val="0065B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r>
                <a:rPr lang="ro-RO" altLang="zh-CN" sz="2800" b="1" kern="0" dirty="0" smtClean="0">
                  <a:solidFill>
                    <a:sysClr val="window" lastClr="FFFFFF"/>
                  </a:solidFill>
                  <a:latin typeface="Cambria" panose="02040503050406030204" pitchFamily="18" charset="0"/>
                  <a:ea typeface="Cambria" panose="02040503050406030204" pitchFamily="18" charset="0"/>
                </a:rPr>
                <a:t>86</a:t>
              </a:r>
              <a:endParaRPr lang="zh-CN" altLang="en-US" sz="2800" b="1" kern="0" dirty="0">
                <a:solidFill>
                  <a:sysClr val="window" lastClr="FFFFFF"/>
                </a:solidFill>
                <a:latin typeface="Cambria" panose="02040503050406030204" pitchFamily="18" charset="0"/>
                <a:ea typeface="微软雅黑"/>
              </a:endParaRPr>
            </a:p>
          </p:txBody>
        </p:sp>
      </p:grpSp>
      <p:grpSp>
        <p:nvGrpSpPr>
          <p:cNvPr id="63" name="组合 50"/>
          <p:cNvGrpSpPr/>
          <p:nvPr/>
        </p:nvGrpSpPr>
        <p:grpSpPr>
          <a:xfrm>
            <a:off x="4839950" y="2768926"/>
            <a:ext cx="1265625" cy="949167"/>
            <a:chOff x="4229236" y="3968984"/>
            <a:chExt cx="792000" cy="792000"/>
          </a:xfrm>
        </p:grpSpPr>
        <p:sp>
          <p:nvSpPr>
            <p:cNvPr id="64" name="MH_Other_2"/>
            <p:cNvSpPr/>
            <p:nvPr>
              <p:custDataLst>
                <p:tags r:id="rId5"/>
              </p:custDataLst>
            </p:nvPr>
          </p:nvSpPr>
          <p:spPr>
            <a:xfrm>
              <a:off x="4229236" y="3968984"/>
              <a:ext cx="792000" cy="792000"/>
            </a:xfrm>
            <a:prstGeom prst="ellipse">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65" name="MH_Title_1"/>
            <p:cNvSpPr/>
            <p:nvPr>
              <p:custDataLst>
                <p:tags r:id="rId6"/>
              </p:custDataLst>
            </p:nvPr>
          </p:nvSpPr>
          <p:spPr>
            <a:xfrm>
              <a:off x="4355236" y="4094984"/>
              <a:ext cx="540000" cy="540000"/>
            </a:xfrm>
            <a:prstGeom prst="ellipse">
              <a:avLst/>
            </a:prstGeom>
            <a:solidFill>
              <a:srgbClr val="00B0F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r>
                <a:rPr lang="ro-RO" altLang="zh-CN" sz="2800" b="1" kern="0" dirty="0" smtClean="0">
                  <a:solidFill>
                    <a:sysClr val="window" lastClr="FFFFFF"/>
                  </a:solidFill>
                  <a:latin typeface="Cambria" panose="02040503050406030204" pitchFamily="18" charset="0"/>
                  <a:ea typeface="Cambria" panose="02040503050406030204" pitchFamily="18" charset="0"/>
                </a:rPr>
                <a:t>38</a:t>
              </a:r>
              <a:endParaRPr lang="zh-CN" altLang="en-US" sz="2800" b="1" kern="0" dirty="0">
                <a:solidFill>
                  <a:sysClr val="window" lastClr="FFFFFF"/>
                </a:solidFill>
                <a:latin typeface="Cambria" panose="02040503050406030204" pitchFamily="18" charset="0"/>
                <a:ea typeface="Cambria" panose="02040503050406030204" pitchFamily="18" charset="0"/>
              </a:endParaRPr>
            </a:p>
          </p:txBody>
        </p:sp>
      </p:grpSp>
      <p:grpSp>
        <p:nvGrpSpPr>
          <p:cNvPr id="66" name="组合 53"/>
          <p:cNvGrpSpPr/>
          <p:nvPr/>
        </p:nvGrpSpPr>
        <p:grpSpPr>
          <a:xfrm>
            <a:off x="4839950" y="3897597"/>
            <a:ext cx="1265625" cy="949167"/>
            <a:chOff x="4229236" y="3968984"/>
            <a:chExt cx="792000" cy="792000"/>
          </a:xfrm>
        </p:grpSpPr>
        <p:sp>
          <p:nvSpPr>
            <p:cNvPr id="67" name="MH_Other_2"/>
            <p:cNvSpPr/>
            <p:nvPr>
              <p:custDataLst>
                <p:tags r:id="rId3"/>
              </p:custDataLst>
            </p:nvPr>
          </p:nvSpPr>
          <p:spPr>
            <a:xfrm>
              <a:off x="4229236" y="3968984"/>
              <a:ext cx="792000" cy="792000"/>
            </a:xfrm>
            <a:prstGeom prst="ellipse">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68" name="MH_Title_1"/>
            <p:cNvSpPr/>
            <p:nvPr>
              <p:custDataLst>
                <p:tags r:id="rId4"/>
              </p:custDataLst>
            </p:nvPr>
          </p:nvSpPr>
          <p:spPr>
            <a:xfrm>
              <a:off x="4355236" y="4094984"/>
              <a:ext cx="540000" cy="540000"/>
            </a:xfrm>
            <a:prstGeom prst="ellipse">
              <a:avLst/>
            </a:prstGeom>
            <a:solidFill>
              <a:srgbClr val="0065B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r>
                <a:rPr lang="ro-RO" altLang="zh-CN" sz="2800" b="1" kern="0" dirty="0" smtClean="0">
                  <a:solidFill>
                    <a:sysClr val="window" lastClr="FFFFFF"/>
                  </a:solidFill>
                  <a:latin typeface="Cambria" panose="02040503050406030204" pitchFamily="18" charset="0"/>
                  <a:ea typeface="Cambria" panose="02040503050406030204" pitchFamily="18" charset="0"/>
                </a:rPr>
                <a:t>5</a:t>
              </a:r>
              <a:endParaRPr lang="zh-CN" altLang="en-US" sz="2800" b="1" kern="0" dirty="0">
                <a:solidFill>
                  <a:sysClr val="window" lastClr="FFFFFF"/>
                </a:solidFill>
                <a:latin typeface="Cambria" panose="02040503050406030204" pitchFamily="18" charset="0"/>
                <a:ea typeface="Cambria" panose="02040503050406030204" pitchFamily="18" charset="0"/>
              </a:endParaRPr>
            </a:p>
          </p:txBody>
        </p:sp>
      </p:grpSp>
      <p:grpSp>
        <p:nvGrpSpPr>
          <p:cNvPr id="69" name="组合 56"/>
          <p:cNvGrpSpPr/>
          <p:nvPr/>
        </p:nvGrpSpPr>
        <p:grpSpPr>
          <a:xfrm>
            <a:off x="4148463" y="5010644"/>
            <a:ext cx="1265625" cy="949167"/>
            <a:chOff x="4229236" y="3968984"/>
            <a:chExt cx="792000" cy="792000"/>
          </a:xfrm>
        </p:grpSpPr>
        <p:sp>
          <p:nvSpPr>
            <p:cNvPr id="70" name="MH_Other_2"/>
            <p:cNvSpPr/>
            <p:nvPr>
              <p:custDataLst>
                <p:tags r:id="rId1"/>
              </p:custDataLst>
            </p:nvPr>
          </p:nvSpPr>
          <p:spPr>
            <a:xfrm>
              <a:off x="4229236" y="3968984"/>
              <a:ext cx="792000" cy="792000"/>
            </a:xfrm>
            <a:prstGeom prst="ellipse">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71" name="MH_Title_1"/>
            <p:cNvSpPr/>
            <p:nvPr>
              <p:custDataLst>
                <p:tags r:id="rId2"/>
              </p:custDataLst>
            </p:nvPr>
          </p:nvSpPr>
          <p:spPr>
            <a:xfrm>
              <a:off x="4355236" y="4094984"/>
              <a:ext cx="540000" cy="540000"/>
            </a:xfrm>
            <a:prstGeom prst="ellipse">
              <a:avLst/>
            </a:prstGeom>
            <a:solidFill>
              <a:srgbClr val="00B0F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r>
                <a:rPr lang="ro-RO" altLang="zh-CN" sz="2800" b="1" kern="0" dirty="0" smtClean="0">
                  <a:solidFill>
                    <a:sysClr val="window" lastClr="FFFFFF"/>
                  </a:solidFill>
                  <a:latin typeface="Cambria" panose="02040503050406030204" pitchFamily="18" charset="0"/>
                  <a:ea typeface="Cambria" panose="02040503050406030204" pitchFamily="18" charset="0"/>
                </a:rPr>
                <a:t>21</a:t>
              </a:r>
              <a:endParaRPr lang="zh-CN" altLang="en-US" sz="2800" b="1" kern="0" dirty="0">
                <a:solidFill>
                  <a:sysClr val="window" lastClr="FFFFFF"/>
                </a:solidFill>
                <a:latin typeface="Cambria" panose="02040503050406030204" pitchFamily="18" charset="0"/>
                <a:ea typeface="Cambria" panose="02040503050406030204" pitchFamily="18" charset="0"/>
              </a:endParaRPr>
            </a:p>
          </p:txBody>
        </p:sp>
      </p:grpSp>
      <p:pic>
        <p:nvPicPr>
          <p:cNvPr id="2" name="Imagin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841" y="2607125"/>
            <a:ext cx="2992088" cy="2828046"/>
          </a:xfrm>
          <a:prstGeom prst="ellipse">
            <a:avLst/>
          </a:prstGeom>
          <a:ln>
            <a:noFill/>
          </a:ln>
          <a:effectLst>
            <a:softEdge rad="112500"/>
          </a:effectLst>
        </p:spPr>
      </p:pic>
    </p:spTree>
    <p:extLst>
      <p:ext uri="{BB962C8B-B14F-4D97-AF65-F5344CB8AC3E}">
        <p14:creationId xmlns:p14="http://schemas.microsoft.com/office/powerpoint/2010/main" val="702718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2319379" y="263525"/>
            <a:ext cx="7766801" cy="646331"/>
          </a:xfrm>
          <a:prstGeom prst="rect">
            <a:avLst/>
          </a:prstGeom>
        </p:spPr>
        <p:txBody>
          <a:bodyPr wrap="square">
            <a:spAutoFit/>
          </a:bodyPr>
          <a:lstStyle/>
          <a:p>
            <a:r>
              <a:rPr lang="ro-RO" sz="3600" b="1" dirty="0" smtClean="0">
                <a:solidFill>
                  <a:schemeClr val="bg1"/>
                </a:solidFill>
              </a:rPr>
              <a:t>Aurelia Spinei </a:t>
            </a:r>
            <a:endParaRPr lang="ro-RO" sz="3200" dirty="0">
              <a:solidFill>
                <a:schemeClr val="bg1"/>
              </a:solidFill>
            </a:endParaRPr>
          </a:p>
        </p:txBody>
      </p:sp>
      <p:sp>
        <p:nvSpPr>
          <p:cNvPr id="40" name="椭圆 32"/>
          <p:cNvSpPr/>
          <p:nvPr/>
        </p:nvSpPr>
        <p:spPr bwMode="auto">
          <a:xfrm>
            <a:off x="335410" y="2358217"/>
            <a:ext cx="2992088" cy="2856676"/>
          </a:xfrm>
          <a:prstGeom prst="ellipse">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42" name="弧形 34"/>
          <p:cNvSpPr/>
          <p:nvPr/>
        </p:nvSpPr>
        <p:spPr>
          <a:xfrm rot="5400000">
            <a:off x="41863" y="1708627"/>
            <a:ext cx="3693740" cy="4267960"/>
          </a:xfrm>
          <a:prstGeom prst="arc">
            <a:avLst>
              <a:gd name="adj1" fmla="val 10885653"/>
              <a:gd name="adj2" fmla="val 21134707"/>
            </a:avLst>
          </a:prstGeom>
          <a:noFill/>
          <a:ln w="9525" cap="flat" cmpd="sng" algn="ctr">
            <a:solidFill>
              <a:sysClr val="window" lastClr="FFFFFF">
                <a:lumMod val="65000"/>
              </a:sysClr>
            </a:solidFill>
            <a:prstDash val="solid"/>
          </a:ln>
          <a:effectLst/>
        </p:spPr>
        <p:txBody>
          <a:bodyPr lIns="114797" tIns="57398" rIns="114797" bIns="57398" rtlCol="0" anchor="ctr"/>
          <a:lstStyle/>
          <a:p>
            <a:pPr algn="ctr" defTabSz="1147970" fontAlgn="auto">
              <a:spcBef>
                <a:spcPts val="0"/>
              </a:spcBef>
              <a:spcAft>
                <a:spcPts val="0"/>
              </a:spcAft>
              <a:defRPr/>
            </a:pPr>
            <a:endParaRPr lang="zh-CN" altLang="en-US" sz="2200" kern="0">
              <a:solidFill>
                <a:sysClr val="windowText" lastClr="000000"/>
              </a:solidFill>
              <a:latin typeface="Cambria" panose="02040503050406030204" pitchFamily="18" charset="0"/>
              <a:ea typeface="微软雅黑"/>
            </a:endParaRPr>
          </a:p>
        </p:txBody>
      </p:sp>
      <p:sp>
        <p:nvSpPr>
          <p:cNvPr id="48" name="椭圆 35"/>
          <p:cNvSpPr/>
          <p:nvPr/>
        </p:nvSpPr>
        <p:spPr bwMode="auto">
          <a:xfrm>
            <a:off x="2541648" y="1939925"/>
            <a:ext cx="375069" cy="281348"/>
          </a:xfrm>
          <a:prstGeom prst="ellipse">
            <a:avLst/>
          </a:prstGeom>
          <a:solidFill>
            <a:srgbClr val="0065B0"/>
          </a:solidFill>
          <a:ln w="25400" cap="flat" cmpd="sng" algn="ctr">
            <a:noFill/>
            <a:prstDash val="solid"/>
          </a:ln>
          <a:effectLst>
            <a:outerShdw blurRad="279400" dist="1905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r>
              <a:rPr lang="en-US" altLang="zh-CN" sz="2200" kern="0" dirty="0">
                <a:solidFill>
                  <a:sysClr val="window" lastClr="FFFFFF"/>
                </a:solidFill>
                <a:latin typeface="Cambria" panose="02040503050406030204" pitchFamily="18" charset="0"/>
                <a:ea typeface="Cambria" panose="02040503050406030204" pitchFamily="18" charset="0"/>
              </a:rPr>
              <a:t>1</a:t>
            </a:r>
            <a:endParaRPr lang="zh-CN" altLang="en-US" sz="2200" kern="0" dirty="0">
              <a:solidFill>
                <a:sysClr val="window" lastClr="FFFFFF"/>
              </a:solidFill>
              <a:latin typeface="Cambria" panose="02040503050406030204" pitchFamily="18" charset="0"/>
              <a:ea typeface="微软雅黑"/>
            </a:endParaRPr>
          </a:p>
        </p:txBody>
      </p:sp>
      <p:sp>
        <p:nvSpPr>
          <p:cNvPr id="49" name="椭圆 36"/>
          <p:cNvSpPr/>
          <p:nvPr/>
        </p:nvSpPr>
        <p:spPr bwMode="auto">
          <a:xfrm>
            <a:off x="3655523" y="2826172"/>
            <a:ext cx="375069" cy="281348"/>
          </a:xfrm>
          <a:prstGeom prst="ellipse">
            <a:avLst/>
          </a:prstGeom>
          <a:solidFill>
            <a:srgbClr val="00B0F0"/>
          </a:solidFill>
          <a:ln w="25400" cap="flat" cmpd="sng" algn="ctr">
            <a:noFill/>
            <a:prstDash val="solid"/>
          </a:ln>
          <a:effectLst>
            <a:outerShdw blurRad="279400" dist="1905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r>
              <a:rPr lang="en-US" altLang="zh-CN" sz="2200" kern="0" dirty="0">
                <a:solidFill>
                  <a:sysClr val="window" lastClr="FFFFFF"/>
                </a:solidFill>
                <a:latin typeface="Cambria" panose="02040503050406030204" pitchFamily="18" charset="0"/>
                <a:ea typeface="Cambria" panose="02040503050406030204" pitchFamily="18" charset="0"/>
              </a:rPr>
              <a:t>2</a:t>
            </a:r>
            <a:endParaRPr lang="zh-CN" altLang="en-US" sz="2200" kern="0" dirty="0">
              <a:solidFill>
                <a:sysClr val="window" lastClr="FFFFFF"/>
              </a:solidFill>
              <a:latin typeface="Cambria" panose="02040503050406030204" pitchFamily="18" charset="0"/>
              <a:ea typeface="微软雅黑"/>
            </a:endParaRPr>
          </a:p>
        </p:txBody>
      </p:sp>
      <p:sp>
        <p:nvSpPr>
          <p:cNvPr id="50" name="椭圆 37"/>
          <p:cNvSpPr/>
          <p:nvPr/>
        </p:nvSpPr>
        <p:spPr bwMode="auto">
          <a:xfrm>
            <a:off x="3767512" y="4051356"/>
            <a:ext cx="375069" cy="281348"/>
          </a:xfrm>
          <a:prstGeom prst="ellipse">
            <a:avLst/>
          </a:prstGeom>
          <a:solidFill>
            <a:srgbClr val="0065B0"/>
          </a:solidFill>
          <a:ln w="25400" cap="flat" cmpd="sng" algn="ctr">
            <a:noFill/>
            <a:prstDash val="solid"/>
          </a:ln>
          <a:effectLst>
            <a:outerShdw blurRad="279400" dist="1905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r>
              <a:rPr lang="en-US" altLang="zh-CN" sz="2200" kern="0" dirty="0">
                <a:solidFill>
                  <a:sysClr val="window" lastClr="FFFFFF"/>
                </a:solidFill>
                <a:latin typeface="Cambria" panose="02040503050406030204" pitchFamily="18" charset="0"/>
                <a:ea typeface="Cambria" panose="02040503050406030204" pitchFamily="18" charset="0"/>
              </a:rPr>
              <a:t>3</a:t>
            </a:r>
            <a:endParaRPr lang="zh-CN" altLang="en-US" sz="2200" kern="0" dirty="0">
              <a:solidFill>
                <a:sysClr val="window" lastClr="FFFFFF"/>
              </a:solidFill>
              <a:latin typeface="Cambria" panose="02040503050406030204" pitchFamily="18" charset="0"/>
              <a:ea typeface="微软雅黑"/>
            </a:endParaRPr>
          </a:p>
        </p:txBody>
      </p:sp>
      <p:sp>
        <p:nvSpPr>
          <p:cNvPr id="51" name="椭圆 38"/>
          <p:cNvSpPr/>
          <p:nvPr/>
        </p:nvSpPr>
        <p:spPr bwMode="auto">
          <a:xfrm>
            <a:off x="3244421" y="5006062"/>
            <a:ext cx="375069" cy="281348"/>
          </a:xfrm>
          <a:prstGeom prst="ellipse">
            <a:avLst/>
          </a:prstGeom>
          <a:solidFill>
            <a:srgbClr val="00B0F0"/>
          </a:solidFill>
          <a:ln w="25400" cap="flat" cmpd="sng" algn="ctr">
            <a:noFill/>
            <a:prstDash val="solid"/>
          </a:ln>
          <a:effectLst>
            <a:outerShdw blurRad="279400" dist="1905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r>
              <a:rPr lang="en-US" altLang="zh-CN" sz="2200" kern="0" dirty="0">
                <a:solidFill>
                  <a:sysClr val="window" lastClr="FFFFFF"/>
                </a:solidFill>
                <a:latin typeface="Cambria" panose="02040503050406030204" pitchFamily="18" charset="0"/>
                <a:ea typeface="Cambria" panose="02040503050406030204" pitchFamily="18" charset="0"/>
              </a:rPr>
              <a:t>4</a:t>
            </a:r>
            <a:endParaRPr lang="zh-CN" altLang="en-US" sz="2200" kern="0" dirty="0">
              <a:solidFill>
                <a:sysClr val="window" lastClr="FFFFFF"/>
              </a:solidFill>
              <a:latin typeface="Cambria" panose="02040503050406030204" pitchFamily="18" charset="0"/>
              <a:ea typeface="微软雅黑"/>
            </a:endParaRPr>
          </a:p>
        </p:txBody>
      </p:sp>
      <p:sp>
        <p:nvSpPr>
          <p:cNvPr id="52" name="圆角矩形 39"/>
          <p:cNvSpPr/>
          <p:nvPr/>
        </p:nvSpPr>
        <p:spPr bwMode="auto">
          <a:xfrm flipH="1">
            <a:off x="4369251" y="1438818"/>
            <a:ext cx="6992108" cy="646354"/>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53" name="TextBox 72"/>
          <p:cNvSpPr txBox="1"/>
          <p:nvPr/>
        </p:nvSpPr>
        <p:spPr bwMode="auto">
          <a:xfrm>
            <a:off x="5182668" y="1482725"/>
            <a:ext cx="4384662" cy="485249"/>
          </a:xfrm>
          <a:prstGeom prst="rect">
            <a:avLst/>
          </a:prstGeom>
          <a:noFill/>
        </p:spPr>
        <p:txBody>
          <a:bodyPr wrap="square" lIns="114797" tIns="57398" rIns="114797" bIns="573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ro-RO" sz="2400" b="1" dirty="0" err="1">
                <a:solidFill>
                  <a:srgbClr val="002060"/>
                </a:solidFill>
              </a:rPr>
              <a:t>articles</a:t>
            </a:r>
            <a:r>
              <a:rPr lang="ro-RO" sz="2400" b="1" dirty="0">
                <a:solidFill>
                  <a:srgbClr val="002060"/>
                </a:solidFill>
              </a:rPr>
              <a:t> </a:t>
            </a:r>
            <a:r>
              <a:rPr lang="ro-RO" sz="2400" b="1" dirty="0" err="1">
                <a:solidFill>
                  <a:srgbClr val="002060"/>
                </a:solidFill>
              </a:rPr>
              <a:t>and</a:t>
            </a:r>
            <a:r>
              <a:rPr lang="ro-RO" sz="2400" b="1" dirty="0">
                <a:solidFill>
                  <a:srgbClr val="002060"/>
                </a:solidFill>
              </a:rPr>
              <a:t> </a:t>
            </a:r>
            <a:r>
              <a:rPr lang="ro-RO" sz="2400" b="1" dirty="0" err="1">
                <a:solidFill>
                  <a:srgbClr val="002060"/>
                </a:solidFill>
              </a:rPr>
              <a:t>theses</a:t>
            </a:r>
            <a:r>
              <a:rPr lang="ro-RO" sz="2400" b="1" dirty="0">
                <a:solidFill>
                  <a:srgbClr val="002060"/>
                </a:solidFill>
              </a:rPr>
              <a:t>; </a:t>
            </a:r>
          </a:p>
        </p:txBody>
      </p:sp>
      <p:sp>
        <p:nvSpPr>
          <p:cNvPr id="54" name="圆角矩形 41"/>
          <p:cNvSpPr/>
          <p:nvPr/>
        </p:nvSpPr>
        <p:spPr bwMode="auto">
          <a:xfrm flipH="1">
            <a:off x="5179342" y="2565889"/>
            <a:ext cx="6992108" cy="646354"/>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55" name="TextBox 72"/>
          <p:cNvSpPr txBox="1"/>
          <p:nvPr/>
        </p:nvSpPr>
        <p:spPr bwMode="auto">
          <a:xfrm>
            <a:off x="5992787" y="2397125"/>
            <a:ext cx="5922193" cy="854581"/>
          </a:xfrm>
          <a:prstGeom prst="rect">
            <a:avLst/>
          </a:prstGeom>
          <a:noFill/>
        </p:spPr>
        <p:txBody>
          <a:bodyPr wrap="square" lIns="114797" tIns="57398" rIns="114797" bIns="573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it-IT" sz="2400" b="1" dirty="0">
                <a:solidFill>
                  <a:srgbClr val="002060"/>
                </a:solidFill>
              </a:rPr>
              <a:t>articles in international scientific journals rated ISI and SCOPUS; </a:t>
            </a:r>
            <a:endParaRPr lang="en-US" altLang="zh-CN" sz="2400" b="1" dirty="0">
              <a:solidFill>
                <a:srgbClr val="002060"/>
              </a:solidFill>
            </a:endParaRPr>
          </a:p>
        </p:txBody>
      </p:sp>
      <p:sp>
        <p:nvSpPr>
          <p:cNvPr id="56" name="圆角矩形 43"/>
          <p:cNvSpPr/>
          <p:nvPr/>
        </p:nvSpPr>
        <p:spPr bwMode="auto">
          <a:xfrm flipH="1">
            <a:off x="5532473" y="3692965"/>
            <a:ext cx="6992108" cy="646354"/>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57" name="TextBox 72"/>
          <p:cNvSpPr txBox="1"/>
          <p:nvPr/>
        </p:nvSpPr>
        <p:spPr bwMode="auto">
          <a:xfrm>
            <a:off x="6345919" y="3844925"/>
            <a:ext cx="6026262" cy="485249"/>
          </a:xfrm>
          <a:prstGeom prst="rect">
            <a:avLst/>
          </a:prstGeom>
          <a:noFill/>
        </p:spPr>
        <p:txBody>
          <a:bodyPr wrap="square" lIns="114797" tIns="57398" rIns="114797" bIns="573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ro-RO" sz="2400" b="1" dirty="0" err="1">
                <a:solidFill>
                  <a:srgbClr val="002060"/>
                </a:solidFill>
              </a:rPr>
              <a:t>materials</a:t>
            </a:r>
            <a:r>
              <a:rPr lang="ro-RO" sz="2400" b="1" dirty="0">
                <a:solidFill>
                  <a:srgbClr val="002060"/>
                </a:solidFill>
              </a:rPr>
              <a:t> of </a:t>
            </a:r>
            <a:r>
              <a:rPr lang="ro-RO" sz="2400" b="1" dirty="0" err="1">
                <a:solidFill>
                  <a:srgbClr val="002060"/>
                </a:solidFill>
              </a:rPr>
              <a:t>scientific</a:t>
            </a:r>
            <a:r>
              <a:rPr lang="ro-RO" sz="2400" b="1" dirty="0">
                <a:solidFill>
                  <a:srgbClr val="002060"/>
                </a:solidFill>
              </a:rPr>
              <a:t> </a:t>
            </a:r>
            <a:r>
              <a:rPr lang="ro-RO" sz="2400" b="1" dirty="0" err="1">
                <a:solidFill>
                  <a:srgbClr val="002060"/>
                </a:solidFill>
              </a:rPr>
              <a:t>communications</a:t>
            </a:r>
            <a:endParaRPr lang="en-US" altLang="zh-CN" sz="2400" b="1" dirty="0">
              <a:solidFill>
                <a:srgbClr val="002060"/>
              </a:solidFill>
            </a:endParaRPr>
          </a:p>
        </p:txBody>
      </p:sp>
      <p:sp>
        <p:nvSpPr>
          <p:cNvPr id="58" name="圆角矩形 45"/>
          <p:cNvSpPr/>
          <p:nvPr/>
        </p:nvSpPr>
        <p:spPr bwMode="auto">
          <a:xfrm flipH="1">
            <a:off x="4922873" y="4820037"/>
            <a:ext cx="6992108" cy="646354"/>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59" name="TextBox 72"/>
          <p:cNvSpPr txBox="1"/>
          <p:nvPr/>
        </p:nvSpPr>
        <p:spPr bwMode="auto">
          <a:xfrm>
            <a:off x="5736294" y="4759325"/>
            <a:ext cx="6178686" cy="854581"/>
          </a:xfrm>
          <a:prstGeom prst="rect">
            <a:avLst/>
          </a:prstGeom>
          <a:noFill/>
        </p:spPr>
        <p:txBody>
          <a:bodyPr wrap="square" lIns="114797" tIns="57398" rIns="114797" bIns="573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ro-RO" sz="2400" b="1" dirty="0" err="1">
                <a:solidFill>
                  <a:srgbClr val="002060"/>
                </a:solidFill>
              </a:rPr>
              <a:t>textbooks</a:t>
            </a:r>
            <a:r>
              <a:rPr lang="ro-RO" sz="2400" b="1" dirty="0">
                <a:solidFill>
                  <a:srgbClr val="002060"/>
                </a:solidFill>
              </a:rPr>
              <a:t> for </a:t>
            </a:r>
            <a:r>
              <a:rPr lang="ro-RO" sz="2400" b="1" dirty="0" err="1">
                <a:solidFill>
                  <a:srgbClr val="002060"/>
                </a:solidFill>
              </a:rPr>
              <a:t>students</a:t>
            </a:r>
            <a:r>
              <a:rPr lang="ro-RO" sz="2400" b="1" dirty="0">
                <a:solidFill>
                  <a:srgbClr val="002060"/>
                </a:solidFill>
              </a:rPr>
              <a:t>, </a:t>
            </a:r>
            <a:r>
              <a:rPr lang="ro-RO" sz="2400" b="1" dirty="0" err="1">
                <a:solidFill>
                  <a:srgbClr val="002060"/>
                </a:solidFill>
              </a:rPr>
              <a:t>residents</a:t>
            </a:r>
            <a:r>
              <a:rPr lang="ro-RO" sz="2400" b="1" dirty="0">
                <a:solidFill>
                  <a:srgbClr val="002060"/>
                </a:solidFill>
              </a:rPr>
              <a:t> </a:t>
            </a:r>
            <a:r>
              <a:rPr lang="ro-RO" sz="2400" b="1" dirty="0" err="1">
                <a:solidFill>
                  <a:srgbClr val="002060"/>
                </a:solidFill>
              </a:rPr>
              <a:t>and</a:t>
            </a:r>
            <a:r>
              <a:rPr lang="ro-RO" sz="2400" b="1" dirty="0">
                <a:solidFill>
                  <a:srgbClr val="002060"/>
                </a:solidFill>
              </a:rPr>
              <a:t> </a:t>
            </a:r>
            <a:r>
              <a:rPr lang="ro-RO" sz="2400" b="1" dirty="0" err="1">
                <a:solidFill>
                  <a:srgbClr val="002060"/>
                </a:solidFill>
              </a:rPr>
              <a:t>doctors</a:t>
            </a:r>
            <a:endParaRPr lang="en-US" altLang="zh-CN" sz="2400" b="1" dirty="0">
              <a:solidFill>
                <a:srgbClr val="002060"/>
              </a:solidFill>
            </a:endParaRPr>
          </a:p>
        </p:txBody>
      </p:sp>
      <p:grpSp>
        <p:nvGrpSpPr>
          <p:cNvPr id="60" name="组合 47"/>
          <p:cNvGrpSpPr/>
          <p:nvPr/>
        </p:nvGrpSpPr>
        <p:grpSpPr>
          <a:xfrm>
            <a:off x="3873032" y="1287410"/>
            <a:ext cx="1265625" cy="949167"/>
            <a:chOff x="4229236" y="3968984"/>
            <a:chExt cx="792000" cy="792000"/>
          </a:xfrm>
        </p:grpSpPr>
        <p:sp>
          <p:nvSpPr>
            <p:cNvPr id="61" name="MH_Other_2"/>
            <p:cNvSpPr/>
            <p:nvPr>
              <p:custDataLst>
                <p:tags r:id="rId9"/>
              </p:custDataLst>
            </p:nvPr>
          </p:nvSpPr>
          <p:spPr>
            <a:xfrm>
              <a:off x="4229236" y="3968984"/>
              <a:ext cx="792000" cy="792000"/>
            </a:xfrm>
            <a:prstGeom prst="ellipse">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62" name="MH_Title_1"/>
            <p:cNvSpPr/>
            <p:nvPr>
              <p:custDataLst>
                <p:tags r:id="rId10"/>
              </p:custDataLst>
            </p:nvPr>
          </p:nvSpPr>
          <p:spPr>
            <a:xfrm>
              <a:off x="4278665" y="4094984"/>
              <a:ext cx="691460" cy="540000"/>
            </a:xfrm>
            <a:prstGeom prst="ellipse">
              <a:avLst/>
            </a:prstGeom>
            <a:solidFill>
              <a:srgbClr val="0065B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r>
                <a:rPr lang="ro-RO" altLang="zh-CN" sz="2800" b="1" kern="0" dirty="0" smtClean="0">
                  <a:solidFill>
                    <a:sysClr val="window" lastClr="FFFFFF"/>
                  </a:solidFill>
                  <a:latin typeface="Cambria" panose="02040503050406030204" pitchFamily="18" charset="0"/>
                  <a:ea typeface="Cambria" panose="02040503050406030204" pitchFamily="18" charset="0"/>
                </a:rPr>
                <a:t>165</a:t>
              </a:r>
              <a:endParaRPr lang="zh-CN" altLang="en-US" sz="2800" b="1" kern="0" dirty="0">
                <a:solidFill>
                  <a:sysClr val="window" lastClr="FFFFFF"/>
                </a:solidFill>
                <a:latin typeface="Cambria" panose="02040503050406030204" pitchFamily="18" charset="0"/>
                <a:ea typeface="微软雅黑"/>
              </a:endParaRPr>
            </a:p>
          </p:txBody>
        </p:sp>
      </p:grpSp>
      <p:grpSp>
        <p:nvGrpSpPr>
          <p:cNvPr id="63" name="组合 50"/>
          <p:cNvGrpSpPr/>
          <p:nvPr/>
        </p:nvGrpSpPr>
        <p:grpSpPr>
          <a:xfrm>
            <a:off x="4564519" y="2397797"/>
            <a:ext cx="1265625" cy="949167"/>
            <a:chOff x="4229236" y="3968984"/>
            <a:chExt cx="792000" cy="792000"/>
          </a:xfrm>
        </p:grpSpPr>
        <p:sp>
          <p:nvSpPr>
            <p:cNvPr id="64" name="MH_Other_2"/>
            <p:cNvSpPr/>
            <p:nvPr>
              <p:custDataLst>
                <p:tags r:id="rId7"/>
              </p:custDataLst>
            </p:nvPr>
          </p:nvSpPr>
          <p:spPr>
            <a:xfrm>
              <a:off x="4229236" y="3968984"/>
              <a:ext cx="792000" cy="792000"/>
            </a:xfrm>
            <a:prstGeom prst="ellipse">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65" name="MH_Title_1"/>
            <p:cNvSpPr/>
            <p:nvPr>
              <p:custDataLst>
                <p:tags r:id="rId8"/>
              </p:custDataLst>
            </p:nvPr>
          </p:nvSpPr>
          <p:spPr>
            <a:xfrm>
              <a:off x="4355236" y="4094984"/>
              <a:ext cx="540000" cy="540000"/>
            </a:xfrm>
            <a:prstGeom prst="ellipse">
              <a:avLst/>
            </a:prstGeom>
            <a:solidFill>
              <a:srgbClr val="00B0F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r>
                <a:rPr lang="ro-RO" altLang="zh-CN" sz="2800" b="1" kern="0" dirty="0" smtClean="0">
                  <a:solidFill>
                    <a:sysClr val="window" lastClr="FFFFFF"/>
                  </a:solidFill>
                  <a:latin typeface="Cambria" panose="02040503050406030204" pitchFamily="18" charset="0"/>
                  <a:ea typeface="Cambria" panose="02040503050406030204" pitchFamily="18" charset="0"/>
                </a:rPr>
                <a:t>9</a:t>
              </a:r>
              <a:endParaRPr lang="zh-CN" altLang="en-US" sz="2800" b="1" kern="0" dirty="0">
                <a:solidFill>
                  <a:sysClr val="window" lastClr="FFFFFF"/>
                </a:solidFill>
                <a:latin typeface="Cambria" panose="02040503050406030204" pitchFamily="18" charset="0"/>
                <a:ea typeface="Cambria" panose="02040503050406030204" pitchFamily="18" charset="0"/>
              </a:endParaRPr>
            </a:p>
          </p:txBody>
        </p:sp>
      </p:grpSp>
      <p:grpSp>
        <p:nvGrpSpPr>
          <p:cNvPr id="66" name="组合 53"/>
          <p:cNvGrpSpPr/>
          <p:nvPr/>
        </p:nvGrpSpPr>
        <p:grpSpPr>
          <a:xfrm>
            <a:off x="4917650" y="3526468"/>
            <a:ext cx="1265625" cy="949167"/>
            <a:chOff x="4229236" y="3968984"/>
            <a:chExt cx="792000" cy="792000"/>
          </a:xfrm>
        </p:grpSpPr>
        <p:sp>
          <p:nvSpPr>
            <p:cNvPr id="67" name="MH_Other_2"/>
            <p:cNvSpPr/>
            <p:nvPr>
              <p:custDataLst>
                <p:tags r:id="rId5"/>
              </p:custDataLst>
            </p:nvPr>
          </p:nvSpPr>
          <p:spPr>
            <a:xfrm>
              <a:off x="4229236" y="3968984"/>
              <a:ext cx="792000" cy="792000"/>
            </a:xfrm>
            <a:prstGeom prst="ellipse">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68" name="MH_Title_1"/>
            <p:cNvSpPr/>
            <p:nvPr>
              <p:custDataLst>
                <p:tags r:id="rId6"/>
              </p:custDataLst>
            </p:nvPr>
          </p:nvSpPr>
          <p:spPr>
            <a:xfrm>
              <a:off x="4355236" y="4094984"/>
              <a:ext cx="540000" cy="540000"/>
            </a:xfrm>
            <a:prstGeom prst="ellipse">
              <a:avLst/>
            </a:prstGeom>
            <a:solidFill>
              <a:srgbClr val="0065B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r>
                <a:rPr lang="ro-RO" altLang="zh-CN" sz="2800" b="1" kern="0" dirty="0" smtClean="0">
                  <a:solidFill>
                    <a:sysClr val="window" lastClr="FFFFFF"/>
                  </a:solidFill>
                  <a:latin typeface="Cambria" panose="02040503050406030204" pitchFamily="18" charset="0"/>
                  <a:ea typeface="Cambria" panose="02040503050406030204" pitchFamily="18" charset="0"/>
                </a:rPr>
                <a:t>53</a:t>
              </a:r>
              <a:endParaRPr lang="zh-CN" altLang="en-US" sz="2800" b="1" kern="0" dirty="0">
                <a:solidFill>
                  <a:sysClr val="window" lastClr="FFFFFF"/>
                </a:solidFill>
                <a:latin typeface="Cambria" panose="02040503050406030204" pitchFamily="18" charset="0"/>
                <a:ea typeface="Cambria" panose="02040503050406030204" pitchFamily="18" charset="0"/>
              </a:endParaRPr>
            </a:p>
          </p:txBody>
        </p:sp>
      </p:grpSp>
      <p:grpSp>
        <p:nvGrpSpPr>
          <p:cNvPr id="69" name="组合 56"/>
          <p:cNvGrpSpPr/>
          <p:nvPr/>
        </p:nvGrpSpPr>
        <p:grpSpPr>
          <a:xfrm>
            <a:off x="4426654" y="4639515"/>
            <a:ext cx="1265625" cy="949167"/>
            <a:chOff x="4229236" y="3968984"/>
            <a:chExt cx="792000" cy="792000"/>
          </a:xfrm>
        </p:grpSpPr>
        <p:sp>
          <p:nvSpPr>
            <p:cNvPr id="70" name="MH_Other_2"/>
            <p:cNvSpPr/>
            <p:nvPr>
              <p:custDataLst>
                <p:tags r:id="rId3"/>
              </p:custDataLst>
            </p:nvPr>
          </p:nvSpPr>
          <p:spPr>
            <a:xfrm>
              <a:off x="4229236" y="3968984"/>
              <a:ext cx="792000" cy="792000"/>
            </a:xfrm>
            <a:prstGeom prst="ellipse">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71" name="MH_Title_1"/>
            <p:cNvSpPr/>
            <p:nvPr>
              <p:custDataLst>
                <p:tags r:id="rId4"/>
              </p:custDataLst>
            </p:nvPr>
          </p:nvSpPr>
          <p:spPr>
            <a:xfrm>
              <a:off x="4355236" y="4094984"/>
              <a:ext cx="540000" cy="540000"/>
            </a:xfrm>
            <a:prstGeom prst="ellipse">
              <a:avLst/>
            </a:prstGeom>
            <a:solidFill>
              <a:srgbClr val="00B0F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r>
                <a:rPr lang="ro-RO" altLang="zh-CN" sz="2800" b="1" kern="0" dirty="0" smtClean="0">
                  <a:solidFill>
                    <a:sysClr val="window" lastClr="FFFFFF"/>
                  </a:solidFill>
                  <a:latin typeface="Cambria" panose="02040503050406030204" pitchFamily="18" charset="0"/>
                  <a:ea typeface="Cambria" panose="02040503050406030204" pitchFamily="18" charset="0"/>
                </a:rPr>
                <a:t>2</a:t>
              </a:r>
              <a:endParaRPr lang="zh-CN" altLang="en-US" sz="2800" b="1" kern="0" dirty="0">
                <a:solidFill>
                  <a:sysClr val="window" lastClr="FFFFFF"/>
                </a:solidFill>
                <a:latin typeface="Cambria" panose="02040503050406030204" pitchFamily="18" charset="0"/>
                <a:ea typeface="Cambria" panose="02040503050406030204" pitchFamily="18" charset="0"/>
              </a:endParaRPr>
            </a:p>
          </p:txBody>
        </p:sp>
      </p:grpSp>
      <p:pic>
        <p:nvPicPr>
          <p:cNvPr id="2" name="Imagin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5410" y="2336791"/>
            <a:ext cx="2992088" cy="2828046"/>
          </a:xfrm>
          <a:prstGeom prst="ellipse">
            <a:avLst/>
          </a:prstGeom>
          <a:ln>
            <a:noFill/>
          </a:ln>
          <a:effectLst>
            <a:softEdge rad="112500"/>
          </a:effectLst>
        </p:spPr>
      </p:pic>
      <p:sp>
        <p:nvSpPr>
          <p:cNvPr id="30" name="圆角矩形 43"/>
          <p:cNvSpPr/>
          <p:nvPr/>
        </p:nvSpPr>
        <p:spPr bwMode="auto">
          <a:xfrm flipH="1">
            <a:off x="4313273" y="5826125"/>
            <a:ext cx="6992108" cy="646354"/>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grpSp>
        <p:nvGrpSpPr>
          <p:cNvPr id="31" name="组合 53"/>
          <p:cNvGrpSpPr/>
          <p:nvPr/>
        </p:nvGrpSpPr>
        <p:grpSpPr>
          <a:xfrm>
            <a:off x="3698450" y="5749925"/>
            <a:ext cx="1265625" cy="949167"/>
            <a:chOff x="4229236" y="3968984"/>
            <a:chExt cx="792000" cy="792000"/>
          </a:xfrm>
        </p:grpSpPr>
        <p:sp>
          <p:nvSpPr>
            <p:cNvPr id="32" name="MH_Other_2"/>
            <p:cNvSpPr/>
            <p:nvPr>
              <p:custDataLst>
                <p:tags r:id="rId1"/>
              </p:custDataLst>
            </p:nvPr>
          </p:nvSpPr>
          <p:spPr>
            <a:xfrm>
              <a:off x="4229236" y="3968984"/>
              <a:ext cx="792000" cy="792000"/>
            </a:xfrm>
            <a:prstGeom prst="ellipse">
              <a:avLst/>
            </a:prstGeom>
            <a:gradFill flip="none" rotWithShape="1">
              <a:gsLst>
                <a:gs pos="100000">
                  <a:sysClr val="window" lastClr="FFFFFF"/>
                </a:gs>
                <a:gs pos="0">
                  <a:srgbClr val="E0E0E0"/>
                </a:gs>
              </a:gsLst>
              <a:lin ang="8100000" scaled="0"/>
              <a:tileRect/>
            </a:gradFill>
            <a:ln w="34925" cap="flat" cmpd="sng" algn="ctr">
              <a:gradFill>
                <a:gsLst>
                  <a:gs pos="100000">
                    <a:sysClr val="window" lastClr="FFFFFF">
                      <a:lumMod val="85000"/>
                    </a:sysClr>
                  </a:gs>
                  <a:gs pos="0">
                    <a:sysClr val="window" lastClr="FFFFFF"/>
                  </a:gs>
                </a:gsLst>
                <a:lin ang="8100000" scaled="0"/>
              </a:gradFill>
              <a:prstDash val="solid"/>
            </a:ln>
            <a:effectLst>
              <a:outerShdw blurRad="279400" dist="254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a:solidFill>
                  <a:prstClr val="white"/>
                </a:solidFill>
                <a:latin typeface="Cambria" panose="02040503050406030204" pitchFamily="18" charset="0"/>
                <a:ea typeface="微软雅黑"/>
              </a:endParaRPr>
            </a:p>
          </p:txBody>
        </p:sp>
        <p:sp>
          <p:nvSpPr>
            <p:cNvPr id="33" name="MH_Title_1"/>
            <p:cNvSpPr/>
            <p:nvPr>
              <p:custDataLst>
                <p:tags r:id="rId2"/>
              </p:custDataLst>
            </p:nvPr>
          </p:nvSpPr>
          <p:spPr>
            <a:xfrm>
              <a:off x="4355236" y="4094984"/>
              <a:ext cx="540000" cy="540000"/>
            </a:xfrm>
            <a:prstGeom prst="ellipse">
              <a:avLst/>
            </a:prstGeom>
            <a:solidFill>
              <a:srgbClr val="0065B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r>
                <a:rPr lang="ro-RO" altLang="zh-CN" sz="2800" b="1" kern="0" dirty="0" smtClean="0">
                  <a:solidFill>
                    <a:sysClr val="window" lastClr="FFFFFF"/>
                  </a:solidFill>
                  <a:latin typeface="Cambria" panose="02040503050406030204" pitchFamily="18" charset="0"/>
                  <a:ea typeface="Cambria" panose="02040503050406030204" pitchFamily="18" charset="0"/>
                </a:rPr>
                <a:t>2</a:t>
              </a:r>
              <a:endParaRPr lang="zh-CN" altLang="en-US" sz="2800" b="1" kern="0" dirty="0">
                <a:solidFill>
                  <a:sysClr val="window" lastClr="FFFFFF"/>
                </a:solidFill>
                <a:latin typeface="Cambria" panose="02040503050406030204" pitchFamily="18" charset="0"/>
                <a:ea typeface="Cambria" panose="02040503050406030204" pitchFamily="18" charset="0"/>
              </a:endParaRPr>
            </a:p>
          </p:txBody>
        </p:sp>
      </p:grpSp>
      <p:sp>
        <p:nvSpPr>
          <p:cNvPr id="34" name="TextBox 72"/>
          <p:cNvSpPr txBox="1"/>
          <p:nvPr/>
        </p:nvSpPr>
        <p:spPr bwMode="auto">
          <a:xfrm>
            <a:off x="5225011" y="5902325"/>
            <a:ext cx="4556370" cy="485249"/>
          </a:xfrm>
          <a:prstGeom prst="rect">
            <a:avLst/>
          </a:prstGeom>
          <a:noFill/>
        </p:spPr>
        <p:txBody>
          <a:bodyPr wrap="square" lIns="114797" tIns="57398" rIns="114797" bIns="573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ro-RO" sz="2400" b="1" dirty="0" err="1">
                <a:solidFill>
                  <a:srgbClr val="002060"/>
                </a:solidFill>
              </a:rPr>
              <a:t>monographs</a:t>
            </a:r>
            <a:r>
              <a:rPr lang="ro-RO" sz="2400" b="1" dirty="0">
                <a:solidFill>
                  <a:srgbClr val="002060"/>
                </a:solidFill>
              </a:rPr>
              <a:t> </a:t>
            </a:r>
            <a:endParaRPr lang="en-US" altLang="zh-CN" sz="2400" b="1" dirty="0">
              <a:solidFill>
                <a:srgbClr val="002060"/>
              </a:solidFill>
            </a:endParaRPr>
          </a:p>
        </p:txBody>
      </p:sp>
      <p:sp>
        <p:nvSpPr>
          <p:cNvPr id="35" name="椭圆 37"/>
          <p:cNvSpPr/>
          <p:nvPr/>
        </p:nvSpPr>
        <p:spPr bwMode="auto">
          <a:xfrm>
            <a:off x="2354113" y="5538473"/>
            <a:ext cx="375069" cy="281348"/>
          </a:xfrm>
          <a:prstGeom prst="ellipse">
            <a:avLst/>
          </a:prstGeom>
          <a:solidFill>
            <a:srgbClr val="0065B0"/>
          </a:solidFill>
          <a:ln w="25400" cap="flat" cmpd="sng" algn="ctr">
            <a:noFill/>
            <a:prstDash val="solid"/>
          </a:ln>
          <a:effectLst>
            <a:outerShdw blurRad="279400" dist="190500" dir="8100000" algn="tr" rotWithShape="0">
              <a:prstClr val="black">
                <a:alpha val="40000"/>
              </a:prstClr>
            </a:outerShdw>
          </a:effectLst>
        </p:spPr>
        <p:txBody>
          <a:bodyPr lIns="114797" tIns="57398" rIns="114797" bIns="57398" anchor="ctr"/>
          <a:lstStyle/>
          <a:p>
            <a:pPr algn="ctr" defTabSz="1147970" fontAlgn="auto">
              <a:spcBef>
                <a:spcPts val="0"/>
              </a:spcBef>
              <a:spcAft>
                <a:spcPts val="0"/>
              </a:spcAft>
              <a:defRPr/>
            </a:pPr>
            <a:r>
              <a:rPr lang="ro-RO" altLang="zh-CN" sz="2200" kern="0" dirty="0" smtClean="0">
                <a:solidFill>
                  <a:sysClr val="window" lastClr="FFFFFF"/>
                </a:solidFill>
                <a:latin typeface="Cambria" panose="02040503050406030204" pitchFamily="18" charset="0"/>
                <a:ea typeface="Cambria" panose="02040503050406030204" pitchFamily="18" charset="0"/>
              </a:rPr>
              <a:t>5</a:t>
            </a:r>
            <a:endParaRPr lang="zh-CN" altLang="en-US" sz="2200" kern="0" dirty="0">
              <a:solidFill>
                <a:sysClr val="window" lastClr="FFFFFF"/>
              </a:solidFill>
              <a:latin typeface="Cambria" panose="02040503050406030204" pitchFamily="18" charset="0"/>
              <a:ea typeface="微软雅黑"/>
            </a:endParaRPr>
          </a:p>
        </p:txBody>
      </p:sp>
    </p:spTree>
    <p:extLst>
      <p:ext uri="{BB962C8B-B14F-4D97-AF65-F5344CB8AC3E}">
        <p14:creationId xmlns:p14="http://schemas.microsoft.com/office/powerpoint/2010/main" val="1524810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3" descr="C:\Users\Administrator\Desktop\78763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50655" y="591989"/>
            <a:ext cx="4571009" cy="6436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7" name="Dreptunghi 96"/>
          <p:cNvSpPr/>
          <p:nvPr/>
        </p:nvSpPr>
        <p:spPr>
          <a:xfrm>
            <a:off x="2319379" y="263525"/>
            <a:ext cx="7766801" cy="646331"/>
          </a:xfrm>
          <a:prstGeom prst="rect">
            <a:avLst/>
          </a:prstGeom>
        </p:spPr>
        <p:txBody>
          <a:bodyPr wrap="square">
            <a:spAutoFit/>
          </a:bodyPr>
          <a:lstStyle/>
          <a:p>
            <a:r>
              <a:rPr lang="ro-RO" sz="3600" b="1" dirty="0" err="1" smtClean="0">
                <a:solidFill>
                  <a:schemeClr val="bg1"/>
                </a:solidFill>
              </a:rPr>
              <a:t>Snejana</a:t>
            </a:r>
            <a:r>
              <a:rPr lang="ro-RO" sz="3600" b="1" dirty="0" smtClean="0">
                <a:solidFill>
                  <a:schemeClr val="bg1"/>
                </a:solidFill>
              </a:rPr>
              <a:t> Vetrilă</a:t>
            </a:r>
            <a:endParaRPr lang="ro-RO" sz="3200" dirty="0">
              <a:solidFill>
                <a:schemeClr val="bg1"/>
              </a:solidFill>
            </a:endParaRPr>
          </a:p>
        </p:txBody>
      </p:sp>
      <p:grpSp>
        <p:nvGrpSpPr>
          <p:cNvPr id="36" name="组合 5"/>
          <p:cNvGrpSpPr/>
          <p:nvPr/>
        </p:nvGrpSpPr>
        <p:grpSpPr>
          <a:xfrm>
            <a:off x="6503375" y="5708594"/>
            <a:ext cx="1075030" cy="1075274"/>
            <a:chOff x="3832873" y="2297208"/>
            <a:chExt cx="1516550" cy="1516550"/>
          </a:xfrm>
        </p:grpSpPr>
        <p:grpSp>
          <p:nvGrpSpPr>
            <p:cNvPr id="37" name="组合 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Text" lastClr="000000"/>
                  </a:solidFill>
                  <a:latin typeface="Calibri"/>
                  <a:ea typeface="宋体"/>
                </a:endParaRPr>
              </a:p>
            </p:txBody>
          </p:sp>
          <p:sp>
            <p:nvSpPr>
              <p:cNvPr id="41" name="椭圆 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 lastClr="FFFFFF"/>
                  </a:solidFill>
                  <a:latin typeface="Calibri"/>
                  <a:ea typeface="宋体"/>
                </a:endParaRPr>
              </a:p>
            </p:txBody>
          </p:sp>
        </p:grpSp>
        <p:sp>
          <p:nvSpPr>
            <p:cNvPr id="38" name="椭圆 7"/>
            <p:cNvSpPr/>
            <p:nvPr/>
          </p:nvSpPr>
          <p:spPr>
            <a:xfrm>
              <a:off x="3983164" y="2466913"/>
              <a:ext cx="1185736" cy="1185736"/>
            </a:xfrm>
            <a:prstGeom prst="ellipse">
              <a:avLst/>
            </a:prstGeom>
            <a:solidFill>
              <a:srgbClr val="00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10"/>
          <p:cNvGrpSpPr/>
          <p:nvPr/>
        </p:nvGrpSpPr>
        <p:grpSpPr>
          <a:xfrm>
            <a:off x="5438676" y="4561556"/>
            <a:ext cx="1075030" cy="1075274"/>
            <a:chOff x="3832873" y="2297208"/>
            <a:chExt cx="1516550" cy="1516550"/>
          </a:xfrm>
        </p:grpSpPr>
        <p:grpSp>
          <p:nvGrpSpPr>
            <p:cNvPr id="44" name="组合 1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6"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Text" lastClr="000000"/>
                  </a:solidFill>
                  <a:latin typeface="Calibri"/>
                  <a:ea typeface="宋体"/>
                </a:endParaRPr>
              </a:p>
            </p:txBody>
          </p:sp>
          <p:sp>
            <p:nvSpPr>
              <p:cNvPr id="47" name="椭圆 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 lastClr="FFFFFF"/>
                  </a:solidFill>
                  <a:latin typeface="Calibri"/>
                  <a:ea typeface="宋体"/>
                </a:endParaRPr>
              </a:p>
            </p:txBody>
          </p:sp>
        </p:grpSp>
        <p:sp>
          <p:nvSpPr>
            <p:cNvPr id="45" name="椭圆 12"/>
            <p:cNvSpPr/>
            <p:nvPr/>
          </p:nvSpPr>
          <p:spPr>
            <a:xfrm>
              <a:off x="3983164" y="2466913"/>
              <a:ext cx="1185736" cy="1185736"/>
            </a:xfrm>
            <a:prstGeom prst="ellipse">
              <a:avLst/>
            </a:prstGeom>
            <a:solidFill>
              <a:srgbClr val="669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15"/>
          <p:cNvGrpSpPr/>
          <p:nvPr/>
        </p:nvGrpSpPr>
        <p:grpSpPr>
          <a:xfrm>
            <a:off x="7584812" y="3860520"/>
            <a:ext cx="1075030" cy="1075274"/>
            <a:chOff x="3832873" y="2297208"/>
            <a:chExt cx="1516550" cy="1516550"/>
          </a:xfrm>
        </p:grpSpPr>
        <p:grpSp>
          <p:nvGrpSpPr>
            <p:cNvPr id="73" name="组合 1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5"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Text" lastClr="000000"/>
                  </a:solidFill>
                  <a:latin typeface="Calibri"/>
                  <a:ea typeface="宋体"/>
                </a:endParaRPr>
              </a:p>
            </p:txBody>
          </p:sp>
          <p:sp>
            <p:nvSpPr>
              <p:cNvPr id="76"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 lastClr="FFFFFF"/>
                  </a:solidFill>
                  <a:latin typeface="Calibri"/>
                  <a:ea typeface="宋体"/>
                </a:endParaRPr>
              </a:p>
            </p:txBody>
          </p:sp>
        </p:grpSp>
        <p:sp>
          <p:nvSpPr>
            <p:cNvPr id="74" name="椭圆 17"/>
            <p:cNvSpPr/>
            <p:nvPr/>
          </p:nvSpPr>
          <p:spPr>
            <a:xfrm>
              <a:off x="3983164" y="2466913"/>
              <a:ext cx="1185736" cy="1185736"/>
            </a:xfrm>
            <a:prstGeom prst="ellipse">
              <a:avLst/>
            </a:prstGeom>
            <a:solidFill>
              <a:srgbClr val="669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20"/>
          <p:cNvGrpSpPr/>
          <p:nvPr/>
        </p:nvGrpSpPr>
        <p:grpSpPr>
          <a:xfrm>
            <a:off x="5438676" y="3195587"/>
            <a:ext cx="1075030" cy="1075274"/>
            <a:chOff x="3832873" y="2297208"/>
            <a:chExt cx="1516550" cy="1516550"/>
          </a:xfrm>
        </p:grpSpPr>
        <p:grpSp>
          <p:nvGrpSpPr>
            <p:cNvPr id="78" name="组合 2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0"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Text" lastClr="000000"/>
                  </a:solidFill>
                  <a:latin typeface="Calibri"/>
                  <a:ea typeface="宋体"/>
                </a:endParaRPr>
              </a:p>
            </p:txBody>
          </p:sp>
          <p:sp>
            <p:nvSpPr>
              <p:cNvPr id="81"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 lastClr="FFFFFF"/>
                  </a:solidFill>
                  <a:latin typeface="Calibri"/>
                  <a:ea typeface="宋体"/>
                </a:endParaRPr>
              </a:p>
            </p:txBody>
          </p:sp>
        </p:grpSp>
        <p:sp>
          <p:nvSpPr>
            <p:cNvPr id="79" name="椭圆 22"/>
            <p:cNvSpPr/>
            <p:nvPr/>
          </p:nvSpPr>
          <p:spPr>
            <a:xfrm>
              <a:off x="3983164" y="2466913"/>
              <a:ext cx="1185736" cy="1185736"/>
            </a:xfrm>
            <a:prstGeom prst="ellipse">
              <a:avLst/>
            </a:prstGeom>
            <a:solidFill>
              <a:srgbClr val="00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25"/>
          <p:cNvGrpSpPr/>
          <p:nvPr/>
        </p:nvGrpSpPr>
        <p:grpSpPr>
          <a:xfrm>
            <a:off x="7584812" y="2478481"/>
            <a:ext cx="1075030" cy="1075274"/>
            <a:chOff x="3832873" y="2297208"/>
            <a:chExt cx="1516550" cy="1516550"/>
          </a:xfrm>
        </p:grpSpPr>
        <p:grpSp>
          <p:nvGrpSpPr>
            <p:cNvPr id="83" name="组合 2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5"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Text" lastClr="000000"/>
                  </a:solidFill>
                  <a:latin typeface="Calibri"/>
                  <a:ea typeface="宋体"/>
                </a:endParaRPr>
              </a:p>
            </p:txBody>
          </p:sp>
          <p:sp>
            <p:nvSpPr>
              <p:cNvPr id="86"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 lastClr="FFFFFF"/>
                  </a:solidFill>
                  <a:latin typeface="Calibri"/>
                  <a:ea typeface="宋体"/>
                </a:endParaRPr>
              </a:p>
            </p:txBody>
          </p:sp>
        </p:grpSp>
        <p:sp>
          <p:nvSpPr>
            <p:cNvPr id="84" name="椭圆 27"/>
            <p:cNvSpPr/>
            <p:nvPr/>
          </p:nvSpPr>
          <p:spPr>
            <a:xfrm>
              <a:off x="3983164" y="2466913"/>
              <a:ext cx="1185736" cy="1185736"/>
            </a:xfrm>
            <a:prstGeom prst="ellipse">
              <a:avLst/>
            </a:prstGeom>
            <a:solidFill>
              <a:srgbClr val="00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30"/>
          <p:cNvGrpSpPr/>
          <p:nvPr/>
        </p:nvGrpSpPr>
        <p:grpSpPr>
          <a:xfrm>
            <a:off x="6503375" y="1289285"/>
            <a:ext cx="1075030" cy="1075274"/>
            <a:chOff x="3832873" y="2297208"/>
            <a:chExt cx="1516550" cy="1516550"/>
          </a:xfrm>
        </p:grpSpPr>
        <p:grpSp>
          <p:nvGrpSpPr>
            <p:cNvPr id="88" name="组合 3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0"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Text" lastClr="000000"/>
                  </a:solidFill>
                  <a:latin typeface="Calibri"/>
                  <a:ea typeface="宋体"/>
                </a:endParaRPr>
              </a:p>
            </p:txBody>
          </p:sp>
          <p:sp>
            <p:nvSpPr>
              <p:cNvPr id="91" name="椭圆 3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85381" fontAlgn="auto">
                  <a:spcBef>
                    <a:spcPts val="0"/>
                  </a:spcBef>
                  <a:spcAft>
                    <a:spcPts val="0"/>
                  </a:spcAft>
                  <a:defRPr/>
                </a:pPr>
                <a:endParaRPr lang="zh-CN" altLang="en-US" kern="0">
                  <a:solidFill>
                    <a:sysClr val="window" lastClr="FFFFFF"/>
                  </a:solidFill>
                  <a:latin typeface="Calibri"/>
                  <a:ea typeface="宋体"/>
                </a:endParaRPr>
              </a:p>
            </p:txBody>
          </p:sp>
        </p:grpSp>
        <p:sp>
          <p:nvSpPr>
            <p:cNvPr id="89" name="椭圆 32"/>
            <p:cNvSpPr/>
            <p:nvPr/>
          </p:nvSpPr>
          <p:spPr>
            <a:xfrm>
              <a:off x="3983164" y="2466913"/>
              <a:ext cx="1185736" cy="1185736"/>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92" name="文本框 13"/>
          <p:cNvSpPr txBox="1"/>
          <p:nvPr/>
        </p:nvSpPr>
        <p:spPr>
          <a:xfrm>
            <a:off x="2319378" y="1512220"/>
            <a:ext cx="3818161" cy="852339"/>
          </a:xfrm>
          <a:prstGeom prst="rect">
            <a:avLst/>
          </a:prstGeom>
          <a:noFill/>
          <a:ln>
            <a:noFill/>
          </a:ln>
        </p:spPr>
        <p:txBody>
          <a:bodyPr wrap="square" lIns="92525" tIns="46261" rIns="92525" bIns="46261" rtlCol="0">
            <a:spAutoFit/>
          </a:bodyPr>
          <a:lstStyle/>
          <a:p>
            <a:pPr algn="just"/>
            <a:r>
              <a:rPr lang="en-US" sz="2400" b="1" dirty="0">
                <a:solidFill>
                  <a:srgbClr val="000066"/>
                </a:solidFill>
                <a:latin typeface="Cambria" panose="02040503050406030204" pitchFamily="18" charset="0"/>
                <a:ea typeface="Cambria" panose="02040503050406030204" pitchFamily="18" charset="0"/>
                <a:cs typeface="Calibri" panose="020F0502020204030204" pitchFamily="34" charset="0"/>
              </a:rPr>
              <a:t>Publications in the last 5 years</a:t>
            </a:r>
            <a:endParaRPr lang="en-GB" altLang="zh-CN" sz="2400" b="1" dirty="0">
              <a:solidFill>
                <a:srgbClr val="820000"/>
              </a:solidFill>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93" name="矩形 3"/>
          <p:cNvSpPr>
            <a:spLocks noChangeArrowheads="1"/>
          </p:cNvSpPr>
          <p:nvPr/>
        </p:nvSpPr>
        <p:spPr bwMode="auto">
          <a:xfrm>
            <a:off x="8852763" y="2717595"/>
            <a:ext cx="2757417" cy="83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96403" tIns="48203" rIns="96403" bIns="48203">
            <a:spAutoFit/>
          </a:bodyPr>
          <a:lstStyle/>
          <a:p>
            <a:pPr lvl="0"/>
            <a:r>
              <a:rPr lang="ro-RO" sz="2400" b="1" dirty="0" err="1">
                <a:solidFill>
                  <a:srgbClr val="002060"/>
                </a:solidFill>
              </a:rPr>
              <a:t>articles</a:t>
            </a:r>
            <a:r>
              <a:rPr lang="ro-RO" sz="2400" b="1" dirty="0">
                <a:solidFill>
                  <a:srgbClr val="002060"/>
                </a:solidFill>
              </a:rPr>
              <a:t> </a:t>
            </a:r>
            <a:r>
              <a:rPr lang="ro-RO" sz="2400" b="1" dirty="0" err="1">
                <a:solidFill>
                  <a:srgbClr val="002060"/>
                </a:solidFill>
              </a:rPr>
              <a:t>and</a:t>
            </a:r>
            <a:r>
              <a:rPr lang="ro-RO" sz="2400" b="1" dirty="0">
                <a:solidFill>
                  <a:srgbClr val="002060"/>
                </a:solidFill>
              </a:rPr>
              <a:t> </a:t>
            </a:r>
            <a:r>
              <a:rPr lang="ro-RO" sz="2400" b="1" dirty="0" err="1">
                <a:solidFill>
                  <a:srgbClr val="002060"/>
                </a:solidFill>
              </a:rPr>
              <a:t>theses</a:t>
            </a:r>
            <a:r>
              <a:rPr lang="ro-RO" sz="2400" b="1" dirty="0">
                <a:solidFill>
                  <a:srgbClr val="002060"/>
                </a:solidFill>
              </a:rPr>
              <a:t>; </a:t>
            </a:r>
          </a:p>
        </p:txBody>
      </p:sp>
      <p:grpSp>
        <p:nvGrpSpPr>
          <p:cNvPr id="94" name="Group 23"/>
          <p:cNvGrpSpPr/>
          <p:nvPr/>
        </p:nvGrpSpPr>
        <p:grpSpPr>
          <a:xfrm>
            <a:off x="5831202" y="4931870"/>
            <a:ext cx="361174" cy="314941"/>
            <a:chOff x="7540014" y="4306907"/>
            <a:chExt cx="389342" cy="339426"/>
          </a:xfrm>
          <a:solidFill>
            <a:srgbClr val="000066"/>
          </a:solidFill>
        </p:grpSpPr>
        <p:sp>
          <p:nvSpPr>
            <p:cNvPr id="95"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96"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98"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99"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100"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101"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102"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10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10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10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10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29" tIns="48214" rIns="96429" bIns="48214" numCol="1" anchor="t" anchorCtr="0" compatLnSpc="1">
              <a:prstTxWarp prst="textNoShape">
                <a:avLst/>
              </a:prstTxWarp>
            </a:bodyPr>
            <a:lstStyle/>
            <a:p>
              <a:endParaRPr lang="en-US"/>
            </a:p>
          </p:txBody>
        </p:sp>
      </p:grpSp>
      <p:grpSp>
        <p:nvGrpSpPr>
          <p:cNvPr id="107" name="Group 9"/>
          <p:cNvGrpSpPr/>
          <p:nvPr/>
        </p:nvGrpSpPr>
        <p:grpSpPr>
          <a:xfrm>
            <a:off x="6838050" y="6120299"/>
            <a:ext cx="405682" cy="300891"/>
            <a:chOff x="4572000" y="3414713"/>
            <a:chExt cx="374651" cy="277813"/>
          </a:xfrm>
          <a:solidFill>
            <a:schemeClr val="bg1"/>
          </a:solidFill>
        </p:grpSpPr>
        <p:sp>
          <p:nvSpPr>
            <p:cNvPr id="108"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109"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grpSp>
      <p:grpSp>
        <p:nvGrpSpPr>
          <p:cNvPr id="128" name="Group 20"/>
          <p:cNvGrpSpPr/>
          <p:nvPr/>
        </p:nvGrpSpPr>
        <p:grpSpPr>
          <a:xfrm>
            <a:off x="6838050" y="1679312"/>
            <a:ext cx="434926" cy="301315"/>
            <a:chOff x="7416800" y="1122363"/>
            <a:chExt cx="366713" cy="254000"/>
          </a:xfrm>
          <a:solidFill>
            <a:srgbClr val="000066"/>
          </a:solidFill>
        </p:grpSpPr>
        <p:sp>
          <p:nvSpPr>
            <p:cNvPr id="129"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sp>
          <p:nvSpPr>
            <p:cNvPr id="130"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29" tIns="48214" rIns="96429" bIns="48214" numCol="1" anchor="t" anchorCtr="0" compatLnSpc="1">
              <a:prstTxWarp prst="textNoShape">
                <a:avLst/>
              </a:prstTxWarp>
            </a:bodyPr>
            <a:lstStyle/>
            <a:p>
              <a:endParaRPr lang="en-US"/>
            </a:p>
          </p:txBody>
        </p:sp>
      </p:grpSp>
      <p:sp>
        <p:nvSpPr>
          <p:cNvPr id="131" name="矩形 3"/>
          <p:cNvSpPr>
            <a:spLocks noChangeArrowheads="1"/>
          </p:cNvSpPr>
          <p:nvPr/>
        </p:nvSpPr>
        <p:spPr bwMode="auto">
          <a:xfrm>
            <a:off x="2468936" y="3556681"/>
            <a:ext cx="2473156" cy="83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96403" tIns="48203" rIns="96403" bIns="48203">
            <a:spAutoFit/>
          </a:bodyPr>
          <a:lstStyle/>
          <a:p>
            <a:pPr algn="r" fontAlgn="auto">
              <a:spcBef>
                <a:spcPts val="0"/>
              </a:spcBef>
              <a:spcAft>
                <a:spcPts val="0"/>
              </a:spcAft>
              <a:defRPr/>
            </a:pPr>
            <a:r>
              <a:rPr lang="ro-RO" sz="2400" b="1" dirty="0" err="1">
                <a:solidFill>
                  <a:srgbClr val="002060"/>
                </a:solidFill>
              </a:rPr>
              <a:t>textbooks</a:t>
            </a:r>
            <a:r>
              <a:rPr lang="ro-RO" sz="2400" b="1" dirty="0">
                <a:solidFill>
                  <a:srgbClr val="002060"/>
                </a:solidFill>
              </a:rPr>
              <a:t> for </a:t>
            </a:r>
            <a:r>
              <a:rPr lang="ro-RO" sz="2400" b="1" dirty="0" err="1">
                <a:solidFill>
                  <a:srgbClr val="002060"/>
                </a:solidFill>
              </a:rPr>
              <a:t>students</a:t>
            </a:r>
            <a:endParaRPr lang="zh-CN" altLang="en-US" sz="2000" b="1" dirty="0">
              <a:solidFill>
                <a:srgbClr val="000066"/>
              </a:solidFill>
              <a:latin typeface="Cambria" panose="02040503050406030204" pitchFamily="18" charset="0"/>
            </a:endParaRPr>
          </a:p>
        </p:txBody>
      </p:sp>
      <p:sp>
        <p:nvSpPr>
          <p:cNvPr id="133" name="矩形 3"/>
          <p:cNvSpPr>
            <a:spLocks noChangeArrowheads="1"/>
          </p:cNvSpPr>
          <p:nvPr/>
        </p:nvSpPr>
        <p:spPr bwMode="auto">
          <a:xfrm>
            <a:off x="8714581" y="4123272"/>
            <a:ext cx="3505200" cy="83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96403" tIns="48203" rIns="96403" bIns="48203">
            <a:spAutoFit/>
          </a:bodyPr>
          <a:lstStyle/>
          <a:p>
            <a:pPr fontAlgn="auto">
              <a:spcBef>
                <a:spcPts val="0"/>
              </a:spcBef>
              <a:spcAft>
                <a:spcPts val="0"/>
              </a:spcAft>
              <a:defRPr/>
            </a:pPr>
            <a:r>
              <a:rPr lang="ro-RO" sz="2400" b="1" dirty="0" err="1">
                <a:solidFill>
                  <a:srgbClr val="002060"/>
                </a:solidFill>
              </a:rPr>
              <a:t>materials</a:t>
            </a:r>
            <a:r>
              <a:rPr lang="ro-RO" sz="2400" b="1" dirty="0">
                <a:solidFill>
                  <a:srgbClr val="002060"/>
                </a:solidFill>
              </a:rPr>
              <a:t> of </a:t>
            </a:r>
            <a:r>
              <a:rPr lang="ro-RO" sz="2400" b="1" dirty="0" err="1">
                <a:solidFill>
                  <a:srgbClr val="002060"/>
                </a:solidFill>
              </a:rPr>
              <a:t>scientific</a:t>
            </a:r>
            <a:r>
              <a:rPr lang="ro-RO" sz="2400" b="1" dirty="0">
                <a:solidFill>
                  <a:srgbClr val="002060"/>
                </a:solidFill>
              </a:rPr>
              <a:t> </a:t>
            </a:r>
            <a:r>
              <a:rPr lang="ro-RO" sz="2400" b="1" dirty="0" err="1">
                <a:solidFill>
                  <a:srgbClr val="002060"/>
                </a:solidFill>
              </a:rPr>
              <a:t>communications</a:t>
            </a:r>
            <a:endParaRPr lang="en-US" altLang="zh-CN" sz="2400" b="1" dirty="0">
              <a:solidFill>
                <a:srgbClr val="002060"/>
              </a:solidFill>
            </a:endParaRPr>
          </a:p>
        </p:txBody>
      </p:sp>
      <p:sp>
        <p:nvSpPr>
          <p:cNvPr id="3" name="CasetăText 2"/>
          <p:cNvSpPr txBox="1"/>
          <p:nvPr/>
        </p:nvSpPr>
        <p:spPr>
          <a:xfrm>
            <a:off x="7849862" y="2789049"/>
            <a:ext cx="864719" cy="446276"/>
          </a:xfrm>
          <a:prstGeom prst="rect">
            <a:avLst/>
          </a:prstGeom>
          <a:noFill/>
        </p:spPr>
        <p:txBody>
          <a:bodyPr wrap="square" rtlCol="0">
            <a:spAutoFit/>
          </a:bodyPr>
          <a:lstStyle/>
          <a:p>
            <a:r>
              <a:rPr lang="ro-RO" b="1" dirty="0" smtClean="0">
                <a:solidFill>
                  <a:schemeClr val="bg1"/>
                </a:solidFill>
              </a:rPr>
              <a:t>40</a:t>
            </a:r>
            <a:endParaRPr lang="ro-RO" b="1" dirty="0">
              <a:solidFill>
                <a:schemeClr val="bg1"/>
              </a:solidFill>
            </a:endParaRPr>
          </a:p>
        </p:txBody>
      </p:sp>
      <p:sp>
        <p:nvSpPr>
          <p:cNvPr id="135" name="CasetăText 134"/>
          <p:cNvSpPr txBox="1"/>
          <p:nvPr/>
        </p:nvSpPr>
        <p:spPr>
          <a:xfrm>
            <a:off x="5716262" y="3513133"/>
            <a:ext cx="864719" cy="446276"/>
          </a:xfrm>
          <a:prstGeom prst="rect">
            <a:avLst/>
          </a:prstGeom>
          <a:noFill/>
        </p:spPr>
        <p:txBody>
          <a:bodyPr wrap="square" rtlCol="0">
            <a:spAutoFit/>
          </a:bodyPr>
          <a:lstStyle/>
          <a:p>
            <a:r>
              <a:rPr lang="ro-RO" b="1" dirty="0" smtClean="0">
                <a:solidFill>
                  <a:schemeClr val="bg1"/>
                </a:solidFill>
              </a:rPr>
              <a:t>3</a:t>
            </a:r>
            <a:endParaRPr lang="ro-RO" b="1" dirty="0">
              <a:solidFill>
                <a:schemeClr val="bg1"/>
              </a:solidFill>
            </a:endParaRPr>
          </a:p>
        </p:txBody>
      </p:sp>
      <p:sp>
        <p:nvSpPr>
          <p:cNvPr id="136" name="CasetăText 135"/>
          <p:cNvSpPr txBox="1"/>
          <p:nvPr/>
        </p:nvSpPr>
        <p:spPr>
          <a:xfrm>
            <a:off x="7849862" y="4156630"/>
            <a:ext cx="864719" cy="446276"/>
          </a:xfrm>
          <a:prstGeom prst="rect">
            <a:avLst/>
          </a:prstGeom>
          <a:noFill/>
        </p:spPr>
        <p:txBody>
          <a:bodyPr wrap="square" rtlCol="0">
            <a:spAutoFit/>
          </a:bodyPr>
          <a:lstStyle/>
          <a:p>
            <a:r>
              <a:rPr lang="ro-RO" b="1" dirty="0" smtClean="0">
                <a:solidFill>
                  <a:srgbClr val="00009E"/>
                </a:solidFill>
              </a:rPr>
              <a:t>40</a:t>
            </a:r>
            <a:endParaRPr lang="ro-RO" b="1" dirty="0">
              <a:solidFill>
                <a:srgbClr val="00009E"/>
              </a:solidFill>
            </a:endParaRPr>
          </a:p>
        </p:txBody>
      </p:sp>
    </p:spTree>
    <p:extLst>
      <p:ext uri="{BB962C8B-B14F-4D97-AF65-F5344CB8AC3E}">
        <p14:creationId xmlns:p14="http://schemas.microsoft.com/office/powerpoint/2010/main" val="541915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865981" y="1895990"/>
            <a:ext cx="2057400" cy="1200329"/>
          </a:xfrm>
          <a:prstGeom prst="rect">
            <a:avLst/>
          </a:prstGeom>
        </p:spPr>
        <p:txBody>
          <a:bodyPr wrap="square">
            <a:spAutoFit/>
          </a:bodyPr>
          <a:lstStyle/>
          <a:p>
            <a:r>
              <a:rPr lang="ro-RO" sz="3600" b="1" dirty="0" smtClean="0">
                <a:solidFill>
                  <a:srgbClr val="C00000"/>
                </a:solidFill>
              </a:rPr>
              <a:t>Oleg </a:t>
            </a:r>
            <a:r>
              <a:rPr lang="ro-RO" sz="3600" b="1" dirty="0" err="1" smtClean="0">
                <a:solidFill>
                  <a:srgbClr val="C00000"/>
                </a:solidFill>
              </a:rPr>
              <a:t>Arnaut</a:t>
            </a:r>
            <a:endParaRPr lang="ro-RO" sz="3200" dirty="0">
              <a:solidFill>
                <a:srgbClr val="C00000"/>
              </a:solidFill>
            </a:endParaRPr>
          </a:p>
        </p:txBody>
      </p:sp>
      <p:sp>
        <p:nvSpPr>
          <p:cNvPr id="3" name="Dreptunghi 2"/>
          <p:cNvSpPr/>
          <p:nvPr/>
        </p:nvSpPr>
        <p:spPr>
          <a:xfrm>
            <a:off x="3228181" y="1711325"/>
            <a:ext cx="9144000" cy="1569660"/>
          </a:xfrm>
          <a:prstGeom prst="rect">
            <a:avLst/>
          </a:prstGeom>
        </p:spPr>
        <p:txBody>
          <a:bodyPr wrap="square">
            <a:spAutoFit/>
          </a:bodyPr>
          <a:lstStyle/>
          <a:p>
            <a:r>
              <a:rPr lang="fr-FR" sz="3200" b="1" dirty="0" err="1">
                <a:solidFill>
                  <a:srgbClr val="00009E"/>
                </a:solidFill>
              </a:rPr>
              <a:t>Author</a:t>
            </a:r>
            <a:r>
              <a:rPr lang="fr-FR" sz="3200" b="1" dirty="0">
                <a:solidFill>
                  <a:srgbClr val="00009E"/>
                </a:solidFill>
              </a:rPr>
              <a:t> and </a:t>
            </a:r>
            <a:r>
              <a:rPr lang="fr-FR" sz="3200" b="1" dirty="0" err="1">
                <a:solidFill>
                  <a:srgbClr val="00009E"/>
                </a:solidFill>
              </a:rPr>
              <a:t>co-author</a:t>
            </a:r>
            <a:r>
              <a:rPr lang="fr-FR" sz="3200" b="1" dirty="0">
                <a:solidFill>
                  <a:srgbClr val="00009E"/>
                </a:solidFill>
              </a:rPr>
              <a:t> of over </a:t>
            </a:r>
            <a:r>
              <a:rPr lang="ro-RO" sz="3200" b="1" dirty="0" smtClean="0">
                <a:solidFill>
                  <a:srgbClr val="00009E"/>
                </a:solidFill>
              </a:rPr>
              <a:t>54</a:t>
            </a:r>
            <a:r>
              <a:rPr lang="fr-FR" sz="3200" b="1" dirty="0" smtClean="0">
                <a:solidFill>
                  <a:srgbClr val="00009E"/>
                </a:solidFill>
              </a:rPr>
              <a:t>publications </a:t>
            </a:r>
            <a:r>
              <a:rPr lang="fr-FR" sz="3200" b="1" dirty="0" err="1">
                <a:solidFill>
                  <a:srgbClr val="00009E"/>
                </a:solidFill>
              </a:rPr>
              <a:t>including</a:t>
            </a:r>
            <a:r>
              <a:rPr lang="fr-FR" sz="3200" b="1" dirty="0">
                <a:solidFill>
                  <a:srgbClr val="00009E"/>
                </a:solidFill>
              </a:rPr>
              <a:t> in international </a:t>
            </a:r>
            <a:r>
              <a:rPr lang="fr-FR" sz="3200" b="1" dirty="0" err="1">
                <a:solidFill>
                  <a:srgbClr val="00009E"/>
                </a:solidFill>
              </a:rPr>
              <a:t>editions</a:t>
            </a:r>
            <a:r>
              <a:rPr lang="fr-FR" sz="3200" b="1" dirty="0">
                <a:solidFill>
                  <a:srgbClr val="00009E"/>
                </a:solidFill>
              </a:rPr>
              <a:t> and </a:t>
            </a:r>
            <a:r>
              <a:rPr lang="fr-FR" sz="3200" b="1" dirty="0" err="1">
                <a:solidFill>
                  <a:srgbClr val="00009E"/>
                </a:solidFill>
              </a:rPr>
              <a:t>with</a:t>
            </a:r>
            <a:r>
              <a:rPr lang="fr-FR" sz="3200" b="1" dirty="0">
                <a:solidFill>
                  <a:srgbClr val="00009E"/>
                </a:solidFill>
              </a:rPr>
              <a:t> impact factor.</a:t>
            </a:r>
            <a:endParaRPr lang="ro-RO" sz="2800" b="1" dirty="0">
              <a:solidFill>
                <a:srgbClr val="00009E"/>
              </a:solidFill>
            </a:endParaRPr>
          </a:p>
        </p:txBody>
      </p:sp>
      <p:sp>
        <p:nvSpPr>
          <p:cNvPr id="4" name="Dreptunghi 3"/>
          <p:cNvSpPr/>
          <p:nvPr/>
        </p:nvSpPr>
        <p:spPr>
          <a:xfrm>
            <a:off x="865981" y="3800990"/>
            <a:ext cx="2057400" cy="1200329"/>
          </a:xfrm>
          <a:prstGeom prst="rect">
            <a:avLst/>
          </a:prstGeom>
        </p:spPr>
        <p:txBody>
          <a:bodyPr wrap="square">
            <a:spAutoFit/>
          </a:bodyPr>
          <a:lstStyle/>
          <a:p>
            <a:r>
              <a:rPr lang="ro-RO" sz="3600" b="1" dirty="0" smtClean="0">
                <a:solidFill>
                  <a:srgbClr val="C00000"/>
                </a:solidFill>
              </a:rPr>
              <a:t>Pavel </a:t>
            </a:r>
            <a:r>
              <a:rPr lang="ro-RO" sz="3600" b="1" dirty="0" err="1" smtClean="0">
                <a:solidFill>
                  <a:srgbClr val="C00000"/>
                </a:solidFill>
              </a:rPr>
              <a:t>Banov</a:t>
            </a:r>
            <a:endParaRPr lang="ro-RO" sz="3200" dirty="0">
              <a:solidFill>
                <a:srgbClr val="C00000"/>
              </a:solidFill>
            </a:endParaRPr>
          </a:p>
        </p:txBody>
      </p:sp>
      <p:sp>
        <p:nvSpPr>
          <p:cNvPr id="5" name="Dreptunghi 4"/>
          <p:cNvSpPr/>
          <p:nvPr/>
        </p:nvSpPr>
        <p:spPr>
          <a:xfrm>
            <a:off x="3228181" y="3616325"/>
            <a:ext cx="9144000" cy="1569660"/>
          </a:xfrm>
          <a:prstGeom prst="rect">
            <a:avLst/>
          </a:prstGeom>
        </p:spPr>
        <p:txBody>
          <a:bodyPr wrap="square">
            <a:spAutoFit/>
          </a:bodyPr>
          <a:lstStyle/>
          <a:p>
            <a:r>
              <a:rPr lang="fr-FR" sz="3200" b="1" dirty="0" err="1">
                <a:solidFill>
                  <a:srgbClr val="00009E"/>
                </a:solidFill>
              </a:rPr>
              <a:t>Author</a:t>
            </a:r>
            <a:r>
              <a:rPr lang="fr-FR" sz="3200" b="1" dirty="0">
                <a:solidFill>
                  <a:srgbClr val="00009E"/>
                </a:solidFill>
              </a:rPr>
              <a:t> and </a:t>
            </a:r>
            <a:r>
              <a:rPr lang="fr-FR" sz="3200" b="1" dirty="0" err="1">
                <a:solidFill>
                  <a:srgbClr val="00009E"/>
                </a:solidFill>
              </a:rPr>
              <a:t>co-author</a:t>
            </a:r>
            <a:r>
              <a:rPr lang="fr-FR" sz="3200" b="1" dirty="0">
                <a:solidFill>
                  <a:srgbClr val="00009E"/>
                </a:solidFill>
              </a:rPr>
              <a:t> of over </a:t>
            </a:r>
            <a:r>
              <a:rPr lang="ro-RO" sz="3200" b="1" dirty="0" smtClean="0">
                <a:solidFill>
                  <a:srgbClr val="00009E"/>
                </a:solidFill>
              </a:rPr>
              <a:t>54</a:t>
            </a:r>
            <a:r>
              <a:rPr lang="fr-FR" sz="3200" b="1" dirty="0" smtClean="0">
                <a:solidFill>
                  <a:srgbClr val="00009E"/>
                </a:solidFill>
              </a:rPr>
              <a:t>publications </a:t>
            </a:r>
            <a:r>
              <a:rPr lang="fr-FR" sz="3200" b="1" dirty="0" err="1">
                <a:solidFill>
                  <a:srgbClr val="00009E"/>
                </a:solidFill>
              </a:rPr>
              <a:t>including</a:t>
            </a:r>
            <a:r>
              <a:rPr lang="fr-FR" sz="3200" b="1" dirty="0">
                <a:solidFill>
                  <a:srgbClr val="00009E"/>
                </a:solidFill>
              </a:rPr>
              <a:t> in international </a:t>
            </a:r>
            <a:r>
              <a:rPr lang="fr-FR" sz="3200" b="1" dirty="0" err="1">
                <a:solidFill>
                  <a:srgbClr val="00009E"/>
                </a:solidFill>
              </a:rPr>
              <a:t>editions</a:t>
            </a:r>
            <a:r>
              <a:rPr lang="fr-FR" sz="3200" b="1" dirty="0">
                <a:solidFill>
                  <a:srgbClr val="00009E"/>
                </a:solidFill>
              </a:rPr>
              <a:t> and </a:t>
            </a:r>
            <a:r>
              <a:rPr lang="fr-FR" sz="3200" b="1" dirty="0" err="1">
                <a:solidFill>
                  <a:srgbClr val="00009E"/>
                </a:solidFill>
              </a:rPr>
              <a:t>with</a:t>
            </a:r>
            <a:r>
              <a:rPr lang="fr-FR" sz="3200" b="1" dirty="0">
                <a:solidFill>
                  <a:srgbClr val="00009E"/>
                </a:solidFill>
              </a:rPr>
              <a:t> impact factor.</a:t>
            </a:r>
            <a:endParaRPr lang="ro-RO" sz="2800" b="1" dirty="0">
              <a:solidFill>
                <a:srgbClr val="00009E"/>
              </a:solidFill>
            </a:endParaRPr>
          </a:p>
        </p:txBody>
      </p:sp>
    </p:spTree>
    <p:extLst>
      <p:ext uri="{BB962C8B-B14F-4D97-AF65-F5344CB8AC3E}">
        <p14:creationId xmlns:p14="http://schemas.microsoft.com/office/powerpoint/2010/main" val="3791320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8" descr="2.png"/>
          <p:cNvPicPr>
            <a:picLocks/>
          </p:cNvPicPr>
          <p:nvPr/>
        </p:nvPicPr>
        <p:blipFill>
          <a:blip r:embed="rId2" cstate="print"/>
          <a:srcRect t="-87500" b="-87500"/>
          <a:stretch>
            <a:fillRect/>
          </a:stretch>
        </p:blipFill>
        <p:spPr>
          <a:xfrm flipV="1">
            <a:off x="3126783" y="4678979"/>
            <a:ext cx="3431750" cy="23470"/>
          </a:xfrm>
          <a:prstGeom prst="rect">
            <a:avLst/>
          </a:prstGeom>
        </p:spPr>
      </p:pic>
      <p:sp>
        <p:nvSpPr>
          <p:cNvPr id="17" name="五边形 93"/>
          <p:cNvSpPr/>
          <p:nvPr/>
        </p:nvSpPr>
        <p:spPr>
          <a:xfrm flipV="1">
            <a:off x="2192908" y="3540125"/>
            <a:ext cx="2937433" cy="1162324"/>
          </a:xfrm>
          <a:prstGeom prst="homePlate">
            <a:avLst/>
          </a:prstGeom>
          <a:gradFill>
            <a:gsLst>
              <a:gs pos="1000">
                <a:srgbClr val="00244A"/>
              </a:gs>
              <a:gs pos="50000">
                <a:srgbClr val="003A5C"/>
              </a:gs>
              <a:gs pos="100000">
                <a:srgbClr val="00344C"/>
              </a:gs>
            </a:gsLst>
            <a:lin ang="108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132"/>
          <p:cNvGrpSpPr>
            <a:grpSpLocks/>
          </p:cNvGrpSpPr>
          <p:nvPr/>
        </p:nvGrpSpPr>
        <p:grpSpPr bwMode="auto">
          <a:xfrm>
            <a:off x="5285581" y="3829899"/>
            <a:ext cx="432048" cy="432757"/>
            <a:chOff x="5764784" y="2141636"/>
            <a:chExt cx="714189" cy="713640"/>
          </a:xfrm>
          <a:solidFill>
            <a:srgbClr val="003A5C"/>
          </a:solidFill>
        </p:grpSpPr>
        <p:sp>
          <p:nvSpPr>
            <p:cNvPr id="29"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
                <a:ea typeface="+mn-ea"/>
              </a:endParaRPr>
            </a:p>
          </p:txBody>
        </p:sp>
        <p:sp>
          <p:nvSpPr>
            <p:cNvPr id="30"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headEnd/>
              <a:tailEnd/>
            </a:ln>
          </p:spPr>
          <p:txBody>
            <a:bodyPr/>
            <a:lstStyle/>
            <a:p>
              <a:pPr defTabSz="914400" fontAlgn="auto">
                <a:spcBef>
                  <a:spcPts val="0"/>
                </a:spcBef>
                <a:spcAft>
                  <a:spcPts val="0"/>
                </a:spcAft>
                <a:defRPr/>
              </a:pPr>
              <a:endParaRPr lang="en-US" kern="0" dirty="0">
                <a:solidFill>
                  <a:sysClr val="windowText" lastClr="000000"/>
                </a:solidFill>
                <a:latin typeface=""/>
                <a:ea typeface="ＭＳ Ｐゴシック" pitchFamily="-97" charset="-128"/>
              </a:endParaRPr>
            </a:p>
          </p:txBody>
        </p:sp>
      </p:grpSp>
      <p:cxnSp>
        <p:nvCxnSpPr>
          <p:cNvPr id="37" name="直接连接符 42"/>
          <p:cNvCxnSpPr/>
          <p:nvPr/>
        </p:nvCxnSpPr>
        <p:spPr>
          <a:xfrm rot="5400000">
            <a:off x="5717342" y="4081841"/>
            <a:ext cx="360040" cy="1588"/>
          </a:xfrm>
          <a:prstGeom prst="line">
            <a:avLst/>
          </a:prstGeom>
          <a:ln w="28575">
            <a:solidFill>
              <a:srgbClr val="003A5C"/>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矩形 45"/>
          <p:cNvSpPr/>
          <p:nvPr/>
        </p:nvSpPr>
        <p:spPr>
          <a:xfrm>
            <a:off x="6092349" y="3768725"/>
            <a:ext cx="5520807" cy="1200329"/>
          </a:xfrm>
          <a:prstGeom prst="rect">
            <a:avLst/>
          </a:prstGeom>
        </p:spPr>
        <p:txBody>
          <a:bodyPr wrap="square">
            <a:spAutoFit/>
          </a:bodyPr>
          <a:lstStyle/>
          <a:p>
            <a:pPr defTabSz="801688">
              <a:spcBef>
                <a:spcPct val="20000"/>
              </a:spcBef>
            </a:pPr>
            <a:r>
              <a:rPr lang="fr-FR" sz="2400" b="1" dirty="0" err="1">
                <a:solidFill>
                  <a:srgbClr val="740000"/>
                </a:solidFill>
              </a:rPr>
              <a:t>CLINICAL</a:t>
            </a:r>
            <a:r>
              <a:rPr lang="fr-FR" sz="2400" b="1" dirty="0">
                <a:solidFill>
                  <a:srgbClr val="740000"/>
                </a:solidFill>
              </a:rPr>
              <a:t> </a:t>
            </a:r>
            <a:r>
              <a:rPr lang="fr-FR" sz="2400" b="1" dirty="0" err="1">
                <a:solidFill>
                  <a:srgbClr val="740000"/>
                </a:solidFill>
              </a:rPr>
              <a:t>EPIDEMIOLOGY</a:t>
            </a:r>
            <a:r>
              <a:rPr lang="fr-FR" sz="2400" b="1" dirty="0">
                <a:solidFill>
                  <a:srgbClr val="740000"/>
                </a:solidFill>
              </a:rPr>
              <a:t> UNIT </a:t>
            </a:r>
            <a:r>
              <a:rPr lang="fr-FR" sz="2400" b="1" dirty="0" err="1">
                <a:solidFill>
                  <a:srgbClr val="740000"/>
                </a:solidFill>
              </a:rPr>
              <a:t>DEVELOPMENT</a:t>
            </a:r>
            <a:r>
              <a:rPr lang="fr-FR" sz="2400" b="1" dirty="0">
                <a:solidFill>
                  <a:srgbClr val="740000"/>
                </a:solidFill>
              </a:rPr>
              <a:t>   </a:t>
            </a:r>
            <a:r>
              <a:rPr lang="fr-FR" sz="2400" b="1" dirty="0" err="1" smtClean="0">
                <a:solidFill>
                  <a:srgbClr val="740000"/>
                </a:solidFill>
              </a:rPr>
              <a:t>PROJECTS</a:t>
            </a:r>
            <a:r>
              <a:rPr lang="fr-FR" sz="2400" b="1" dirty="0" smtClean="0">
                <a:solidFill>
                  <a:srgbClr val="740000"/>
                </a:solidFill>
              </a:rPr>
              <a:t> </a:t>
            </a:r>
            <a:r>
              <a:rPr lang="fr-FR" sz="2400" b="1" dirty="0">
                <a:solidFill>
                  <a:srgbClr val="740000"/>
                </a:solidFill>
              </a:rPr>
              <a:t>FOR THE </a:t>
            </a:r>
            <a:r>
              <a:rPr lang="fr-FR" sz="2400" b="1" dirty="0" err="1">
                <a:solidFill>
                  <a:srgbClr val="740000"/>
                </a:solidFill>
              </a:rPr>
              <a:t>FOLLOWING</a:t>
            </a:r>
            <a:r>
              <a:rPr lang="fr-FR" sz="2400" b="1" dirty="0">
                <a:solidFill>
                  <a:srgbClr val="740000"/>
                </a:solidFill>
              </a:rPr>
              <a:t> 5 </a:t>
            </a:r>
            <a:r>
              <a:rPr lang="fr-FR" sz="2400" b="1" dirty="0" err="1">
                <a:solidFill>
                  <a:srgbClr val="740000"/>
                </a:solidFill>
              </a:rPr>
              <a:t>YEARS</a:t>
            </a:r>
            <a:endParaRPr lang="en-US" altLang="zh-CN" sz="2400" b="1" dirty="0">
              <a:solidFill>
                <a:srgbClr val="740000"/>
              </a:solidFill>
            </a:endParaRPr>
          </a:p>
        </p:txBody>
      </p:sp>
      <p:sp>
        <p:nvSpPr>
          <p:cNvPr id="45" name="TextBox 52"/>
          <p:cNvSpPr txBox="1"/>
          <p:nvPr/>
        </p:nvSpPr>
        <p:spPr>
          <a:xfrm>
            <a:off x="3527613" y="3898149"/>
            <a:ext cx="1242803" cy="446276"/>
          </a:xfrm>
          <a:prstGeom prst="rect">
            <a:avLst/>
          </a:prstGeom>
          <a:noFill/>
        </p:spPr>
        <p:txBody>
          <a:bodyPr wrap="square" rtlCol="0">
            <a:spAutoFit/>
          </a:bodyPr>
          <a:lstStyle/>
          <a:p>
            <a:r>
              <a:rPr lang="en-US" altLang="zh-CN" dirty="0" smtClean="0">
                <a:solidFill>
                  <a:schemeClr val="bg1"/>
                </a:solidFill>
                <a:effectLst>
                  <a:outerShdw blurRad="38100" dist="38100" dir="2700000" algn="tl">
                    <a:srgbClr val="000000">
                      <a:alpha val="43137"/>
                    </a:srgbClr>
                  </a:outerShdw>
                </a:effectLst>
                <a:latin typeface="Impact" pitchFamily="34" charset="0"/>
              </a:rPr>
              <a:t>Part </a:t>
            </a:r>
            <a:r>
              <a:rPr lang="ro-RO" altLang="zh-CN" dirty="0" smtClean="0">
                <a:solidFill>
                  <a:schemeClr val="bg1"/>
                </a:solidFill>
                <a:effectLst>
                  <a:outerShdw blurRad="38100" dist="38100" dir="2700000" algn="tl">
                    <a:srgbClr val="000000">
                      <a:alpha val="43137"/>
                    </a:srgbClr>
                  </a:outerShdw>
                </a:effectLst>
                <a:latin typeface="Impact" pitchFamily="34" charset="0"/>
              </a:rPr>
              <a:t>6</a:t>
            </a:r>
            <a:endParaRPr lang="zh-CN" altLang="en-US" dirty="0">
              <a:solidFill>
                <a:schemeClr val="bg1"/>
              </a:solidFill>
              <a:effectLst>
                <a:outerShdw blurRad="38100" dist="38100" dir="2700000" algn="tl">
                  <a:srgbClr val="000000">
                    <a:alpha val="43137"/>
                  </a:srgbClr>
                </a:outerShdw>
              </a:effectLst>
              <a:latin typeface="Impact" pitchFamily="34" charset="0"/>
            </a:endParaRPr>
          </a:p>
        </p:txBody>
      </p:sp>
      <p:sp>
        <p:nvSpPr>
          <p:cNvPr id="96" name="任意多边形 94"/>
          <p:cNvSpPr/>
          <p:nvPr/>
        </p:nvSpPr>
        <p:spPr>
          <a:xfrm rot="5400000" flipV="1">
            <a:off x="-5129" y="3465133"/>
            <a:ext cx="2132852" cy="2284331"/>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gradFill>
            <a:gsLst>
              <a:gs pos="1000">
                <a:srgbClr val="00244A"/>
              </a:gs>
              <a:gs pos="50000">
                <a:srgbClr val="003A5C"/>
              </a:gs>
              <a:gs pos="100000">
                <a:srgbClr val="00344C"/>
              </a:gs>
            </a:gsLst>
            <a:lin ang="5400000" scaled="0"/>
          </a:gra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Dreptunghi 96"/>
          <p:cNvSpPr/>
          <p:nvPr/>
        </p:nvSpPr>
        <p:spPr>
          <a:xfrm>
            <a:off x="2319379" y="263525"/>
            <a:ext cx="7766801" cy="646331"/>
          </a:xfrm>
          <a:prstGeom prst="rect">
            <a:avLst/>
          </a:prstGeom>
        </p:spPr>
        <p:txBody>
          <a:bodyPr wrap="square">
            <a:spAutoFit/>
          </a:bodyPr>
          <a:lstStyle/>
          <a:p>
            <a:r>
              <a:rPr lang="ro-RO" sz="3600" b="1" dirty="0" err="1" smtClean="0">
                <a:solidFill>
                  <a:schemeClr val="bg1"/>
                </a:solidFill>
              </a:rPr>
              <a:t>CLINICAL</a:t>
            </a:r>
            <a:r>
              <a:rPr lang="ro-RO" sz="3600" b="1" dirty="0" smtClean="0">
                <a:solidFill>
                  <a:schemeClr val="bg1"/>
                </a:solidFill>
              </a:rPr>
              <a:t> </a:t>
            </a:r>
            <a:r>
              <a:rPr lang="ro-RO" sz="3600" b="1" dirty="0" err="1" smtClean="0">
                <a:solidFill>
                  <a:schemeClr val="bg1"/>
                </a:solidFill>
              </a:rPr>
              <a:t>EPIDEMIOLOGY</a:t>
            </a:r>
            <a:r>
              <a:rPr lang="ro-RO" sz="3600" b="1" dirty="0" smtClean="0">
                <a:solidFill>
                  <a:schemeClr val="bg1"/>
                </a:solidFill>
              </a:rPr>
              <a:t> </a:t>
            </a:r>
            <a:r>
              <a:rPr lang="ro-RO" sz="3600" b="1" dirty="0">
                <a:solidFill>
                  <a:schemeClr val="bg1"/>
                </a:solidFill>
              </a:rPr>
              <a:t>UNIT </a:t>
            </a:r>
            <a:endParaRPr lang="ro-RO" sz="3200" dirty="0">
              <a:solidFill>
                <a:schemeClr val="bg1"/>
              </a:solidFill>
            </a:endParaRPr>
          </a:p>
        </p:txBody>
      </p:sp>
    </p:spTree>
    <p:extLst>
      <p:ext uri="{BB962C8B-B14F-4D97-AF65-F5344CB8AC3E}">
        <p14:creationId xmlns:p14="http://schemas.microsoft.com/office/powerpoint/2010/main" val="738810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2319379" y="263525"/>
            <a:ext cx="7766801" cy="646331"/>
          </a:xfrm>
          <a:prstGeom prst="rect">
            <a:avLst/>
          </a:prstGeom>
        </p:spPr>
        <p:txBody>
          <a:bodyPr wrap="square">
            <a:spAutoFit/>
          </a:bodyPr>
          <a:lstStyle/>
          <a:p>
            <a:r>
              <a:rPr lang="en-US" sz="3600" b="1" dirty="0" err="1" smtClean="0">
                <a:solidFill>
                  <a:prstClr val="white"/>
                </a:solidFill>
                <a:latin typeface="Cambria" panose="02040503050406030204" pitchFamily="18" charset="0"/>
              </a:rPr>
              <a:t>OBJECTIV</a:t>
            </a:r>
            <a:r>
              <a:rPr lang="x-none" sz="3600" b="1" smtClean="0">
                <a:solidFill>
                  <a:prstClr val="white"/>
                </a:solidFill>
                <a:latin typeface="Cambria" panose="02040503050406030204" pitchFamily="18" charset="0"/>
              </a:rPr>
              <a:t> </a:t>
            </a:r>
            <a:endParaRPr lang="ro-RO" sz="3200" dirty="0">
              <a:solidFill>
                <a:schemeClr val="bg1"/>
              </a:solidFill>
            </a:endParaRPr>
          </a:p>
        </p:txBody>
      </p:sp>
      <p:sp>
        <p:nvSpPr>
          <p:cNvPr id="63" name="Freeform 35"/>
          <p:cNvSpPr>
            <a:spLocks/>
          </p:cNvSpPr>
          <p:nvPr/>
        </p:nvSpPr>
        <p:spPr bwMode="auto">
          <a:xfrm flipV="1">
            <a:off x="3744144" y="3066341"/>
            <a:ext cx="520336" cy="48880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000066"/>
          </a:solidFill>
          <a:ln>
            <a:noFill/>
          </a:ln>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64" name="Freeform 27"/>
          <p:cNvSpPr>
            <a:spLocks/>
          </p:cNvSpPr>
          <p:nvPr/>
        </p:nvSpPr>
        <p:spPr bwMode="auto">
          <a:xfrm flipV="1">
            <a:off x="3909545" y="3310743"/>
            <a:ext cx="2403008" cy="142698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699FF"/>
          </a:solidFill>
          <a:ln>
            <a:noFill/>
          </a:ln>
          <a:effectLst/>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66" name="Freeform 27"/>
          <p:cNvSpPr>
            <a:spLocks/>
          </p:cNvSpPr>
          <p:nvPr/>
        </p:nvSpPr>
        <p:spPr bwMode="auto">
          <a:xfrm flipH="1">
            <a:off x="6559317" y="3355261"/>
            <a:ext cx="2333031" cy="1385429"/>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699FF"/>
          </a:solidFill>
          <a:ln>
            <a:noFill/>
          </a:ln>
          <a:effectLst/>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6" name="Freeform 35"/>
          <p:cNvSpPr>
            <a:spLocks/>
          </p:cNvSpPr>
          <p:nvPr/>
        </p:nvSpPr>
        <p:spPr bwMode="auto">
          <a:xfrm flipH="1">
            <a:off x="8559759" y="4532630"/>
            <a:ext cx="505184" cy="47456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000066"/>
          </a:solidFill>
          <a:ln>
            <a:noFill/>
          </a:ln>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7" name="Freeform 35"/>
          <p:cNvSpPr>
            <a:spLocks/>
          </p:cNvSpPr>
          <p:nvPr/>
        </p:nvSpPr>
        <p:spPr bwMode="auto">
          <a:xfrm rot="16200000" flipH="1">
            <a:off x="6894265" y="1381088"/>
            <a:ext cx="502286" cy="47184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699FF"/>
          </a:solidFill>
          <a:ln>
            <a:noFill/>
          </a:ln>
        </p:spPr>
        <p:txBody>
          <a:bodyPr vert="horz" wrap="square" lIns="96425" tIns="48212" rIns="96425" bIns="48212"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78" name="Freeform 27"/>
          <p:cNvSpPr>
            <a:spLocks/>
          </p:cNvSpPr>
          <p:nvPr/>
        </p:nvSpPr>
        <p:spPr bwMode="auto">
          <a:xfrm rot="16200000" flipH="1">
            <a:off x="5314224" y="1954054"/>
            <a:ext cx="2319652" cy="1377482"/>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000066"/>
          </a:solidFill>
          <a:ln>
            <a:noFill/>
          </a:ln>
          <a:effectLst/>
        </p:spPr>
        <p:txBody>
          <a:bodyPr vert="horz" wrap="square" lIns="96425" tIns="48212" rIns="96425" bIns="48212" numCol="1" anchor="t" anchorCtr="0" compatLnSpc="1">
            <a:prstTxWarp prst="textNoShape">
              <a:avLst/>
            </a:prstTxWarp>
          </a:bodyPr>
          <a:lstStyle/>
          <a:p>
            <a:endParaRPr lang="zh-CN" altLang="en-US" b="1">
              <a:solidFill>
                <a:schemeClr val="bg1"/>
              </a:solidFill>
              <a:latin typeface="Cambria" panose="02040503050406030204" pitchFamily="18" charset="0"/>
              <a:ea typeface="微软雅黑" pitchFamily="34" charset="-122"/>
            </a:endParaRPr>
          </a:p>
        </p:txBody>
      </p:sp>
      <p:sp>
        <p:nvSpPr>
          <p:cNvPr id="79" name="Freeform 27"/>
          <p:cNvSpPr>
            <a:spLocks/>
          </p:cNvSpPr>
          <p:nvPr/>
        </p:nvSpPr>
        <p:spPr bwMode="auto">
          <a:xfrm rot="5400000" flipH="1">
            <a:off x="5286505" y="4783422"/>
            <a:ext cx="2360575" cy="1401785"/>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000066"/>
          </a:solidFill>
          <a:ln>
            <a:noFill/>
          </a:ln>
          <a:effectLst/>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80" name="文本框 60"/>
          <p:cNvSpPr txBox="1"/>
          <p:nvPr/>
        </p:nvSpPr>
        <p:spPr>
          <a:xfrm>
            <a:off x="6086961" y="2793005"/>
            <a:ext cx="761747" cy="676660"/>
          </a:xfrm>
          <a:prstGeom prst="rect">
            <a:avLst/>
          </a:prstGeom>
          <a:noFill/>
          <a:effectLst/>
        </p:spPr>
        <p:txBody>
          <a:bodyPr wrap="none" lIns="91435" tIns="45717" rIns="91435" bIns="45717"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800" b="1" dirty="0">
                <a:latin typeface="Cambria" panose="02040503050406030204" pitchFamily="18" charset="0"/>
                <a:ea typeface="Cambria" panose="02040503050406030204" pitchFamily="18" charset="0"/>
              </a:rPr>
              <a:t>01</a:t>
            </a:r>
            <a:endParaRPr lang="zh-CN" altLang="en-US" sz="3800" b="1" dirty="0">
              <a:latin typeface="Cambria" panose="02040503050406030204" pitchFamily="18" charset="0"/>
              <a:ea typeface="Cambria" panose="02040503050406030204" pitchFamily="18" charset="0"/>
            </a:endParaRPr>
          </a:p>
        </p:txBody>
      </p:sp>
      <p:sp>
        <p:nvSpPr>
          <p:cNvPr id="81" name="文本框 61"/>
          <p:cNvSpPr txBox="1"/>
          <p:nvPr/>
        </p:nvSpPr>
        <p:spPr>
          <a:xfrm>
            <a:off x="6113321" y="4826654"/>
            <a:ext cx="755335" cy="676660"/>
          </a:xfrm>
          <a:prstGeom prst="rect">
            <a:avLst/>
          </a:prstGeom>
          <a:noFill/>
          <a:effectLst/>
        </p:spPr>
        <p:txBody>
          <a:bodyPr wrap="none" lIns="91435" tIns="45717" rIns="91435" bIns="45717"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800" b="1" dirty="0">
                <a:latin typeface="Cambria" panose="02040503050406030204" pitchFamily="18" charset="0"/>
                <a:ea typeface="Cambria" panose="02040503050406030204" pitchFamily="18" charset="0"/>
              </a:rPr>
              <a:t>03</a:t>
            </a:r>
            <a:endParaRPr lang="zh-CN" altLang="en-US" sz="3800" b="1" dirty="0">
              <a:latin typeface="Cambria" panose="02040503050406030204" pitchFamily="18" charset="0"/>
              <a:ea typeface="Cambria" panose="02040503050406030204" pitchFamily="18" charset="0"/>
            </a:endParaRPr>
          </a:p>
        </p:txBody>
      </p:sp>
      <p:sp>
        <p:nvSpPr>
          <p:cNvPr id="82" name="文本框 63"/>
          <p:cNvSpPr txBox="1"/>
          <p:nvPr/>
        </p:nvSpPr>
        <p:spPr>
          <a:xfrm>
            <a:off x="6847163" y="3714555"/>
            <a:ext cx="761747" cy="676660"/>
          </a:xfrm>
          <a:prstGeom prst="rect">
            <a:avLst/>
          </a:prstGeom>
          <a:noFill/>
          <a:effectLst/>
        </p:spPr>
        <p:txBody>
          <a:bodyPr wrap="none" lIns="91435" tIns="45717" rIns="91435" bIns="45717"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800" b="1" dirty="0">
                <a:solidFill>
                  <a:srgbClr val="000066"/>
                </a:solidFill>
                <a:latin typeface="Cambria" panose="02040503050406030204" pitchFamily="18" charset="0"/>
                <a:ea typeface="Cambria" panose="02040503050406030204" pitchFamily="18" charset="0"/>
              </a:rPr>
              <a:t>02</a:t>
            </a:r>
            <a:endParaRPr lang="zh-CN" altLang="en-US" sz="3800" b="1" dirty="0">
              <a:solidFill>
                <a:srgbClr val="000066"/>
              </a:solidFill>
              <a:latin typeface="Cambria" panose="02040503050406030204" pitchFamily="18" charset="0"/>
              <a:ea typeface="Cambria" panose="02040503050406030204" pitchFamily="18" charset="0"/>
            </a:endParaRPr>
          </a:p>
        </p:txBody>
      </p:sp>
      <p:sp>
        <p:nvSpPr>
          <p:cNvPr id="83" name="矩形 85"/>
          <p:cNvSpPr/>
          <p:nvPr/>
        </p:nvSpPr>
        <p:spPr>
          <a:xfrm>
            <a:off x="7256993" y="1711325"/>
            <a:ext cx="4810388" cy="1569654"/>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02060"/>
                </a:solidFill>
              </a:rPr>
              <a:t>Continuing education of </a:t>
            </a:r>
            <a:r>
              <a:rPr lang="en-US" sz="2400" b="1" dirty="0" err="1">
                <a:solidFill>
                  <a:srgbClr val="002060"/>
                </a:solidFill>
              </a:rPr>
              <a:t>CEU</a:t>
            </a:r>
            <a:r>
              <a:rPr lang="en-US" sz="2400" b="1" dirty="0">
                <a:solidFill>
                  <a:srgbClr val="002060"/>
                </a:solidFill>
              </a:rPr>
              <a:t> members in research methodology, biostatistics, evidence-based medicine</a:t>
            </a:r>
            <a:endParaRPr lang="x-none" sz="2400" b="1" dirty="0">
              <a:solidFill>
                <a:srgbClr val="002060"/>
              </a:solidFill>
            </a:endParaRPr>
          </a:p>
        </p:txBody>
      </p:sp>
      <p:sp>
        <p:nvSpPr>
          <p:cNvPr id="84" name="文本框 61"/>
          <p:cNvSpPr txBox="1"/>
          <p:nvPr/>
        </p:nvSpPr>
        <p:spPr>
          <a:xfrm>
            <a:off x="5148025" y="3685906"/>
            <a:ext cx="761747" cy="676660"/>
          </a:xfrm>
          <a:prstGeom prst="rect">
            <a:avLst/>
          </a:prstGeom>
          <a:noFill/>
          <a:effectLst/>
        </p:spPr>
        <p:txBody>
          <a:bodyPr wrap="none" lIns="91435" tIns="45717" rIns="91435" bIns="45717"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ro-RO" altLang="zh-CN" sz="3800" b="1" dirty="0">
                <a:solidFill>
                  <a:srgbClr val="000066"/>
                </a:solidFill>
                <a:latin typeface="Cambria" panose="02040503050406030204" pitchFamily="18" charset="0"/>
                <a:ea typeface="Cambria" panose="02040503050406030204" pitchFamily="18" charset="0"/>
              </a:rPr>
              <a:t>04</a:t>
            </a:r>
            <a:endParaRPr lang="zh-CN" altLang="en-US" sz="3800" b="1" dirty="0">
              <a:solidFill>
                <a:srgbClr val="000066"/>
              </a:solidFill>
              <a:latin typeface="Cambria" panose="02040503050406030204" pitchFamily="18" charset="0"/>
              <a:ea typeface="Cambria" panose="02040503050406030204" pitchFamily="18" charset="0"/>
            </a:endParaRPr>
          </a:p>
        </p:txBody>
      </p:sp>
      <p:sp>
        <p:nvSpPr>
          <p:cNvPr id="98" name="矩形 85"/>
          <p:cNvSpPr/>
          <p:nvPr/>
        </p:nvSpPr>
        <p:spPr>
          <a:xfrm>
            <a:off x="7114381" y="4759325"/>
            <a:ext cx="5541523" cy="1785098"/>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1" dirty="0">
                <a:solidFill>
                  <a:srgbClr val="002060"/>
                </a:solidFill>
              </a:rPr>
              <a:t>Providing consultations to academic community of </a:t>
            </a:r>
            <a:r>
              <a:rPr lang="en-US" sz="2200" b="1" i="1" dirty="0" err="1">
                <a:solidFill>
                  <a:srgbClr val="002060"/>
                </a:solidFill>
              </a:rPr>
              <a:t>Nicolae</a:t>
            </a:r>
            <a:r>
              <a:rPr lang="en-US" sz="2200" b="1" i="1" dirty="0">
                <a:solidFill>
                  <a:srgbClr val="002060"/>
                </a:solidFill>
              </a:rPr>
              <a:t> </a:t>
            </a:r>
            <a:r>
              <a:rPr lang="en-US" sz="2200" b="1" i="1" dirty="0" err="1" smtClean="0">
                <a:solidFill>
                  <a:srgbClr val="002060"/>
                </a:solidFill>
              </a:rPr>
              <a:t>Testemitanu</a:t>
            </a:r>
            <a:r>
              <a:rPr lang="ro-RO" sz="2200" b="1" i="1" dirty="0" smtClean="0">
                <a:solidFill>
                  <a:srgbClr val="002060"/>
                </a:solidFill>
              </a:rPr>
              <a:t> </a:t>
            </a:r>
            <a:r>
              <a:rPr lang="en-US" sz="2200" b="1" dirty="0" smtClean="0">
                <a:solidFill>
                  <a:srgbClr val="002060"/>
                </a:solidFill>
              </a:rPr>
              <a:t>State </a:t>
            </a:r>
            <a:r>
              <a:rPr lang="en-US" sz="2200" b="1" dirty="0">
                <a:solidFill>
                  <a:srgbClr val="002060"/>
                </a:solidFill>
              </a:rPr>
              <a:t>University of Medicine and Pharmacy </a:t>
            </a:r>
            <a:r>
              <a:rPr lang="ro-RO" sz="2200" b="1" dirty="0" smtClean="0">
                <a:solidFill>
                  <a:srgbClr val="002060"/>
                </a:solidFill>
              </a:rPr>
              <a:t> </a:t>
            </a:r>
            <a:r>
              <a:rPr lang="en-US" sz="2200" b="1" dirty="0" smtClean="0">
                <a:solidFill>
                  <a:srgbClr val="002060"/>
                </a:solidFill>
              </a:rPr>
              <a:t>in </a:t>
            </a:r>
            <a:r>
              <a:rPr lang="en-US" sz="2200" b="1" dirty="0">
                <a:solidFill>
                  <a:srgbClr val="002060"/>
                </a:solidFill>
              </a:rPr>
              <a:t>planning research projects, in structuring of multidisciplinary research protocols</a:t>
            </a:r>
            <a:endParaRPr lang="x-none" sz="2200" b="1" dirty="0">
              <a:solidFill>
                <a:srgbClr val="002060"/>
              </a:solidFill>
            </a:endParaRPr>
          </a:p>
        </p:txBody>
      </p:sp>
      <p:sp>
        <p:nvSpPr>
          <p:cNvPr id="99" name="矩形 85"/>
          <p:cNvSpPr/>
          <p:nvPr/>
        </p:nvSpPr>
        <p:spPr>
          <a:xfrm>
            <a:off x="493892" y="4840461"/>
            <a:ext cx="5239465" cy="1446544"/>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200" b="1" dirty="0">
                <a:solidFill>
                  <a:srgbClr val="002060"/>
                </a:solidFill>
              </a:rPr>
              <a:t>Organizing seminars for PhD thesis supervisors in research methodology and methods for analyzing results with training of people trained by </a:t>
            </a:r>
            <a:r>
              <a:rPr lang="en-US" sz="2200" b="1" dirty="0" err="1">
                <a:solidFill>
                  <a:srgbClr val="002060"/>
                </a:solidFill>
              </a:rPr>
              <a:t>RECIF</a:t>
            </a:r>
            <a:endParaRPr lang="x-none" sz="2200" b="1" dirty="0">
              <a:solidFill>
                <a:srgbClr val="002060"/>
              </a:solidFill>
            </a:endParaRPr>
          </a:p>
        </p:txBody>
      </p:sp>
      <p:sp>
        <p:nvSpPr>
          <p:cNvPr id="100" name="矩形 85"/>
          <p:cNvSpPr/>
          <p:nvPr/>
        </p:nvSpPr>
        <p:spPr>
          <a:xfrm>
            <a:off x="85625" y="1787525"/>
            <a:ext cx="5733356" cy="1446544"/>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200" b="1" dirty="0">
                <a:solidFill>
                  <a:srgbClr val="002060"/>
                </a:solidFill>
              </a:rPr>
              <a:t>Participation in verification committees of primary material, providing support in conducting research based on correct methodology</a:t>
            </a:r>
            <a:endParaRPr lang="x-none" sz="2200" b="1" dirty="0">
              <a:solidFill>
                <a:srgbClr val="002060"/>
              </a:solidFill>
            </a:endParaRPr>
          </a:p>
        </p:txBody>
      </p:sp>
    </p:spTree>
    <p:extLst>
      <p:ext uri="{BB962C8B-B14F-4D97-AF65-F5344CB8AC3E}">
        <p14:creationId xmlns:p14="http://schemas.microsoft.com/office/powerpoint/2010/main" val="2531641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1901907" y="132480"/>
            <a:ext cx="7766801" cy="646331"/>
          </a:xfrm>
          <a:prstGeom prst="rect">
            <a:avLst/>
          </a:prstGeom>
        </p:spPr>
        <p:txBody>
          <a:bodyPr wrap="square">
            <a:spAutoFit/>
          </a:bodyPr>
          <a:lstStyle/>
          <a:p>
            <a:r>
              <a:rPr lang="en-US" sz="3600" b="1" dirty="0" err="1" smtClean="0">
                <a:solidFill>
                  <a:prstClr val="white"/>
                </a:solidFill>
                <a:latin typeface="Cambria" panose="02040503050406030204" pitchFamily="18" charset="0"/>
              </a:rPr>
              <a:t>OBJECTIV</a:t>
            </a:r>
            <a:r>
              <a:rPr lang="x-none" sz="3600" b="1" smtClean="0">
                <a:solidFill>
                  <a:prstClr val="white"/>
                </a:solidFill>
                <a:latin typeface="Cambria" panose="02040503050406030204" pitchFamily="18" charset="0"/>
              </a:rPr>
              <a:t> </a:t>
            </a:r>
            <a:endParaRPr lang="ro-RO" sz="3200" dirty="0">
              <a:solidFill>
                <a:schemeClr val="bg1"/>
              </a:solidFill>
            </a:endParaRPr>
          </a:p>
        </p:txBody>
      </p:sp>
      <p:sp>
        <p:nvSpPr>
          <p:cNvPr id="63" name="Freeform 35"/>
          <p:cNvSpPr>
            <a:spLocks/>
          </p:cNvSpPr>
          <p:nvPr/>
        </p:nvSpPr>
        <p:spPr bwMode="auto">
          <a:xfrm flipV="1">
            <a:off x="3376213" y="3142264"/>
            <a:ext cx="520336" cy="48880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000066"/>
          </a:solidFill>
          <a:ln>
            <a:noFill/>
          </a:ln>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64" name="Freeform 27"/>
          <p:cNvSpPr>
            <a:spLocks/>
          </p:cNvSpPr>
          <p:nvPr/>
        </p:nvSpPr>
        <p:spPr bwMode="auto">
          <a:xfrm flipV="1">
            <a:off x="3541614" y="3386666"/>
            <a:ext cx="2403008" cy="142698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699FF"/>
          </a:solidFill>
          <a:ln>
            <a:noFill/>
          </a:ln>
          <a:effectLst/>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66" name="Freeform 27"/>
          <p:cNvSpPr>
            <a:spLocks/>
          </p:cNvSpPr>
          <p:nvPr/>
        </p:nvSpPr>
        <p:spPr bwMode="auto">
          <a:xfrm flipH="1">
            <a:off x="6191386" y="3431184"/>
            <a:ext cx="2333031" cy="1385429"/>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699FF"/>
          </a:solidFill>
          <a:ln>
            <a:noFill/>
          </a:ln>
          <a:effectLst/>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6" name="Freeform 35"/>
          <p:cNvSpPr>
            <a:spLocks/>
          </p:cNvSpPr>
          <p:nvPr/>
        </p:nvSpPr>
        <p:spPr bwMode="auto">
          <a:xfrm flipH="1">
            <a:off x="8191828" y="4608553"/>
            <a:ext cx="505184" cy="47456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000066"/>
          </a:solidFill>
          <a:ln>
            <a:noFill/>
          </a:ln>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7" name="Freeform 35"/>
          <p:cNvSpPr>
            <a:spLocks/>
          </p:cNvSpPr>
          <p:nvPr/>
        </p:nvSpPr>
        <p:spPr bwMode="auto">
          <a:xfrm rot="16200000" flipH="1">
            <a:off x="6526334" y="1457011"/>
            <a:ext cx="502286" cy="47184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699FF"/>
          </a:solidFill>
          <a:ln>
            <a:noFill/>
          </a:ln>
        </p:spPr>
        <p:txBody>
          <a:bodyPr vert="horz" wrap="square" lIns="96425" tIns="48212" rIns="96425" bIns="48212"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78" name="Freeform 27"/>
          <p:cNvSpPr>
            <a:spLocks/>
          </p:cNvSpPr>
          <p:nvPr/>
        </p:nvSpPr>
        <p:spPr bwMode="auto">
          <a:xfrm rot="16200000" flipH="1">
            <a:off x="4946293" y="2029977"/>
            <a:ext cx="2319652" cy="1377482"/>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000066"/>
          </a:solidFill>
          <a:ln>
            <a:noFill/>
          </a:ln>
          <a:effectLst/>
        </p:spPr>
        <p:txBody>
          <a:bodyPr vert="horz" wrap="square" lIns="96425" tIns="48212" rIns="96425" bIns="48212" numCol="1" anchor="t" anchorCtr="0" compatLnSpc="1">
            <a:prstTxWarp prst="textNoShape">
              <a:avLst/>
            </a:prstTxWarp>
          </a:bodyPr>
          <a:lstStyle/>
          <a:p>
            <a:endParaRPr lang="zh-CN" altLang="en-US" b="1">
              <a:solidFill>
                <a:schemeClr val="bg1"/>
              </a:solidFill>
              <a:latin typeface="Cambria" panose="02040503050406030204" pitchFamily="18" charset="0"/>
              <a:ea typeface="微软雅黑" pitchFamily="34" charset="-122"/>
            </a:endParaRPr>
          </a:p>
        </p:txBody>
      </p:sp>
      <p:sp>
        <p:nvSpPr>
          <p:cNvPr id="79" name="Freeform 27"/>
          <p:cNvSpPr>
            <a:spLocks/>
          </p:cNvSpPr>
          <p:nvPr/>
        </p:nvSpPr>
        <p:spPr bwMode="auto">
          <a:xfrm rot="5400000" flipH="1">
            <a:off x="4918574" y="4859345"/>
            <a:ext cx="2360575" cy="1401785"/>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000066"/>
          </a:solidFill>
          <a:ln>
            <a:noFill/>
          </a:ln>
          <a:effectLst/>
        </p:spPr>
        <p:txBody>
          <a:bodyPr vert="horz" wrap="square" lIns="96425" tIns="48212" rIns="96425" bIns="48212"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80" name="文本框 60"/>
          <p:cNvSpPr txBox="1"/>
          <p:nvPr/>
        </p:nvSpPr>
        <p:spPr>
          <a:xfrm>
            <a:off x="5719030" y="2868928"/>
            <a:ext cx="761737" cy="677102"/>
          </a:xfrm>
          <a:prstGeom prst="rect">
            <a:avLst/>
          </a:prstGeom>
          <a:noFill/>
          <a:effectLst/>
        </p:spPr>
        <p:txBody>
          <a:bodyPr wrap="none" lIns="91435" tIns="45717" rIns="91435" bIns="45717"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800" b="1" dirty="0" smtClean="0">
                <a:latin typeface="Cambria" panose="02040503050406030204" pitchFamily="18" charset="0"/>
                <a:ea typeface="Cambria" panose="02040503050406030204" pitchFamily="18" charset="0"/>
              </a:rPr>
              <a:t>0</a:t>
            </a:r>
            <a:r>
              <a:rPr lang="ro-RO" altLang="zh-CN" sz="3800" b="1" dirty="0" smtClean="0">
                <a:latin typeface="Cambria" panose="02040503050406030204" pitchFamily="18" charset="0"/>
                <a:ea typeface="Cambria" panose="02040503050406030204" pitchFamily="18" charset="0"/>
              </a:rPr>
              <a:t>5</a:t>
            </a:r>
            <a:endParaRPr lang="zh-CN" altLang="en-US" sz="3800" b="1" dirty="0">
              <a:latin typeface="Cambria" panose="02040503050406030204" pitchFamily="18" charset="0"/>
              <a:ea typeface="Cambria" panose="02040503050406030204" pitchFamily="18" charset="0"/>
            </a:endParaRPr>
          </a:p>
        </p:txBody>
      </p:sp>
      <p:sp>
        <p:nvSpPr>
          <p:cNvPr id="81" name="文本框 61"/>
          <p:cNvSpPr txBox="1"/>
          <p:nvPr/>
        </p:nvSpPr>
        <p:spPr>
          <a:xfrm>
            <a:off x="5745390" y="4902577"/>
            <a:ext cx="761737" cy="677102"/>
          </a:xfrm>
          <a:prstGeom prst="rect">
            <a:avLst/>
          </a:prstGeom>
          <a:noFill/>
          <a:effectLst/>
        </p:spPr>
        <p:txBody>
          <a:bodyPr wrap="none" lIns="91435" tIns="45717" rIns="91435" bIns="45717"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800" b="1" dirty="0" smtClean="0">
                <a:latin typeface="Cambria" panose="02040503050406030204" pitchFamily="18" charset="0"/>
                <a:ea typeface="Cambria" panose="02040503050406030204" pitchFamily="18" charset="0"/>
              </a:rPr>
              <a:t>0</a:t>
            </a:r>
            <a:r>
              <a:rPr lang="ro-RO" altLang="zh-CN" sz="3800" b="1" dirty="0" smtClean="0">
                <a:latin typeface="Cambria" panose="02040503050406030204" pitchFamily="18" charset="0"/>
                <a:ea typeface="Cambria" panose="02040503050406030204" pitchFamily="18" charset="0"/>
              </a:rPr>
              <a:t>7</a:t>
            </a:r>
            <a:endParaRPr lang="zh-CN" altLang="en-US" sz="3800" b="1" dirty="0">
              <a:latin typeface="Cambria" panose="02040503050406030204" pitchFamily="18" charset="0"/>
              <a:ea typeface="Cambria" panose="02040503050406030204" pitchFamily="18" charset="0"/>
            </a:endParaRPr>
          </a:p>
        </p:txBody>
      </p:sp>
      <p:sp>
        <p:nvSpPr>
          <p:cNvPr id="82" name="文本框 63"/>
          <p:cNvSpPr txBox="1"/>
          <p:nvPr/>
        </p:nvSpPr>
        <p:spPr>
          <a:xfrm>
            <a:off x="6479232" y="3790478"/>
            <a:ext cx="761737" cy="677102"/>
          </a:xfrm>
          <a:prstGeom prst="rect">
            <a:avLst/>
          </a:prstGeom>
          <a:noFill/>
          <a:effectLst/>
        </p:spPr>
        <p:txBody>
          <a:bodyPr wrap="none" lIns="91435" tIns="45717" rIns="91435" bIns="45717"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800" b="1" dirty="0" smtClean="0">
                <a:solidFill>
                  <a:srgbClr val="000066"/>
                </a:solidFill>
                <a:latin typeface="Cambria" panose="02040503050406030204" pitchFamily="18" charset="0"/>
                <a:ea typeface="Cambria" panose="02040503050406030204" pitchFamily="18" charset="0"/>
              </a:rPr>
              <a:t>0</a:t>
            </a:r>
            <a:r>
              <a:rPr lang="ro-RO" altLang="zh-CN" sz="3800" b="1" dirty="0" smtClean="0">
                <a:solidFill>
                  <a:srgbClr val="000066"/>
                </a:solidFill>
                <a:latin typeface="Cambria" panose="02040503050406030204" pitchFamily="18" charset="0"/>
                <a:ea typeface="Cambria" panose="02040503050406030204" pitchFamily="18" charset="0"/>
              </a:rPr>
              <a:t>6</a:t>
            </a:r>
            <a:endParaRPr lang="zh-CN" altLang="en-US" sz="3800" b="1" dirty="0">
              <a:solidFill>
                <a:srgbClr val="000066"/>
              </a:solidFill>
              <a:latin typeface="Cambria" panose="02040503050406030204" pitchFamily="18" charset="0"/>
              <a:ea typeface="Cambria" panose="02040503050406030204" pitchFamily="18" charset="0"/>
            </a:endParaRPr>
          </a:p>
        </p:txBody>
      </p:sp>
      <p:sp>
        <p:nvSpPr>
          <p:cNvPr id="83" name="矩形 85"/>
          <p:cNvSpPr/>
          <p:nvPr/>
        </p:nvSpPr>
        <p:spPr>
          <a:xfrm>
            <a:off x="7022132" y="2244448"/>
            <a:ext cx="4351441" cy="1200323"/>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02060"/>
                </a:solidFill>
              </a:rPr>
              <a:t>Providing consultations in the preparation of reports for scientific conferences</a:t>
            </a:r>
            <a:endParaRPr lang="x-none" sz="2400" b="1" dirty="0">
              <a:solidFill>
                <a:srgbClr val="002060"/>
              </a:solidFill>
            </a:endParaRPr>
          </a:p>
        </p:txBody>
      </p:sp>
      <p:sp>
        <p:nvSpPr>
          <p:cNvPr id="84" name="文本框 61"/>
          <p:cNvSpPr txBox="1"/>
          <p:nvPr/>
        </p:nvSpPr>
        <p:spPr>
          <a:xfrm>
            <a:off x="4780094" y="3761829"/>
            <a:ext cx="761737" cy="677102"/>
          </a:xfrm>
          <a:prstGeom prst="rect">
            <a:avLst/>
          </a:prstGeom>
          <a:noFill/>
          <a:effectLst/>
        </p:spPr>
        <p:txBody>
          <a:bodyPr wrap="none" lIns="91435" tIns="45717" rIns="91435" bIns="45717"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ro-RO" altLang="zh-CN" sz="3800" b="1" dirty="0" smtClean="0">
                <a:solidFill>
                  <a:srgbClr val="000066"/>
                </a:solidFill>
                <a:latin typeface="Cambria" panose="02040503050406030204" pitchFamily="18" charset="0"/>
                <a:ea typeface="Cambria" panose="02040503050406030204" pitchFamily="18" charset="0"/>
              </a:rPr>
              <a:t>08</a:t>
            </a:r>
            <a:endParaRPr lang="zh-CN" altLang="en-US" sz="3800" b="1" dirty="0">
              <a:solidFill>
                <a:srgbClr val="000066"/>
              </a:solidFill>
              <a:latin typeface="Cambria" panose="02040503050406030204" pitchFamily="18" charset="0"/>
              <a:ea typeface="Cambria" panose="02040503050406030204" pitchFamily="18" charset="0"/>
            </a:endParaRPr>
          </a:p>
        </p:txBody>
      </p:sp>
      <p:sp>
        <p:nvSpPr>
          <p:cNvPr id="98" name="矩形 85"/>
          <p:cNvSpPr/>
          <p:nvPr/>
        </p:nvSpPr>
        <p:spPr>
          <a:xfrm>
            <a:off x="6746450" y="4835525"/>
            <a:ext cx="4398523" cy="1569654"/>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02060"/>
                </a:solidFill>
              </a:rPr>
              <a:t>Reviewing monographs, articles, national and institutional projects, theses and PhD</a:t>
            </a:r>
            <a:endParaRPr lang="x-none" sz="2400" b="1" dirty="0">
              <a:solidFill>
                <a:srgbClr val="002060"/>
              </a:solidFill>
            </a:endParaRPr>
          </a:p>
        </p:txBody>
      </p:sp>
      <p:sp>
        <p:nvSpPr>
          <p:cNvPr id="99" name="矩形 85"/>
          <p:cNvSpPr/>
          <p:nvPr/>
        </p:nvSpPr>
        <p:spPr>
          <a:xfrm>
            <a:off x="1767930" y="4892497"/>
            <a:ext cx="3536416" cy="1200323"/>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b="1" dirty="0">
                <a:solidFill>
                  <a:srgbClr val="002060"/>
                </a:solidFill>
              </a:rPr>
              <a:t>Collaboration with other </a:t>
            </a:r>
            <a:r>
              <a:rPr lang="en-US" sz="2400" b="1" dirty="0" err="1">
                <a:solidFill>
                  <a:srgbClr val="002060"/>
                </a:solidFill>
              </a:rPr>
              <a:t>CEUs</a:t>
            </a:r>
            <a:r>
              <a:rPr lang="en-US" sz="2400" b="1" dirty="0">
                <a:solidFill>
                  <a:srgbClr val="002060"/>
                </a:solidFill>
              </a:rPr>
              <a:t> (Romania, France, etc.)</a:t>
            </a:r>
            <a:endParaRPr lang="x-none" sz="2400" b="1" dirty="0">
              <a:solidFill>
                <a:srgbClr val="002060"/>
              </a:solidFill>
            </a:endParaRPr>
          </a:p>
        </p:txBody>
      </p:sp>
      <p:sp>
        <p:nvSpPr>
          <p:cNvPr id="100" name="矩形 85"/>
          <p:cNvSpPr/>
          <p:nvPr/>
        </p:nvSpPr>
        <p:spPr>
          <a:xfrm>
            <a:off x="1399381" y="2244448"/>
            <a:ext cx="3761581" cy="830991"/>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b="1" dirty="0">
                <a:solidFill>
                  <a:srgbClr val="002060"/>
                </a:solidFill>
              </a:rPr>
              <a:t>Academic mobility of  </a:t>
            </a:r>
            <a:r>
              <a:rPr lang="en-US" sz="2400" b="1" dirty="0" err="1">
                <a:solidFill>
                  <a:srgbClr val="002060"/>
                </a:solidFill>
              </a:rPr>
              <a:t>CEU</a:t>
            </a:r>
            <a:r>
              <a:rPr lang="en-US" sz="2400" b="1" dirty="0">
                <a:solidFill>
                  <a:srgbClr val="002060"/>
                </a:solidFill>
              </a:rPr>
              <a:t> members</a:t>
            </a:r>
            <a:endParaRPr lang="x-none" sz="2400" b="1" dirty="0">
              <a:solidFill>
                <a:srgbClr val="002060"/>
              </a:solidFill>
            </a:endParaRPr>
          </a:p>
        </p:txBody>
      </p:sp>
    </p:spTree>
    <p:extLst>
      <p:ext uri="{BB962C8B-B14F-4D97-AF65-F5344CB8AC3E}">
        <p14:creationId xmlns:p14="http://schemas.microsoft.com/office/powerpoint/2010/main" val="281749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1901907" y="132480"/>
            <a:ext cx="7766801" cy="646331"/>
          </a:xfrm>
          <a:prstGeom prst="rect">
            <a:avLst/>
          </a:prstGeom>
        </p:spPr>
        <p:txBody>
          <a:bodyPr wrap="square">
            <a:spAutoFit/>
          </a:bodyPr>
          <a:lstStyle/>
          <a:p>
            <a:r>
              <a:rPr lang="en-US" sz="3600" b="1" dirty="0" err="1" smtClean="0">
                <a:solidFill>
                  <a:prstClr val="white"/>
                </a:solidFill>
                <a:latin typeface="Cambria" panose="02040503050406030204" pitchFamily="18" charset="0"/>
              </a:rPr>
              <a:t>OBJECTIV</a:t>
            </a:r>
            <a:r>
              <a:rPr lang="x-none" sz="3600" b="1" smtClean="0">
                <a:solidFill>
                  <a:prstClr val="white"/>
                </a:solidFill>
                <a:latin typeface="Cambria" panose="02040503050406030204" pitchFamily="18" charset="0"/>
              </a:rPr>
              <a:t> </a:t>
            </a:r>
            <a:endParaRPr lang="ro-RO" sz="3200" dirty="0">
              <a:solidFill>
                <a:schemeClr val="bg1"/>
              </a:solidFill>
            </a:endParaRPr>
          </a:p>
        </p:txBody>
      </p:sp>
      <p:grpSp>
        <p:nvGrpSpPr>
          <p:cNvPr id="18" name="Group 21"/>
          <p:cNvGrpSpPr/>
          <p:nvPr/>
        </p:nvGrpSpPr>
        <p:grpSpPr bwMode="auto">
          <a:xfrm>
            <a:off x="1138517" y="2461372"/>
            <a:ext cx="3208299" cy="2157507"/>
            <a:chOff x="0" y="0"/>
            <a:chExt cx="2046" cy="1324"/>
          </a:xfrm>
        </p:grpSpPr>
        <p:sp>
          <p:nvSpPr>
            <p:cNvPr id="19"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rgbClr val="3333FF">
                <a:alpha val="41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4353" fontAlgn="auto">
                <a:spcBef>
                  <a:spcPts val="0"/>
                </a:spcBef>
                <a:spcAft>
                  <a:spcPts val="0"/>
                </a:spcAft>
                <a:defRPr/>
              </a:pPr>
              <a:endParaRPr lang="zh-CN" altLang="en-US" kern="0" dirty="0">
                <a:solidFill>
                  <a:prstClr val="white">
                    <a:lumMod val="50000"/>
                  </a:prstClr>
                </a:solidFill>
                <a:ea typeface="微软雅黑" panose="020B0503020204020204" pitchFamily="34" charset="-122"/>
              </a:endParaRPr>
            </a:p>
          </p:txBody>
        </p:sp>
        <p:sp>
          <p:nvSpPr>
            <p:cNvPr id="20"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rgbClr val="3333FF">
                <a:alpha val="40784"/>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4353" fontAlgn="auto">
                <a:spcBef>
                  <a:spcPts val="0"/>
                </a:spcBef>
                <a:spcAft>
                  <a:spcPts val="0"/>
                </a:spcAft>
                <a:defRPr/>
              </a:pPr>
              <a:endParaRPr lang="zh-CN" altLang="en-US" kern="0" dirty="0">
                <a:solidFill>
                  <a:prstClr val="white">
                    <a:lumMod val="50000"/>
                  </a:prstClr>
                </a:solidFill>
                <a:ea typeface="微软雅黑" panose="020B0503020204020204" pitchFamily="34" charset="-122"/>
              </a:endParaRPr>
            </a:p>
          </p:txBody>
        </p:sp>
        <p:sp>
          <p:nvSpPr>
            <p:cNvPr id="21"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rgbClr val="99CCFF">
                <a:alpha val="54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4353" fontAlgn="auto">
                <a:spcBef>
                  <a:spcPts val="0"/>
                </a:spcBef>
                <a:spcAft>
                  <a:spcPts val="0"/>
                </a:spcAft>
                <a:defRPr/>
              </a:pPr>
              <a:endParaRPr lang="zh-CN" altLang="en-US" kern="0" dirty="0">
                <a:solidFill>
                  <a:prstClr val="white">
                    <a:lumMod val="50000"/>
                  </a:prstClr>
                </a:solidFill>
                <a:ea typeface="微软雅黑" panose="020B0503020204020204" pitchFamily="34" charset="-122"/>
              </a:endParaRPr>
            </a:p>
          </p:txBody>
        </p:sp>
        <p:sp>
          <p:nvSpPr>
            <p:cNvPr id="22"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rgbClr val="99CCFF">
                <a:alpha val="54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4353" fontAlgn="auto">
                <a:spcBef>
                  <a:spcPts val="0"/>
                </a:spcBef>
                <a:spcAft>
                  <a:spcPts val="0"/>
                </a:spcAft>
                <a:defRPr/>
              </a:pPr>
              <a:endParaRPr lang="zh-CN" altLang="en-US" kern="0" dirty="0">
                <a:solidFill>
                  <a:prstClr val="white">
                    <a:lumMod val="50000"/>
                  </a:prstClr>
                </a:solidFill>
                <a:ea typeface="微软雅黑" panose="020B0503020204020204" pitchFamily="34" charset="-122"/>
              </a:endParaRPr>
            </a:p>
          </p:txBody>
        </p:sp>
        <p:sp>
          <p:nvSpPr>
            <p:cNvPr id="23"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pPr defTabSz="914353" fontAlgn="auto">
                <a:spcBef>
                  <a:spcPts val="0"/>
                </a:spcBef>
                <a:spcAft>
                  <a:spcPts val="0"/>
                </a:spcAft>
                <a:defRPr/>
              </a:pPr>
              <a:endParaRPr lang="zh-CN" altLang="en-US" kern="0" dirty="0">
                <a:solidFill>
                  <a:prstClr val="white">
                    <a:lumMod val="50000"/>
                  </a:prstClr>
                </a:solidFill>
                <a:ea typeface="微软雅黑" panose="020B0503020204020204" pitchFamily="34" charset="-122"/>
              </a:endParaRPr>
            </a:p>
          </p:txBody>
        </p:sp>
        <p:sp>
          <p:nvSpPr>
            <p:cNvPr id="25"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CCECFF"/>
            </a:solidFill>
            <a:ln>
              <a:noFill/>
            </a:ln>
            <a:extLst>
              <a:ext uri="{91240B29-F687-4F45-9708-019B960494DF}">
                <a14:hiddenLine xmlns:a14="http://schemas.microsoft.com/office/drawing/2010/main" w="9525">
                  <a:solidFill>
                    <a:srgbClr val="000000"/>
                  </a:solidFill>
                  <a:round/>
                </a14:hiddenLine>
              </a:ext>
            </a:extLst>
          </p:spPr>
          <p:txBody>
            <a:bodyPr/>
            <a:lstStyle/>
            <a:p>
              <a:pPr defTabSz="914353" fontAlgn="auto">
                <a:spcBef>
                  <a:spcPts val="0"/>
                </a:spcBef>
                <a:spcAft>
                  <a:spcPts val="0"/>
                </a:spcAft>
                <a:defRPr/>
              </a:pPr>
              <a:endParaRPr lang="zh-CN" altLang="en-US" kern="0" dirty="0">
                <a:solidFill>
                  <a:prstClr val="white">
                    <a:lumMod val="50000"/>
                  </a:prstClr>
                </a:solidFill>
                <a:ea typeface="微软雅黑" panose="020B0503020204020204" pitchFamily="34" charset="-122"/>
              </a:endParaRPr>
            </a:p>
          </p:txBody>
        </p:sp>
        <p:sp>
          <p:nvSpPr>
            <p:cNvPr id="26"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A7A7FF"/>
            </a:solidFill>
            <a:ln>
              <a:noFill/>
            </a:ln>
            <a:extLst>
              <a:ext uri="{91240B29-F687-4F45-9708-019B960494DF}">
                <a14:hiddenLine xmlns:a14="http://schemas.microsoft.com/office/drawing/2010/main" w="9525">
                  <a:solidFill>
                    <a:srgbClr val="000000"/>
                  </a:solidFill>
                  <a:round/>
                </a14:hiddenLine>
              </a:ext>
            </a:extLst>
          </p:spPr>
          <p:txBody>
            <a:bodyPr/>
            <a:lstStyle/>
            <a:p>
              <a:pPr defTabSz="914353" fontAlgn="auto">
                <a:spcBef>
                  <a:spcPts val="0"/>
                </a:spcBef>
                <a:spcAft>
                  <a:spcPts val="0"/>
                </a:spcAft>
                <a:defRPr/>
              </a:pPr>
              <a:endParaRPr lang="zh-CN" altLang="en-US" kern="0" dirty="0">
                <a:solidFill>
                  <a:prstClr val="white">
                    <a:lumMod val="50000"/>
                  </a:prstClr>
                </a:solidFill>
                <a:ea typeface="微软雅黑" panose="020B0503020204020204" pitchFamily="34" charset="-122"/>
              </a:endParaRPr>
            </a:p>
          </p:txBody>
        </p:sp>
        <p:sp>
          <p:nvSpPr>
            <p:cNvPr id="27"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A7A7FF"/>
            </a:solidFill>
            <a:ln>
              <a:noFill/>
            </a:ln>
            <a:extLst>
              <a:ext uri="{91240B29-F687-4F45-9708-019B960494DF}">
                <a14:hiddenLine xmlns:a14="http://schemas.microsoft.com/office/drawing/2010/main" w="9525">
                  <a:solidFill>
                    <a:srgbClr val="000000"/>
                  </a:solidFill>
                  <a:round/>
                </a14:hiddenLine>
              </a:ext>
            </a:extLst>
          </p:spPr>
          <p:txBody>
            <a:bodyPr/>
            <a:lstStyle/>
            <a:p>
              <a:pPr defTabSz="914353" fontAlgn="auto">
                <a:spcBef>
                  <a:spcPts val="0"/>
                </a:spcBef>
                <a:spcAft>
                  <a:spcPts val="0"/>
                </a:spcAft>
                <a:defRPr/>
              </a:pPr>
              <a:endParaRPr lang="zh-CN" altLang="en-US" kern="0" dirty="0">
                <a:solidFill>
                  <a:prstClr val="white">
                    <a:lumMod val="50000"/>
                  </a:prstClr>
                </a:solidFill>
                <a:ea typeface="微软雅黑" panose="020B0503020204020204" pitchFamily="34" charset="-122"/>
              </a:endParaRPr>
            </a:p>
          </p:txBody>
        </p:sp>
        <p:sp>
          <p:nvSpPr>
            <p:cNvPr id="28"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CCECFF"/>
            </a:solidFill>
            <a:ln>
              <a:noFill/>
            </a:ln>
            <a:extLst>
              <a:ext uri="{91240B29-F687-4F45-9708-019B960494DF}">
                <a14:hiddenLine xmlns:a14="http://schemas.microsoft.com/office/drawing/2010/main" w="9525">
                  <a:solidFill>
                    <a:srgbClr val="000000"/>
                  </a:solidFill>
                  <a:round/>
                </a14:hiddenLine>
              </a:ext>
            </a:extLst>
          </p:spPr>
          <p:txBody>
            <a:bodyPr/>
            <a:lstStyle/>
            <a:p>
              <a:pPr defTabSz="914353" fontAlgn="auto">
                <a:spcBef>
                  <a:spcPts val="0"/>
                </a:spcBef>
                <a:spcAft>
                  <a:spcPts val="0"/>
                </a:spcAft>
                <a:defRPr/>
              </a:pPr>
              <a:endParaRPr lang="zh-CN" altLang="en-US" kern="0" dirty="0">
                <a:solidFill>
                  <a:prstClr val="white">
                    <a:lumMod val="50000"/>
                  </a:prstClr>
                </a:solidFill>
                <a:ea typeface="微软雅黑" panose="020B0503020204020204" pitchFamily="34" charset="-122"/>
              </a:endParaRPr>
            </a:p>
          </p:txBody>
        </p:sp>
      </p:grpSp>
      <p:sp>
        <p:nvSpPr>
          <p:cNvPr id="29" name="文本框 63"/>
          <p:cNvSpPr txBox="1"/>
          <p:nvPr/>
        </p:nvSpPr>
        <p:spPr>
          <a:xfrm>
            <a:off x="2299074" y="3178408"/>
            <a:ext cx="761737" cy="677102"/>
          </a:xfrm>
          <a:prstGeom prst="rect">
            <a:avLst/>
          </a:prstGeom>
          <a:noFill/>
          <a:effectLst/>
        </p:spPr>
        <p:txBody>
          <a:bodyPr wrap="none" lIns="91435" tIns="45717" rIns="91435" bIns="45717"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800" b="1" dirty="0" smtClean="0">
                <a:solidFill>
                  <a:srgbClr val="000066"/>
                </a:solidFill>
                <a:latin typeface="Cambria" panose="02040503050406030204" pitchFamily="18" charset="0"/>
                <a:ea typeface="Cambria" panose="02040503050406030204" pitchFamily="18" charset="0"/>
              </a:rPr>
              <a:t>0</a:t>
            </a:r>
            <a:r>
              <a:rPr lang="ro-RO" altLang="zh-CN" sz="3800" b="1" dirty="0" smtClean="0">
                <a:solidFill>
                  <a:srgbClr val="000066"/>
                </a:solidFill>
                <a:latin typeface="Cambria" panose="02040503050406030204" pitchFamily="18" charset="0"/>
                <a:ea typeface="Cambria" panose="02040503050406030204" pitchFamily="18" charset="0"/>
              </a:rPr>
              <a:t>9</a:t>
            </a:r>
            <a:endParaRPr lang="zh-CN" altLang="en-US" sz="3800" b="1" dirty="0">
              <a:solidFill>
                <a:srgbClr val="000066"/>
              </a:solidFill>
              <a:latin typeface="Cambria" panose="02040503050406030204" pitchFamily="18" charset="0"/>
              <a:ea typeface="Cambria" panose="02040503050406030204" pitchFamily="18" charset="0"/>
            </a:endParaRPr>
          </a:p>
        </p:txBody>
      </p:sp>
      <p:sp>
        <p:nvSpPr>
          <p:cNvPr id="30" name="矩形 85"/>
          <p:cNvSpPr/>
          <p:nvPr/>
        </p:nvSpPr>
        <p:spPr>
          <a:xfrm>
            <a:off x="4374597" y="2833763"/>
            <a:ext cx="7167243" cy="1569654"/>
          </a:xfrm>
          <a:prstGeom prst="rect">
            <a:avLst/>
          </a:prstGeom>
        </p:spPr>
        <p:txBody>
          <a:bodyPr wrap="square" lIns="91435" tIns="45717" rIns="91435"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002060"/>
                </a:solidFill>
              </a:rPr>
              <a:t>Participation in the elaboration of </a:t>
            </a:r>
            <a:r>
              <a:rPr lang="en-US" sz="3200" b="1" dirty="0">
                <a:solidFill>
                  <a:srgbClr val="C00000"/>
                </a:solidFill>
              </a:rPr>
              <a:t>Regulation</a:t>
            </a:r>
            <a:r>
              <a:rPr lang="en-US" sz="3200" b="1" dirty="0">
                <a:solidFill>
                  <a:srgbClr val="002060"/>
                </a:solidFill>
              </a:rPr>
              <a:t> for  standardized activity of all </a:t>
            </a:r>
            <a:r>
              <a:rPr lang="en-US" sz="3200" b="1" dirty="0" err="1">
                <a:solidFill>
                  <a:srgbClr val="002060"/>
                </a:solidFill>
              </a:rPr>
              <a:t>CEUs</a:t>
            </a:r>
            <a:endParaRPr lang="x-none" sz="3200" b="1" dirty="0">
              <a:solidFill>
                <a:srgbClr val="002060"/>
              </a:solidFill>
            </a:endParaRPr>
          </a:p>
        </p:txBody>
      </p:sp>
    </p:spTree>
    <p:extLst>
      <p:ext uri="{BB962C8B-B14F-4D97-AF65-F5344CB8AC3E}">
        <p14:creationId xmlns:p14="http://schemas.microsoft.com/office/powerpoint/2010/main" val="796060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reptunghi 96"/>
          <p:cNvSpPr/>
          <p:nvPr/>
        </p:nvSpPr>
        <p:spPr>
          <a:xfrm>
            <a:off x="2319379" y="263525"/>
            <a:ext cx="7766801" cy="646331"/>
          </a:xfrm>
          <a:prstGeom prst="rect">
            <a:avLst/>
          </a:prstGeom>
        </p:spPr>
        <p:txBody>
          <a:bodyPr wrap="square">
            <a:spAutoFit/>
          </a:bodyPr>
          <a:lstStyle/>
          <a:p>
            <a:r>
              <a:rPr lang="en-US" sz="3600" b="1" dirty="0" smtClean="0">
                <a:solidFill>
                  <a:schemeClr val="bg1"/>
                </a:solidFill>
              </a:rPr>
              <a:t>Svetlana </a:t>
            </a:r>
            <a:r>
              <a:rPr lang="en-US" sz="3600" b="1" dirty="0" err="1" smtClean="0">
                <a:solidFill>
                  <a:schemeClr val="bg1"/>
                </a:solidFill>
              </a:rPr>
              <a:t>Hadjiu</a:t>
            </a:r>
            <a:endParaRPr lang="ro-RO" sz="3600" b="1" dirty="0">
              <a:solidFill>
                <a:schemeClr val="bg1"/>
              </a:solidFill>
            </a:endParaRPr>
          </a:p>
        </p:txBody>
      </p:sp>
      <p:grpSp>
        <p:nvGrpSpPr>
          <p:cNvPr id="35" name="组合 34"/>
          <p:cNvGrpSpPr/>
          <p:nvPr/>
        </p:nvGrpSpPr>
        <p:grpSpPr>
          <a:xfrm>
            <a:off x="484981" y="1638592"/>
            <a:ext cx="1073391" cy="987133"/>
            <a:chOff x="4427568" y="1080577"/>
            <a:chExt cx="936000" cy="936000"/>
          </a:xfrm>
        </p:grpSpPr>
        <p:sp>
          <p:nvSpPr>
            <p:cNvPr id="36" name="MH_Other_10"/>
            <p:cNvSpPr/>
            <p:nvPr>
              <p:custDataLst>
                <p:tags r:id="rId8"/>
              </p:custDataLst>
            </p:nvPr>
          </p:nvSpPr>
          <p:spPr>
            <a:xfrm>
              <a:off x="4427568" y="1080577"/>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32000"/>
                </a:prstClr>
              </a:outerShdw>
            </a:effectLst>
          </p:spPr>
          <p:txBody>
            <a:bodyPr anchor="ctr"/>
            <a:lstStyle/>
            <a:p>
              <a:pPr algn="ctr" defTabSz="1147970" fontAlgn="auto">
                <a:spcBef>
                  <a:spcPts val="0"/>
                </a:spcBef>
                <a:spcAft>
                  <a:spcPts val="0"/>
                </a:spcAft>
                <a:defRPr/>
              </a:pPr>
              <a:endParaRPr lang="zh-CN" altLang="en-US" sz="2200" kern="0" dirty="0">
                <a:solidFill>
                  <a:prstClr val="white"/>
                </a:solidFill>
                <a:latin typeface="Arial"/>
                <a:ea typeface="微软雅黑"/>
              </a:endParaRPr>
            </a:p>
          </p:txBody>
        </p:sp>
        <p:grpSp>
          <p:nvGrpSpPr>
            <p:cNvPr id="37" name="组合 36"/>
            <p:cNvGrpSpPr/>
            <p:nvPr/>
          </p:nvGrpSpPr>
          <p:grpSpPr>
            <a:xfrm>
              <a:off x="4600269" y="1273948"/>
              <a:ext cx="590599" cy="590599"/>
              <a:chOff x="1117184" y="1303577"/>
              <a:chExt cx="720000" cy="720000"/>
            </a:xfrm>
          </p:grpSpPr>
          <p:sp>
            <p:nvSpPr>
              <p:cNvPr id="38" name="MH_Title_1"/>
              <p:cNvSpPr/>
              <p:nvPr>
                <p:custDataLst>
                  <p:tags r:id="rId9"/>
                </p:custDataLst>
              </p:nvPr>
            </p:nvSpPr>
            <p:spPr>
              <a:xfrm>
                <a:off x="1117184" y="1303577"/>
                <a:ext cx="720000" cy="720000"/>
              </a:xfrm>
              <a:prstGeom prst="ellipse">
                <a:avLst/>
              </a:prstGeom>
              <a:solidFill>
                <a:srgbClr val="0065B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endParaRPr lang="en-US" altLang="zh-CN" sz="3400" kern="0" dirty="0">
                  <a:solidFill>
                    <a:sysClr val="window" lastClr="FFFFFF"/>
                  </a:solidFill>
                  <a:latin typeface="Impact" panose="020B0806030902050204" pitchFamily="34" charset="0"/>
                  <a:ea typeface="微软雅黑"/>
                </a:endParaRPr>
              </a:p>
            </p:txBody>
          </p:sp>
          <p:sp>
            <p:nvSpPr>
              <p:cNvPr id="39" name="KSO_Shape"/>
              <p:cNvSpPr>
                <a:spLocks/>
              </p:cNvSpPr>
              <p:nvPr/>
            </p:nvSpPr>
            <p:spPr bwMode="auto">
              <a:xfrm>
                <a:off x="1246586" y="1470899"/>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ysClr val="window" lastClr="FFFFF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147970">
                  <a:defRPr/>
                </a:pPr>
                <a:endParaRPr lang="zh-CN" altLang="en-US" sz="2200">
                  <a:solidFill>
                    <a:srgbClr val="FFFFFF"/>
                  </a:solidFill>
                </a:endParaRPr>
              </a:p>
            </p:txBody>
          </p:sp>
        </p:grpSp>
      </p:grpSp>
      <p:grpSp>
        <p:nvGrpSpPr>
          <p:cNvPr id="40" name="组合 39"/>
          <p:cNvGrpSpPr/>
          <p:nvPr/>
        </p:nvGrpSpPr>
        <p:grpSpPr>
          <a:xfrm>
            <a:off x="484981" y="2854325"/>
            <a:ext cx="1073391" cy="987133"/>
            <a:chOff x="4427568" y="2283822"/>
            <a:chExt cx="936000" cy="936000"/>
          </a:xfrm>
        </p:grpSpPr>
        <p:sp>
          <p:nvSpPr>
            <p:cNvPr id="41" name="MH_Other_10"/>
            <p:cNvSpPr/>
            <p:nvPr>
              <p:custDataLst>
                <p:tags r:id="rId6"/>
              </p:custDataLst>
            </p:nvPr>
          </p:nvSpPr>
          <p:spPr>
            <a:xfrm>
              <a:off x="4427568" y="2283822"/>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dirty="0">
                <a:solidFill>
                  <a:prstClr val="white"/>
                </a:solidFill>
                <a:latin typeface="Arial"/>
                <a:ea typeface="微软雅黑"/>
              </a:endParaRPr>
            </a:p>
          </p:txBody>
        </p:sp>
        <p:grpSp>
          <p:nvGrpSpPr>
            <p:cNvPr id="42" name="组合 41"/>
            <p:cNvGrpSpPr/>
            <p:nvPr/>
          </p:nvGrpSpPr>
          <p:grpSpPr>
            <a:xfrm>
              <a:off x="4607568" y="2491911"/>
              <a:ext cx="576000" cy="576000"/>
              <a:chOff x="5975988" y="2859822"/>
              <a:chExt cx="720000" cy="720000"/>
            </a:xfrm>
          </p:grpSpPr>
          <p:sp>
            <p:nvSpPr>
              <p:cNvPr id="43" name="MH_Title_1"/>
              <p:cNvSpPr/>
              <p:nvPr>
                <p:custDataLst>
                  <p:tags r:id="rId7"/>
                </p:custDataLst>
              </p:nvPr>
            </p:nvSpPr>
            <p:spPr>
              <a:xfrm>
                <a:off x="5975988" y="2859822"/>
                <a:ext cx="720000" cy="720000"/>
              </a:xfrm>
              <a:prstGeom prst="ellipse">
                <a:avLst/>
              </a:prstGeom>
              <a:solidFill>
                <a:srgbClr val="00B0F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endParaRPr lang="en-US" altLang="zh-CN" sz="3400" kern="0" dirty="0">
                  <a:solidFill>
                    <a:sysClr val="window" lastClr="FFFFFF"/>
                  </a:solidFill>
                  <a:latin typeface="Impact" panose="020B0806030902050204" pitchFamily="34" charset="0"/>
                  <a:ea typeface="微软雅黑"/>
                </a:endParaRPr>
              </a:p>
            </p:txBody>
          </p:sp>
          <p:sp>
            <p:nvSpPr>
              <p:cNvPr id="44" name="KSO_Shape"/>
              <p:cNvSpPr>
                <a:spLocks/>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ysClr val="window" lastClr="FFFFF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147970">
                  <a:defRPr/>
                </a:pPr>
                <a:endParaRPr lang="zh-CN" altLang="en-US" sz="2200">
                  <a:solidFill>
                    <a:srgbClr val="FFFFFF"/>
                  </a:solidFill>
                </a:endParaRPr>
              </a:p>
            </p:txBody>
          </p:sp>
        </p:grpSp>
      </p:grpSp>
      <p:grpSp>
        <p:nvGrpSpPr>
          <p:cNvPr id="45" name="组合 44"/>
          <p:cNvGrpSpPr/>
          <p:nvPr/>
        </p:nvGrpSpPr>
        <p:grpSpPr>
          <a:xfrm>
            <a:off x="484981" y="4153192"/>
            <a:ext cx="1073391" cy="987133"/>
            <a:chOff x="4427568" y="3651974"/>
            <a:chExt cx="936000" cy="936000"/>
          </a:xfrm>
        </p:grpSpPr>
        <p:sp>
          <p:nvSpPr>
            <p:cNvPr id="46" name="MH_Other_10"/>
            <p:cNvSpPr/>
            <p:nvPr>
              <p:custDataLst>
                <p:tags r:id="rId4"/>
              </p:custDataLst>
            </p:nvPr>
          </p:nvSpPr>
          <p:spPr>
            <a:xfrm>
              <a:off x="4427568" y="3651974"/>
              <a:ext cx="936000" cy="936000"/>
            </a:xfrm>
            <a:prstGeom prst="donut">
              <a:avLst>
                <a:gd name="adj" fmla="val 9894"/>
              </a:avLst>
            </a:prstGeom>
            <a:gradFill flip="none" rotWithShape="1">
              <a:gsLst>
                <a:gs pos="100000">
                  <a:sysClr val="window" lastClr="FFFFFF"/>
                </a:gs>
                <a:gs pos="0">
                  <a:srgbClr val="E0E0E0"/>
                </a:gs>
              </a:gsLst>
              <a:lin ang="8100000" scaled="0"/>
              <a:tileRect/>
            </a:gradFill>
            <a:ln w="12700" cap="flat" cmpd="sng" algn="ctr">
              <a:gradFill>
                <a:gsLst>
                  <a:gs pos="100000">
                    <a:sysClr val="window" lastClr="FFFFFF">
                      <a:lumMod val="85000"/>
                    </a:sysClr>
                  </a:gs>
                  <a:gs pos="0">
                    <a:sysClr val="window" lastClr="FFFFFF"/>
                  </a:gs>
                </a:gsLst>
                <a:lin ang="8100000" scaled="0"/>
              </a:gradFill>
              <a:prstDash val="solid"/>
            </a:ln>
            <a:effectLst>
              <a:outerShdw blurRad="152400" dist="127000" dir="8100000" algn="tr" rotWithShape="0">
                <a:prstClr val="black">
                  <a:alpha val="40000"/>
                </a:prstClr>
              </a:outerShdw>
            </a:effectLst>
          </p:spPr>
          <p:txBody>
            <a:bodyPr anchor="ctr"/>
            <a:lstStyle/>
            <a:p>
              <a:pPr algn="ctr" defTabSz="1147970" fontAlgn="auto">
                <a:spcBef>
                  <a:spcPts val="0"/>
                </a:spcBef>
                <a:spcAft>
                  <a:spcPts val="0"/>
                </a:spcAft>
                <a:defRPr/>
              </a:pPr>
              <a:endParaRPr lang="zh-CN" altLang="en-US" sz="2200" kern="0" dirty="0">
                <a:solidFill>
                  <a:prstClr val="white"/>
                </a:solidFill>
                <a:latin typeface="Arial"/>
                <a:ea typeface="微软雅黑"/>
              </a:endParaRPr>
            </a:p>
          </p:txBody>
        </p:sp>
        <p:grpSp>
          <p:nvGrpSpPr>
            <p:cNvPr id="47" name="组合 46"/>
            <p:cNvGrpSpPr/>
            <p:nvPr/>
          </p:nvGrpSpPr>
          <p:grpSpPr>
            <a:xfrm>
              <a:off x="4607568" y="3859270"/>
              <a:ext cx="576000" cy="576000"/>
              <a:chOff x="4535568" y="3787270"/>
              <a:chExt cx="720000" cy="720000"/>
            </a:xfrm>
          </p:grpSpPr>
          <p:sp>
            <p:nvSpPr>
              <p:cNvPr id="48" name="MH_Title_1"/>
              <p:cNvSpPr/>
              <p:nvPr>
                <p:custDataLst>
                  <p:tags r:id="rId5"/>
                </p:custDataLst>
              </p:nvPr>
            </p:nvSpPr>
            <p:spPr>
              <a:xfrm>
                <a:off x="4535568" y="3787270"/>
                <a:ext cx="720000" cy="720000"/>
              </a:xfrm>
              <a:prstGeom prst="ellipse">
                <a:avLst/>
              </a:prstGeom>
              <a:solidFill>
                <a:srgbClr val="0065B0"/>
              </a:solidFill>
              <a:ln w="25400" cap="flat" cmpd="sng" algn="ctr">
                <a:noFill/>
                <a:prstDash val="solid"/>
              </a:ln>
              <a:effectLst>
                <a:innerShdw blurRad="63500" dist="50800" dir="18900000">
                  <a:prstClr val="black">
                    <a:alpha val="30000"/>
                  </a:prstClr>
                </a:innerShdw>
              </a:effectLst>
            </p:spPr>
            <p:txBody>
              <a:bodyPr lIns="0" tIns="0" rIns="0" bIns="0" anchor="ctr"/>
              <a:lstStyle/>
              <a:p>
                <a:pPr algn="ctr" defTabSz="1147970" fontAlgn="auto">
                  <a:spcBef>
                    <a:spcPts val="0"/>
                  </a:spcBef>
                  <a:spcAft>
                    <a:spcPts val="0"/>
                  </a:spcAft>
                  <a:defRPr/>
                </a:pPr>
                <a:endParaRPr lang="en-US" altLang="zh-CN" sz="3400" kern="0" dirty="0">
                  <a:solidFill>
                    <a:sysClr val="window" lastClr="FFFFFF"/>
                  </a:solidFill>
                  <a:latin typeface="Impact" panose="020B0806030902050204" pitchFamily="34" charset="0"/>
                  <a:ea typeface="微软雅黑"/>
                </a:endParaRPr>
              </a:p>
            </p:txBody>
          </p:sp>
          <p:sp>
            <p:nvSpPr>
              <p:cNvPr id="49" name="KSO_Shape"/>
              <p:cNvSpPr>
                <a:spLocks/>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ysClr val="window" lastClr="FFFFF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147970">
                  <a:defRPr/>
                </a:pPr>
                <a:endParaRPr lang="zh-CN" altLang="en-US" sz="2200">
                  <a:solidFill>
                    <a:srgbClr val="FFFFFF"/>
                  </a:solidFill>
                </a:endParaRPr>
              </a:p>
            </p:txBody>
          </p:sp>
        </p:grpSp>
      </p:grpSp>
      <p:sp>
        <p:nvSpPr>
          <p:cNvPr id="50" name="MH_SubTitle_1"/>
          <p:cNvSpPr txBox="1">
            <a:spLocks noChangeArrowheads="1"/>
          </p:cNvSpPr>
          <p:nvPr>
            <p:custDataLst>
              <p:tags r:id="rId1"/>
            </p:custDataLst>
          </p:nvPr>
        </p:nvSpPr>
        <p:spPr bwMode="auto">
          <a:xfrm>
            <a:off x="1637107" y="1780030"/>
            <a:ext cx="11085891" cy="772962"/>
          </a:xfrm>
          <a:prstGeom prst="rect">
            <a:avLst/>
          </a:prstGeom>
          <a:noFill/>
          <a:ln w="25400" cap="flat" cmpd="sng" algn="ctr">
            <a:noFill/>
            <a:prstDash val="solid"/>
          </a:ln>
          <a:effectLst/>
          <a:extLst/>
        </p:spPr>
        <p:txBody>
          <a:bodyPr wrap="square" lIns="119983" tIns="0" rIns="11998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58741" indent="-358741" defTabSz="1147970" fontAlgn="auto">
              <a:lnSpc>
                <a:spcPct val="100000"/>
              </a:lnSpc>
              <a:spcBef>
                <a:spcPts val="0"/>
              </a:spcBef>
              <a:spcAft>
                <a:spcPts val="0"/>
              </a:spcAft>
              <a:buClr>
                <a:srgbClr val="0065B0"/>
              </a:buClr>
              <a:defRPr/>
            </a:pPr>
            <a:r>
              <a:rPr lang="en-US" sz="2000" kern="0" dirty="0" err="1">
                <a:solidFill>
                  <a:srgbClr val="000066"/>
                </a:solidFill>
                <a:latin typeface="Cambria" panose="02040503050406030204" pitchFamily="18" charset="0"/>
                <a:ea typeface="Cambria" panose="02040503050406030204" pitchFamily="18" charset="0"/>
              </a:rPr>
              <a:t>PhDH</a:t>
            </a:r>
            <a:r>
              <a:rPr lang="en-US" sz="2000" kern="0" dirty="0">
                <a:solidFill>
                  <a:srgbClr val="000066"/>
                </a:solidFill>
                <a:latin typeface="Cambria" panose="02040503050406030204" pitchFamily="18" charset="0"/>
                <a:ea typeface="Cambria" panose="02040503050406030204" pitchFamily="18" charset="0"/>
              </a:rPr>
              <a:t> MD in medical science, </a:t>
            </a:r>
            <a:r>
              <a:rPr lang="en-US" sz="2000" kern="0" dirty="0" smtClean="0">
                <a:solidFill>
                  <a:srgbClr val="000066"/>
                </a:solidFill>
                <a:latin typeface="Cambria" panose="02040503050406030204" pitchFamily="18" charset="0"/>
                <a:ea typeface="Cambria" panose="02040503050406030204" pitchFamily="18" charset="0"/>
              </a:rPr>
              <a:t>Professor</a:t>
            </a:r>
            <a:r>
              <a:rPr lang="ro-RO" sz="2000" kern="0" dirty="0" smtClean="0">
                <a:solidFill>
                  <a:srgbClr val="000066"/>
                </a:solidFill>
                <a:latin typeface="Cambria" panose="02040503050406030204" pitchFamily="18" charset="0"/>
                <a:ea typeface="Cambria" panose="02040503050406030204" pitchFamily="18" charset="0"/>
              </a:rPr>
              <a:t>, </a:t>
            </a:r>
            <a:r>
              <a:rPr lang="en-US" sz="2000" kern="0" dirty="0" smtClean="0">
                <a:solidFill>
                  <a:srgbClr val="000066"/>
                </a:solidFill>
                <a:latin typeface="Cambria" panose="02040503050406030204" pitchFamily="18" charset="0"/>
                <a:ea typeface="Cambria" panose="02040503050406030204" pitchFamily="18" charset="0"/>
              </a:rPr>
              <a:t>Department </a:t>
            </a:r>
            <a:r>
              <a:rPr lang="en-US" sz="2000" kern="0" dirty="0">
                <a:solidFill>
                  <a:srgbClr val="000066"/>
                </a:solidFill>
                <a:latin typeface="Cambria" panose="02040503050406030204" pitchFamily="18" charset="0"/>
                <a:ea typeface="Cambria" panose="02040503050406030204" pitchFamily="18" charset="0"/>
              </a:rPr>
              <a:t>of </a:t>
            </a:r>
            <a:r>
              <a:rPr lang="en-US" sz="2000" kern="0" dirty="0" smtClean="0">
                <a:solidFill>
                  <a:srgbClr val="000066"/>
                </a:solidFill>
                <a:latin typeface="Cambria" panose="02040503050406030204" pitchFamily="18" charset="0"/>
                <a:ea typeface="Cambria" panose="02040503050406030204" pitchFamily="18" charset="0"/>
              </a:rPr>
              <a:t>Pediatrics</a:t>
            </a:r>
            <a:r>
              <a:rPr lang="ro-RO" sz="2000" kern="0" dirty="0" smtClean="0">
                <a:solidFill>
                  <a:srgbClr val="000066"/>
                </a:solidFill>
                <a:latin typeface="Cambria" panose="02040503050406030204" pitchFamily="18" charset="0"/>
                <a:ea typeface="Cambria" panose="02040503050406030204" pitchFamily="18" charset="0"/>
              </a:rPr>
              <a:t>;</a:t>
            </a:r>
          </a:p>
          <a:p>
            <a:pPr marL="358741" indent="-358741" defTabSz="1147970">
              <a:lnSpc>
                <a:spcPct val="100000"/>
              </a:lnSpc>
              <a:buClr>
                <a:srgbClr val="0065B0"/>
              </a:buClr>
              <a:defRPr/>
            </a:pPr>
            <a:r>
              <a:rPr lang="en-US" sz="1800" i="1" dirty="0">
                <a:solidFill>
                  <a:srgbClr val="C00000"/>
                </a:solidFill>
                <a:latin typeface="Cambria" panose="02040503050406030204" pitchFamily="18" charset="0"/>
                <a:ea typeface="Cambria" panose="02040503050406030204" pitchFamily="18" charset="0"/>
                <a:cs typeface="+mn-cs"/>
              </a:rPr>
              <a:t>Studies</a:t>
            </a:r>
            <a:r>
              <a:rPr lang="en-US" sz="2000" i="1" kern="0" dirty="0">
                <a:solidFill>
                  <a:srgbClr val="000066"/>
                </a:solidFill>
                <a:latin typeface="Cambria" panose="02040503050406030204" pitchFamily="18" charset="0"/>
                <a:ea typeface="Cambria" panose="02040503050406030204" pitchFamily="18" charset="0"/>
              </a:rPr>
              <a:t>: </a:t>
            </a:r>
            <a:r>
              <a:rPr lang="en-US" sz="2000" kern="0" dirty="0">
                <a:solidFill>
                  <a:srgbClr val="000066"/>
                </a:solidFill>
                <a:latin typeface="Cambria" panose="02040503050406030204" pitchFamily="18" charset="0"/>
                <a:ea typeface="Cambria" panose="02040503050406030204" pitchFamily="18" charset="0"/>
              </a:rPr>
              <a:t>State Institute of Medicine of Chisinau, Faculty of </a:t>
            </a:r>
            <a:r>
              <a:rPr lang="en-US" sz="2000" kern="0" dirty="0" err="1">
                <a:solidFill>
                  <a:srgbClr val="000066"/>
                </a:solidFill>
                <a:latin typeface="Cambria" panose="02040503050406030204" pitchFamily="18" charset="0"/>
                <a:ea typeface="Cambria" panose="02040503050406030204" pitchFamily="18" charset="0"/>
              </a:rPr>
              <a:t>of</a:t>
            </a:r>
            <a:r>
              <a:rPr lang="en-US" sz="2000" kern="0" dirty="0">
                <a:solidFill>
                  <a:srgbClr val="000066"/>
                </a:solidFill>
                <a:latin typeface="Cambria" panose="02040503050406030204" pitchFamily="18" charset="0"/>
                <a:ea typeface="Cambria" panose="02040503050406030204" pitchFamily="18" charset="0"/>
              </a:rPr>
              <a:t> Pediatrics </a:t>
            </a:r>
            <a:r>
              <a:rPr lang="en-US" sz="2000" kern="0" dirty="0" smtClean="0">
                <a:solidFill>
                  <a:srgbClr val="000066"/>
                </a:solidFill>
                <a:latin typeface="Cambria" panose="02040503050406030204" pitchFamily="18" charset="0"/>
                <a:ea typeface="Cambria" panose="02040503050406030204" pitchFamily="18" charset="0"/>
              </a:rPr>
              <a:t>(197</a:t>
            </a:r>
            <a:r>
              <a:rPr lang="ro-RO" sz="2000" kern="0" dirty="0" smtClean="0">
                <a:solidFill>
                  <a:srgbClr val="000066"/>
                </a:solidFill>
                <a:latin typeface="Cambria" panose="02040503050406030204" pitchFamily="18" charset="0"/>
                <a:ea typeface="Cambria" panose="02040503050406030204" pitchFamily="18" charset="0"/>
              </a:rPr>
              <a:t>9</a:t>
            </a:r>
            <a:r>
              <a:rPr lang="en-US" sz="2000" kern="0" dirty="0" smtClean="0">
                <a:solidFill>
                  <a:srgbClr val="000066"/>
                </a:solidFill>
                <a:latin typeface="Cambria" panose="02040503050406030204" pitchFamily="18" charset="0"/>
                <a:ea typeface="Cambria" panose="02040503050406030204" pitchFamily="18" charset="0"/>
              </a:rPr>
              <a:t>-19</a:t>
            </a:r>
            <a:r>
              <a:rPr lang="ro-RO" sz="2000" kern="0" dirty="0" smtClean="0">
                <a:solidFill>
                  <a:srgbClr val="000066"/>
                </a:solidFill>
                <a:latin typeface="Cambria" panose="02040503050406030204" pitchFamily="18" charset="0"/>
                <a:ea typeface="Cambria" panose="02040503050406030204" pitchFamily="18" charset="0"/>
              </a:rPr>
              <a:t>85</a:t>
            </a:r>
            <a:r>
              <a:rPr lang="en-US" sz="2000" kern="0" dirty="0" smtClean="0">
                <a:solidFill>
                  <a:srgbClr val="000066"/>
                </a:solidFill>
                <a:latin typeface="Cambria" panose="02040503050406030204" pitchFamily="18" charset="0"/>
                <a:ea typeface="Cambria" panose="02040503050406030204" pitchFamily="18" charset="0"/>
              </a:rPr>
              <a:t>); </a:t>
            </a:r>
            <a:endParaRPr lang="ro-RO" sz="2000" kern="0" dirty="0">
              <a:solidFill>
                <a:srgbClr val="000066"/>
              </a:solidFill>
              <a:latin typeface="Cambria" panose="02040503050406030204" pitchFamily="18" charset="0"/>
              <a:ea typeface="Cambria" panose="02040503050406030204" pitchFamily="18" charset="0"/>
            </a:endParaRPr>
          </a:p>
        </p:txBody>
      </p:sp>
      <p:sp>
        <p:nvSpPr>
          <p:cNvPr id="51" name="MH_SubTitle_1"/>
          <p:cNvSpPr txBox="1">
            <a:spLocks noChangeArrowheads="1"/>
          </p:cNvSpPr>
          <p:nvPr>
            <p:custDataLst>
              <p:tags r:id="rId2"/>
            </p:custDataLst>
          </p:nvPr>
        </p:nvSpPr>
        <p:spPr bwMode="auto">
          <a:xfrm>
            <a:off x="1637109" y="3079477"/>
            <a:ext cx="11085890" cy="761982"/>
          </a:xfrm>
          <a:prstGeom prst="rect">
            <a:avLst/>
          </a:prstGeom>
          <a:noFill/>
          <a:ln w="25400" cap="flat" cmpd="sng" algn="ctr">
            <a:noFill/>
            <a:prstDash val="solid"/>
          </a:ln>
          <a:effectLst/>
          <a:extLst/>
        </p:spPr>
        <p:txBody>
          <a:bodyPr wrap="square" lIns="119983" tIns="0" rIns="11998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sz="1800" i="1" dirty="0">
                <a:solidFill>
                  <a:srgbClr val="C00000"/>
                </a:solidFill>
                <a:latin typeface="Cambria" panose="02040503050406030204" pitchFamily="18" charset="0"/>
                <a:ea typeface="Cambria" panose="02040503050406030204" pitchFamily="18" charset="0"/>
                <a:cs typeface="+mn-cs"/>
              </a:rPr>
              <a:t>Scientific specialty: </a:t>
            </a:r>
            <a:r>
              <a:rPr lang="en-US" sz="2000" kern="0" dirty="0">
                <a:solidFill>
                  <a:srgbClr val="000066"/>
                </a:solidFill>
                <a:latin typeface="Cambria" panose="02040503050406030204" pitchFamily="18" charset="0"/>
                <a:ea typeface="Cambria" panose="02040503050406030204" pitchFamily="18" charset="0"/>
              </a:rPr>
              <a:t>321.05 - Clinical Neurology</a:t>
            </a:r>
            <a:endParaRPr lang="ro-RO" sz="2000" kern="0" dirty="0">
              <a:solidFill>
                <a:srgbClr val="000066"/>
              </a:solidFill>
              <a:latin typeface="Cambria" panose="02040503050406030204" pitchFamily="18" charset="0"/>
              <a:ea typeface="Cambria" panose="02040503050406030204" pitchFamily="18" charset="0"/>
            </a:endParaRPr>
          </a:p>
          <a:p>
            <a:pPr>
              <a:lnSpc>
                <a:spcPct val="100000"/>
              </a:lnSpc>
            </a:pPr>
            <a:r>
              <a:rPr lang="en-US" sz="1800" i="1" dirty="0">
                <a:solidFill>
                  <a:srgbClr val="C00000"/>
                </a:solidFill>
                <a:latin typeface="Cambria" panose="02040503050406030204" pitchFamily="18" charset="0"/>
                <a:ea typeface="Cambria" panose="02040503050406030204" pitchFamily="18" charset="0"/>
                <a:cs typeface="+mn-cs"/>
              </a:rPr>
              <a:t>Research fields</a:t>
            </a:r>
            <a:r>
              <a:rPr lang="en-US" sz="2000" kern="0" dirty="0">
                <a:solidFill>
                  <a:srgbClr val="000066"/>
                </a:solidFill>
                <a:latin typeface="Cambria" panose="02040503050406030204" pitchFamily="18" charset="0"/>
                <a:ea typeface="Cambria" panose="02040503050406030204" pitchFamily="18" charset="0"/>
              </a:rPr>
              <a:t>: Medicine: </a:t>
            </a:r>
            <a:r>
              <a:rPr lang="en-US" sz="2000" kern="0" dirty="0" err="1">
                <a:solidFill>
                  <a:srgbClr val="000066"/>
                </a:solidFill>
                <a:latin typeface="Cambria" panose="02040503050406030204" pitchFamily="18" charset="0"/>
                <a:ea typeface="Cambria" panose="02040503050406030204" pitchFamily="18" charset="0"/>
              </a:rPr>
              <a:t>Neuropediatrics</a:t>
            </a:r>
            <a:r>
              <a:rPr lang="en-US" sz="2000" kern="0" dirty="0">
                <a:solidFill>
                  <a:srgbClr val="000066"/>
                </a:solidFill>
                <a:latin typeface="Cambria" panose="02040503050406030204" pitchFamily="18" charset="0"/>
                <a:ea typeface="Cambria" panose="02040503050406030204" pitchFamily="18" charset="0"/>
              </a:rPr>
              <a:t>, Neurology, </a:t>
            </a:r>
            <a:r>
              <a:rPr lang="en-US" sz="2000" kern="0" dirty="0" smtClean="0">
                <a:solidFill>
                  <a:srgbClr val="000066"/>
                </a:solidFill>
                <a:latin typeface="Cambria" panose="02040503050406030204" pitchFamily="18" charset="0"/>
                <a:ea typeface="Cambria" panose="02040503050406030204" pitchFamily="18" charset="0"/>
              </a:rPr>
              <a:t>Pediatrics</a:t>
            </a:r>
            <a:endParaRPr lang="ro-RO" sz="2000" kern="0" dirty="0">
              <a:solidFill>
                <a:srgbClr val="000066"/>
              </a:solidFill>
              <a:latin typeface="Cambria" panose="02040503050406030204" pitchFamily="18" charset="0"/>
              <a:ea typeface="Cambria" panose="02040503050406030204" pitchFamily="18" charset="0"/>
            </a:endParaRPr>
          </a:p>
        </p:txBody>
      </p:sp>
      <p:sp>
        <p:nvSpPr>
          <p:cNvPr id="52" name="MH_SubTitle_1"/>
          <p:cNvSpPr txBox="1">
            <a:spLocks noChangeArrowheads="1"/>
          </p:cNvSpPr>
          <p:nvPr>
            <p:custDataLst>
              <p:tags r:id="rId3"/>
            </p:custDataLst>
          </p:nvPr>
        </p:nvSpPr>
        <p:spPr bwMode="auto">
          <a:xfrm>
            <a:off x="1565101" y="4153192"/>
            <a:ext cx="9740280" cy="987133"/>
          </a:xfrm>
          <a:prstGeom prst="rect">
            <a:avLst/>
          </a:prstGeom>
          <a:noFill/>
          <a:ln w="25400" cap="flat" cmpd="sng" algn="ctr">
            <a:noFill/>
            <a:prstDash val="solid"/>
          </a:ln>
          <a:effectLst/>
          <a:extLst/>
        </p:spPr>
        <p:txBody>
          <a:bodyPr wrap="square" lIns="119983" tIns="0" rIns="11998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sz="1800" i="1" dirty="0">
                <a:solidFill>
                  <a:srgbClr val="C00000"/>
                </a:solidFill>
                <a:latin typeface="Cambria" panose="02040503050406030204" pitchFamily="18" charset="0"/>
                <a:ea typeface="Cambria" panose="02040503050406030204" pitchFamily="18" charset="0"/>
                <a:cs typeface="+mn-cs"/>
              </a:rPr>
              <a:t>Expertise activities:  </a:t>
            </a:r>
            <a:r>
              <a:rPr lang="en-US" sz="2000" kern="0" dirty="0">
                <a:solidFill>
                  <a:srgbClr val="000066"/>
                </a:solidFill>
                <a:latin typeface="Cambria" panose="02040503050406030204" pitchFamily="18" charset="0"/>
                <a:ea typeface="Cambria" panose="02040503050406030204" pitchFamily="18" charset="0"/>
              </a:rPr>
              <a:t>Member of the Scientific Seminar on Pediatrics and Neonatology; Member of the Clinical Neurology Profile Seminar; Member of the </a:t>
            </a:r>
            <a:r>
              <a:rPr lang="en-US" sz="2000" kern="0" dirty="0" err="1">
                <a:solidFill>
                  <a:srgbClr val="000066"/>
                </a:solidFill>
                <a:latin typeface="Cambria" panose="02040503050406030204" pitchFamily="18" charset="0"/>
                <a:ea typeface="Cambria" panose="02040503050406030204" pitchFamily="18" charset="0"/>
              </a:rPr>
              <a:t>SUMF</a:t>
            </a:r>
            <a:r>
              <a:rPr lang="en-US" sz="2000" kern="0" dirty="0">
                <a:solidFill>
                  <a:srgbClr val="000066"/>
                </a:solidFill>
                <a:latin typeface="Cambria" panose="02040503050406030204" pitchFamily="18" charset="0"/>
                <a:ea typeface="Cambria" panose="02040503050406030204" pitchFamily="18" charset="0"/>
              </a:rPr>
              <a:t> Ethics Committee "</a:t>
            </a:r>
            <a:r>
              <a:rPr lang="en-US" sz="2000" kern="0" dirty="0" err="1">
                <a:solidFill>
                  <a:srgbClr val="000066"/>
                </a:solidFill>
                <a:latin typeface="Cambria" panose="02040503050406030204" pitchFamily="18" charset="0"/>
                <a:ea typeface="Cambria" panose="02040503050406030204" pitchFamily="18" charset="0"/>
              </a:rPr>
              <a:t>Nicolae</a:t>
            </a:r>
            <a:r>
              <a:rPr lang="en-US" sz="2000" kern="0" dirty="0">
                <a:solidFill>
                  <a:srgbClr val="000066"/>
                </a:solidFill>
                <a:latin typeface="Cambria" panose="02040503050406030204" pitchFamily="18" charset="0"/>
                <a:ea typeface="Cambria" panose="02040503050406030204" pitchFamily="18" charset="0"/>
              </a:rPr>
              <a:t> </a:t>
            </a:r>
            <a:r>
              <a:rPr lang="en-US" sz="2000" kern="0" dirty="0" err="1">
                <a:solidFill>
                  <a:srgbClr val="000066"/>
                </a:solidFill>
                <a:latin typeface="Cambria" panose="02040503050406030204" pitchFamily="18" charset="0"/>
                <a:ea typeface="Cambria" panose="02040503050406030204" pitchFamily="18" charset="0"/>
              </a:rPr>
              <a:t>Testemitanu</a:t>
            </a:r>
            <a:r>
              <a:rPr lang="en-US" sz="2000" kern="0" dirty="0">
                <a:solidFill>
                  <a:srgbClr val="000066"/>
                </a:solidFill>
                <a:latin typeface="Cambria" panose="02040503050406030204" pitchFamily="18" charset="0"/>
                <a:ea typeface="Cambria" panose="02040503050406030204" pitchFamily="18" charset="0"/>
              </a:rPr>
              <a:t>"; Member of the Clinical Research Unit (CRU) of the </a:t>
            </a:r>
            <a:r>
              <a:rPr lang="en-US" sz="2000" kern="0" dirty="0" err="1">
                <a:solidFill>
                  <a:srgbClr val="000066"/>
                </a:solidFill>
                <a:latin typeface="Cambria" panose="02040503050406030204" pitchFamily="18" charset="0"/>
                <a:ea typeface="Cambria" panose="02040503050406030204" pitchFamily="18" charset="0"/>
              </a:rPr>
              <a:t>SUMF</a:t>
            </a:r>
            <a:r>
              <a:rPr lang="en-US" sz="2000" kern="0" dirty="0">
                <a:solidFill>
                  <a:srgbClr val="000066"/>
                </a:solidFill>
                <a:latin typeface="Cambria" panose="02040503050406030204" pitchFamily="18" charset="0"/>
                <a:ea typeface="Cambria" panose="02040503050406030204" pitchFamily="18" charset="0"/>
              </a:rPr>
              <a:t> “</a:t>
            </a:r>
            <a:r>
              <a:rPr lang="en-US" sz="2000" kern="0" dirty="0" err="1">
                <a:solidFill>
                  <a:srgbClr val="000066"/>
                </a:solidFill>
                <a:latin typeface="Cambria" panose="02040503050406030204" pitchFamily="18" charset="0"/>
                <a:ea typeface="Cambria" panose="02040503050406030204" pitchFamily="18" charset="0"/>
              </a:rPr>
              <a:t>Nicolae</a:t>
            </a:r>
            <a:r>
              <a:rPr lang="en-US" sz="2000" kern="0" dirty="0">
                <a:solidFill>
                  <a:srgbClr val="000066"/>
                </a:solidFill>
                <a:latin typeface="Cambria" panose="02040503050406030204" pitchFamily="18" charset="0"/>
                <a:ea typeface="Cambria" panose="02040503050406030204" pitchFamily="18" charset="0"/>
              </a:rPr>
              <a:t> </a:t>
            </a:r>
            <a:r>
              <a:rPr lang="en-US" sz="2000" kern="0" dirty="0" err="1">
                <a:solidFill>
                  <a:srgbClr val="000066"/>
                </a:solidFill>
                <a:latin typeface="Cambria" panose="02040503050406030204" pitchFamily="18" charset="0"/>
                <a:ea typeface="Cambria" panose="02040503050406030204" pitchFamily="18" charset="0"/>
              </a:rPr>
              <a:t>Testemitanu</a:t>
            </a:r>
            <a:r>
              <a:rPr lang="en-US" sz="2000" kern="0" dirty="0">
                <a:solidFill>
                  <a:srgbClr val="000066"/>
                </a:solidFill>
                <a:latin typeface="Cambria" panose="02040503050406030204" pitchFamily="18" charset="0"/>
                <a:ea typeface="Cambria" panose="02040503050406030204" pitchFamily="18" charset="0"/>
              </a:rPr>
              <a:t>”; Member of the </a:t>
            </a:r>
            <a:r>
              <a:rPr lang="en-US" sz="2000" kern="0" dirty="0" err="1">
                <a:solidFill>
                  <a:srgbClr val="000066"/>
                </a:solidFill>
                <a:latin typeface="Cambria" panose="02040503050406030204" pitchFamily="18" charset="0"/>
                <a:ea typeface="Cambria" panose="02040503050406030204" pitchFamily="18" charset="0"/>
              </a:rPr>
              <a:t>MSMPS</a:t>
            </a:r>
            <a:r>
              <a:rPr lang="en-US" sz="2000" kern="0" dirty="0">
                <a:solidFill>
                  <a:srgbClr val="000066"/>
                </a:solidFill>
                <a:latin typeface="Cambria" panose="02040503050406030204" pitchFamily="18" charset="0"/>
                <a:ea typeface="Cambria" panose="02040503050406030204" pitchFamily="18" charset="0"/>
              </a:rPr>
              <a:t> Neurology Specialty Commission; Member of the editorial board of the Journal of Neurology and Psychiatry of the Child and Adolescent in Romania</a:t>
            </a:r>
            <a:endParaRPr lang="ro-RO" sz="2000" kern="0" dirty="0">
              <a:solidFill>
                <a:srgbClr val="000066"/>
              </a:solidFill>
              <a:latin typeface="Cambria" panose="02040503050406030204" pitchFamily="18" charset="0"/>
              <a:ea typeface="Cambria" panose="02040503050406030204" pitchFamily="18" charset="0"/>
            </a:endParaRPr>
          </a:p>
        </p:txBody>
      </p:sp>
      <p:cxnSp>
        <p:nvCxnSpPr>
          <p:cNvPr id="53" name="直接连接符 60"/>
          <p:cNvCxnSpPr/>
          <p:nvPr/>
        </p:nvCxnSpPr>
        <p:spPr>
          <a:xfrm>
            <a:off x="484983" y="3997325"/>
            <a:ext cx="5367431" cy="0"/>
          </a:xfrm>
          <a:prstGeom prst="line">
            <a:avLst/>
          </a:prstGeom>
          <a:noFill/>
          <a:ln w="28575" cap="flat" cmpd="sng" algn="ctr">
            <a:solidFill>
              <a:srgbClr val="000066"/>
            </a:solidFill>
            <a:prstDash val="sysDash"/>
          </a:ln>
          <a:effectLst/>
        </p:spPr>
      </p:cxnSp>
      <p:cxnSp>
        <p:nvCxnSpPr>
          <p:cNvPr id="54" name="直接连接符 60"/>
          <p:cNvCxnSpPr/>
          <p:nvPr/>
        </p:nvCxnSpPr>
        <p:spPr>
          <a:xfrm>
            <a:off x="484983" y="2778125"/>
            <a:ext cx="5367431" cy="0"/>
          </a:xfrm>
          <a:prstGeom prst="line">
            <a:avLst/>
          </a:prstGeom>
          <a:noFill/>
          <a:ln w="28575" cap="flat" cmpd="sng" algn="ctr">
            <a:solidFill>
              <a:srgbClr val="000066"/>
            </a:solidFill>
            <a:prstDash val="sysDash"/>
          </a:ln>
          <a:effectLst/>
        </p:spPr>
      </p:cxnSp>
    </p:spTree>
    <p:extLst>
      <p:ext uri="{BB962C8B-B14F-4D97-AF65-F5344CB8AC3E}">
        <p14:creationId xmlns:p14="http://schemas.microsoft.com/office/powerpoint/2010/main" val="1096267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idx="4294967295"/>
          </p:nvPr>
        </p:nvSpPr>
        <p:spPr>
          <a:xfrm>
            <a:off x="1062397" y="198945"/>
            <a:ext cx="11571447" cy="1205442"/>
          </a:xfrm>
        </p:spPr>
        <p:txBody>
          <a:bodyPr>
            <a:normAutofit/>
          </a:bodyPr>
          <a:lstStyle/>
          <a:p>
            <a:r>
              <a:rPr lang="en-US" sz="4000" b="1" dirty="0" smtClean="0">
                <a:solidFill>
                  <a:schemeClr val="bg1"/>
                </a:solidFill>
              </a:rPr>
              <a:t>Thank </a:t>
            </a:r>
            <a:r>
              <a:rPr lang="en-US" sz="4000" b="1" dirty="0">
                <a:solidFill>
                  <a:schemeClr val="bg1"/>
                </a:solidFill>
              </a:rPr>
              <a:t>you for your attention</a:t>
            </a:r>
            <a:r>
              <a:rPr lang="en-US" sz="4000" b="1" dirty="0" smtClean="0">
                <a:solidFill>
                  <a:schemeClr val="bg1"/>
                </a:solidFill>
              </a:rPr>
              <a:t>!</a:t>
            </a:r>
            <a:endParaRPr lang="ru-RU" sz="4000" b="1" dirty="0">
              <a:solidFill>
                <a:schemeClr val="bg1"/>
              </a:solidFill>
            </a:endParaRPr>
          </a:p>
        </p:txBody>
      </p:sp>
      <p:pic>
        <p:nvPicPr>
          <p:cNvPr id="1026" name="Picture 2" descr="H:\foto senat\DSC_0398.JPG"/>
          <p:cNvPicPr>
            <a:picLocks noChangeAspect="1" noChangeArrowheads="1"/>
          </p:cNvPicPr>
          <p:nvPr/>
        </p:nvPicPr>
        <p:blipFill>
          <a:blip r:embed="rId2" cstate="print">
            <a:lum contrast="-20000"/>
          </a:blip>
          <a:srcRect/>
          <a:stretch>
            <a:fillRect/>
          </a:stretch>
        </p:blipFill>
        <p:spPr bwMode="auto">
          <a:xfrm>
            <a:off x="1491669" y="2021548"/>
            <a:ext cx="10712903" cy="4671119"/>
          </a:xfrm>
          <a:prstGeom prst="rect">
            <a:avLst/>
          </a:prstGeom>
          <a:ln>
            <a:noFill/>
          </a:ln>
          <a:effectLst>
            <a:softEdge rad="635000"/>
          </a:effectLst>
        </p:spPr>
      </p:pic>
    </p:spTree>
    <p:extLst>
      <p:ext uri="{BB962C8B-B14F-4D97-AF65-F5344CB8AC3E}">
        <p14:creationId xmlns:p14="http://schemas.microsoft.com/office/powerpoint/2010/main" val="3008022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
          <p:cNvSpPr/>
          <p:nvPr/>
        </p:nvSpPr>
        <p:spPr>
          <a:xfrm rot="20313931">
            <a:off x="5619224" y="4533866"/>
            <a:ext cx="1404314" cy="257909"/>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lIns="91435" tIns="45717" rIns="91435" bIns="45717" rtlCol="0" anchor="ct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8" name="矩形 1"/>
          <p:cNvSpPr/>
          <p:nvPr/>
        </p:nvSpPr>
        <p:spPr>
          <a:xfrm rot="708470">
            <a:off x="5248192" y="3812021"/>
            <a:ext cx="1820440" cy="34108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lIns="91435" tIns="45717" rIns="91435" bIns="45717" rtlCol="0" anchor="ct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9" name="矩形 1"/>
          <p:cNvSpPr/>
          <p:nvPr/>
        </p:nvSpPr>
        <p:spPr>
          <a:xfrm rot="293950">
            <a:off x="4753172" y="2090215"/>
            <a:ext cx="3198480" cy="330968"/>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lIns="91435" tIns="45717" rIns="91435" bIns="45717" rtlCol="0" anchor="ct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10" name="矩形 1"/>
          <p:cNvSpPr/>
          <p:nvPr/>
        </p:nvSpPr>
        <p:spPr>
          <a:xfrm rot="20453418">
            <a:off x="5070072" y="2756704"/>
            <a:ext cx="2829607" cy="51633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lIns="91435" tIns="45717" rIns="91435" bIns="45717" rtlCol="0" anchor="ct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nvGrpSpPr>
          <p:cNvPr id="11" name="组合 52"/>
          <p:cNvGrpSpPr/>
          <p:nvPr/>
        </p:nvGrpSpPr>
        <p:grpSpPr>
          <a:xfrm>
            <a:off x="4190221" y="1614893"/>
            <a:ext cx="790560" cy="803909"/>
            <a:chOff x="1101935" y="1054869"/>
            <a:chExt cx="1369556" cy="1392682"/>
          </a:xfrm>
        </p:grpSpPr>
        <p:sp>
          <p:nvSpPr>
            <p:cNvPr id="12"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6699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13"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6699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14" name="组合 67"/>
          <p:cNvGrpSpPr/>
          <p:nvPr/>
        </p:nvGrpSpPr>
        <p:grpSpPr>
          <a:xfrm>
            <a:off x="6885781" y="1766706"/>
            <a:ext cx="1260224" cy="1281504"/>
            <a:chOff x="1101935" y="1054869"/>
            <a:chExt cx="1369556" cy="1392682"/>
          </a:xfrm>
        </p:grpSpPr>
        <p:sp>
          <p:nvSpPr>
            <p:cNvPr id="15"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00006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16"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000066"/>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17" name="组合 70"/>
          <p:cNvGrpSpPr/>
          <p:nvPr/>
        </p:nvGrpSpPr>
        <p:grpSpPr>
          <a:xfrm>
            <a:off x="3927728" y="3058555"/>
            <a:ext cx="1304827" cy="1326858"/>
            <a:chOff x="1101935" y="1054869"/>
            <a:chExt cx="1369556" cy="1392682"/>
          </a:xfrm>
        </p:grpSpPr>
        <p:sp>
          <p:nvSpPr>
            <p:cNvPr id="18"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6699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19"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6699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20" name="组合 73"/>
          <p:cNvGrpSpPr/>
          <p:nvPr/>
        </p:nvGrpSpPr>
        <p:grpSpPr>
          <a:xfrm>
            <a:off x="6753901" y="3767403"/>
            <a:ext cx="746258" cy="758858"/>
            <a:chOff x="1101935" y="1054869"/>
            <a:chExt cx="1369556" cy="1392682"/>
          </a:xfrm>
        </p:grpSpPr>
        <p:sp>
          <p:nvSpPr>
            <p:cNvPr id="21"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00006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22"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000066"/>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23" name="组合 76"/>
          <p:cNvGrpSpPr/>
          <p:nvPr/>
        </p:nvGrpSpPr>
        <p:grpSpPr>
          <a:xfrm>
            <a:off x="5013125" y="4641657"/>
            <a:ext cx="746258" cy="758858"/>
            <a:chOff x="1101935" y="1054869"/>
            <a:chExt cx="1369556" cy="1392682"/>
          </a:xfrm>
        </p:grpSpPr>
        <p:sp>
          <p:nvSpPr>
            <p:cNvPr id="24"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6699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25"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6699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sp>
        <p:nvSpPr>
          <p:cNvPr id="30" name="TextBox 171"/>
          <p:cNvSpPr txBox="1"/>
          <p:nvPr/>
        </p:nvSpPr>
        <p:spPr>
          <a:xfrm>
            <a:off x="137982" y="5400515"/>
            <a:ext cx="10107693" cy="1759361"/>
          </a:xfrm>
          <a:prstGeom prst="rect">
            <a:avLst/>
          </a:prstGeom>
          <a:noFill/>
        </p:spPr>
        <p:txBody>
          <a:bodyPr wrap="square" lIns="96426" tIns="48213" rIns="96426" bIns="48213" rtlCol="0">
            <a:spAutoFit/>
          </a:bodyPr>
          <a:lstStyle/>
          <a:p>
            <a:r>
              <a:rPr lang="en-US" sz="1800" b="1" i="1" dirty="0">
                <a:solidFill>
                  <a:srgbClr val="C00000"/>
                </a:solidFill>
                <a:latin typeface="Cambria" panose="02040503050406030204" pitchFamily="18" charset="0"/>
                <a:ea typeface="Cambria" panose="02040503050406030204" pitchFamily="18" charset="0"/>
              </a:rPr>
              <a:t>Expertise activities: </a:t>
            </a:r>
            <a:r>
              <a:rPr lang="en-US" sz="1800" b="1" dirty="0">
                <a:solidFill>
                  <a:srgbClr val="000066"/>
                </a:solidFill>
                <a:latin typeface="Cambria" panose="02040503050406030204" pitchFamily="18" charset="0"/>
                <a:ea typeface="Cambria" panose="02040503050406030204" pitchFamily="18" charset="0"/>
              </a:rPr>
              <a:t>Member of the specialized Commission of Pharmacy of the Ministry of Health, Labor and Social Protection. Order of </a:t>
            </a:r>
            <a:r>
              <a:rPr lang="en-US" sz="1800" b="1" dirty="0" err="1">
                <a:solidFill>
                  <a:srgbClr val="000066"/>
                </a:solidFill>
                <a:latin typeface="Cambria" panose="02040503050406030204" pitchFamily="18" charset="0"/>
                <a:ea typeface="Cambria" panose="02040503050406030204" pitchFamily="18" charset="0"/>
              </a:rPr>
              <a:t>MHLSP</a:t>
            </a:r>
            <a:r>
              <a:rPr lang="en-US" sz="1800" b="1" dirty="0">
                <a:solidFill>
                  <a:srgbClr val="000066"/>
                </a:solidFill>
                <a:latin typeface="Cambria" panose="02040503050406030204" pitchFamily="18" charset="0"/>
                <a:ea typeface="Cambria" panose="02040503050406030204" pitchFamily="18" charset="0"/>
              </a:rPr>
              <a:t> no. 1002 of 10.09.2019 (2019 – in present); Member of Clinical Epidemiology Unit,  </a:t>
            </a:r>
            <a:r>
              <a:rPr lang="en-US" sz="1800" b="1" dirty="0" err="1">
                <a:solidFill>
                  <a:srgbClr val="000066"/>
                </a:solidFill>
                <a:latin typeface="Cambria" panose="02040503050406030204" pitchFamily="18" charset="0"/>
                <a:ea typeface="Cambria" panose="02040503050406030204" pitchFamily="18" charset="0"/>
              </a:rPr>
              <a:t>Nicolae</a:t>
            </a:r>
            <a:r>
              <a:rPr lang="en-US" sz="1800" b="1" dirty="0">
                <a:solidFill>
                  <a:srgbClr val="000066"/>
                </a:solidFill>
                <a:latin typeface="Cambria" panose="02040503050406030204" pitchFamily="18" charset="0"/>
                <a:ea typeface="Cambria" panose="02040503050406030204" pitchFamily="18" charset="0"/>
              </a:rPr>
              <a:t> Testemițanu </a:t>
            </a:r>
            <a:r>
              <a:rPr lang="en-US" sz="1800" b="1" dirty="0" err="1">
                <a:solidFill>
                  <a:srgbClr val="000066"/>
                </a:solidFill>
                <a:latin typeface="Cambria" panose="02040503050406030204" pitchFamily="18" charset="0"/>
                <a:ea typeface="Cambria" panose="02040503050406030204" pitchFamily="18" charset="0"/>
              </a:rPr>
              <a:t>SUMPh</a:t>
            </a:r>
            <a:r>
              <a:rPr lang="en-US" sz="1800" b="1" dirty="0">
                <a:solidFill>
                  <a:srgbClr val="000066"/>
                </a:solidFill>
                <a:latin typeface="Cambria" panose="02040503050406030204" pitchFamily="18" charset="0"/>
                <a:ea typeface="Cambria" panose="02040503050406030204" pitchFamily="18" charset="0"/>
              </a:rPr>
              <a:t> (2019 – in present); Expert in evaluating study programs within the National Agency for Quality Assurance in Education and Research (2018 – in present); Permanent member of the Medicines Commission within Agency of Medicines and Medical Devices (2015 – in present); </a:t>
            </a:r>
            <a:endParaRPr lang="ro-RO" sz="1800" b="1" dirty="0">
              <a:solidFill>
                <a:srgbClr val="000066"/>
              </a:solidFill>
              <a:latin typeface="Cambria" panose="02040503050406030204" pitchFamily="18" charset="0"/>
              <a:ea typeface="Cambria" panose="02040503050406030204" pitchFamily="18" charset="0"/>
            </a:endParaRPr>
          </a:p>
        </p:txBody>
      </p:sp>
      <p:sp>
        <p:nvSpPr>
          <p:cNvPr id="31" name="TextBox 171"/>
          <p:cNvSpPr txBox="1"/>
          <p:nvPr/>
        </p:nvSpPr>
        <p:spPr>
          <a:xfrm>
            <a:off x="7709419" y="3538724"/>
            <a:ext cx="4928476" cy="1482362"/>
          </a:xfrm>
          <a:prstGeom prst="rect">
            <a:avLst/>
          </a:prstGeom>
          <a:noFill/>
        </p:spPr>
        <p:txBody>
          <a:bodyPr wrap="square" lIns="96426" tIns="48213" rIns="96426" bIns="48213" rtlCol="0">
            <a:spAutoFit/>
          </a:bodyPr>
          <a:lstStyle/>
          <a:p>
            <a:r>
              <a:rPr lang="en-US" sz="1800" b="1" i="1" dirty="0">
                <a:solidFill>
                  <a:srgbClr val="C00000"/>
                </a:solidFill>
                <a:latin typeface="Cambria" panose="02040503050406030204" pitchFamily="18" charset="0"/>
                <a:ea typeface="Cambria" panose="02040503050406030204" pitchFamily="18" charset="0"/>
              </a:rPr>
              <a:t>Research fields:</a:t>
            </a:r>
            <a:r>
              <a:rPr lang="en-US" sz="1800" b="1" dirty="0">
                <a:solidFill>
                  <a:srgbClr val="000066"/>
                </a:solidFill>
                <a:latin typeface="Cambria" panose="02040503050406030204" pitchFamily="18" charset="0"/>
                <a:ea typeface="Cambria" panose="02040503050406030204" pitchFamily="18" charset="0"/>
              </a:rPr>
              <a:t> Pharmaceutical management and marketing, pharmaceutical legislation, social pharmacy, information technologies in pharmaceutical activity, pharmacy economics;</a:t>
            </a:r>
            <a:endParaRPr lang="ro-RO" sz="1800" b="1" dirty="0">
              <a:solidFill>
                <a:srgbClr val="000066"/>
              </a:solidFill>
              <a:latin typeface="Cambria" panose="02040503050406030204" pitchFamily="18" charset="0"/>
              <a:ea typeface="Cambria" panose="02040503050406030204" pitchFamily="18" charset="0"/>
            </a:endParaRPr>
          </a:p>
        </p:txBody>
      </p:sp>
      <p:sp>
        <p:nvSpPr>
          <p:cNvPr id="32" name="TextBox 171"/>
          <p:cNvSpPr txBox="1"/>
          <p:nvPr/>
        </p:nvSpPr>
        <p:spPr>
          <a:xfrm>
            <a:off x="932044" y="3827044"/>
            <a:ext cx="2793445" cy="651365"/>
          </a:xfrm>
          <a:prstGeom prst="rect">
            <a:avLst/>
          </a:prstGeom>
          <a:noFill/>
        </p:spPr>
        <p:txBody>
          <a:bodyPr wrap="square" lIns="96426" tIns="48213" rIns="96426" bIns="48213" rtlCol="0">
            <a:spAutoFit/>
          </a:bodyPr>
          <a:lstStyle/>
          <a:p>
            <a:pPr algn="r"/>
            <a:r>
              <a:rPr lang="en-US" sz="1800" b="1" i="1" dirty="0">
                <a:solidFill>
                  <a:srgbClr val="C00000"/>
                </a:solidFill>
                <a:latin typeface="Cambria" panose="02040503050406030204" pitchFamily="18" charset="0"/>
                <a:ea typeface="Cambria" panose="02040503050406030204" pitchFamily="18" charset="0"/>
              </a:rPr>
              <a:t>Scientific specialty: </a:t>
            </a:r>
            <a:r>
              <a:rPr lang="en-US" sz="1800" b="1" dirty="0">
                <a:solidFill>
                  <a:srgbClr val="000066"/>
                </a:solidFill>
                <a:latin typeface="Cambria" panose="02040503050406030204" pitchFamily="18" charset="0"/>
                <a:ea typeface="Cambria" panose="02040503050406030204" pitchFamily="18" charset="0"/>
              </a:rPr>
              <a:t>316.01 Pharmacy</a:t>
            </a:r>
            <a:endParaRPr lang="ro-RO" sz="1800" b="1" dirty="0">
              <a:solidFill>
                <a:srgbClr val="000066"/>
              </a:solidFill>
              <a:latin typeface="Cambria" panose="02040503050406030204" pitchFamily="18" charset="0"/>
              <a:ea typeface="Cambria" panose="02040503050406030204" pitchFamily="18" charset="0"/>
            </a:endParaRPr>
          </a:p>
        </p:txBody>
      </p:sp>
      <p:sp>
        <p:nvSpPr>
          <p:cNvPr id="33" name="TextBox 171"/>
          <p:cNvSpPr txBox="1"/>
          <p:nvPr/>
        </p:nvSpPr>
        <p:spPr>
          <a:xfrm>
            <a:off x="8385529" y="1565848"/>
            <a:ext cx="4245606" cy="1482362"/>
          </a:xfrm>
          <a:prstGeom prst="rect">
            <a:avLst/>
          </a:prstGeom>
          <a:noFill/>
        </p:spPr>
        <p:txBody>
          <a:bodyPr wrap="square" lIns="96426" tIns="48213" rIns="96426" bIns="48213" rtlCol="0">
            <a:spAutoFit/>
          </a:bodyPr>
          <a:lstStyle/>
          <a:p>
            <a:r>
              <a:rPr lang="en-US" sz="1800" b="1" i="1" dirty="0">
                <a:solidFill>
                  <a:srgbClr val="C00000"/>
                </a:solidFill>
                <a:latin typeface="Cambria" panose="02040503050406030204" pitchFamily="18" charset="0"/>
                <a:ea typeface="Cambria" panose="02040503050406030204" pitchFamily="18" charset="0"/>
              </a:rPr>
              <a:t>Studies</a:t>
            </a:r>
            <a:r>
              <a:rPr lang="en-US" sz="1800" b="1" dirty="0">
                <a:solidFill>
                  <a:srgbClr val="000066"/>
                </a:solidFill>
                <a:latin typeface="Cambria" panose="02040503050406030204" pitchFamily="18" charset="0"/>
                <a:ea typeface="Cambria" panose="02040503050406030204" pitchFamily="18" charset="0"/>
              </a:rPr>
              <a:t>: </a:t>
            </a:r>
            <a:r>
              <a:rPr lang="en-US" sz="1800" b="1" dirty="0" err="1">
                <a:solidFill>
                  <a:srgbClr val="000066"/>
                </a:solidFill>
                <a:latin typeface="Cambria" panose="02040503050406030204" pitchFamily="18" charset="0"/>
                <a:ea typeface="Cambria" panose="02040503050406030204" pitchFamily="18" charset="0"/>
              </a:rPr>
              <a:t>Nicolae</a:t>
            </a:r>
            <a:r>
              <a:rPr lang="en-US" sz="1800" b="1" dirty="0">
                <a:solidFill>
                  <a:srgbClr val="000066"/>
                </a:solidFill>
                <a:latin typeface="Cambria" panose="02040503050406030204" pitchFamily="18" charset="0"/>
                <a:ea typeface="Cambria" panose="02040503050406030204" pitchFamily="18" charset="0"/>
              </a:rPr>
              <a:t> </a:t>
            </a:r>
            <a:r>
              <a:rPr lang="en-US" sz="1800" b="1" dirty="0" err="1">
                <a:solidFill>
                  <a:srgbClr val="000066"/>
                </a:solidFill>
                <a:latin typeface="Cambria" panose="02040503050406030204" pitchFamily="18" charset="0"/>
                <a:ea typeface="Cambria" panose="02040503050406030204" pitchFamily="18" charset="0"/>
              </a:rPr>
              <a:t>Testemitanu</a:t>
            </a:r>
            <a:r>
              <a:rPr lang="en-US" sz="1800" b="1" dirty="0">
                <a:solidFill>
                  <a:srgbClr val="000066"/>
                </a:solidFill>
                <a:latin typeface="Cambria" panose="02040503050406030204" pitchFamily="18" charset="0"/>
                <a:ea typeface="Cambria" panose="02040503050406030204" pitchFamily="18" charset="0"/>
              </a:rPr>
              <a:t> State University of Medicine, Faculty of Pharmacy (1991-1996); The School of Management in Public Health, </a:t>
            </a:r>
            <a:r>
              <a:rPr lang="en-US" sz="1800" b="1" dirty="0" err="1">
                <a:solidFill>
                  <a:srgbClr val="000066"/>
                </a:solidFill>
                <a:latin typeface="Cambria" panose="02040503050406030204" pitchFamily="18" charset="0"/>
                <a:ea typeface="Cambria" panose="02040503050406030204" pitchFamily="18" charset="0"/>
              </a:rPr>
              <a:t>Nicolae</a:t>
            </a:r>
            <a:r>
              <a:rPr lang="en-US" sz="1800" b="1" dirty="0">
                <a:solidFill>
                  <a:srgbClr val="000066"/>
                </a:solidFill>
                <a:latin typeface="Cambria" panose="02040503050406030204" pitchFamily="18" charset="0"/>
                <a:ea typeface="Cambria" panose="02040503050406030204" pitchFamily="18" charset="0"/>
              </a:rPr>
              <a:t> </a:t>
            </a:r>
            <a:r>
              <a:rPr lang="en-US" sz="1800" b="1" dirty="0" err="1">
                <a:solidFill>
                  <a:srgbClr val="000066"/>
                </a:solidFill>
                <a:latin typeface="Cambria" panose="02040503050406030204" pitchFamily="18" charset="0"/>
                <a:ea typeface="Cambria" panose="02040503050406030204" pitchFamily="18" charset="0"/>
              </a:rPr>
              <a:t>Testemitanu</a:t>
            </a:r>
            <a:r>
              <a:rPr lang="en-US" sz="1800" b="1" dirty="0">
                <a:solidFill>
                  <a:srgbClr val="000066"/>
                </a:solidFill>
                <a:latin typeface="Cambria" panose="02040503050406030204" pitchFamily="18" charset="0"/>
                <a:ea typeface="Cambria" panose="02040503050406030204" pitchFamily="18" charset="0"/>
              </a:rPr>
              <a:t> </a:t>
            </a:r>
            <a:r>
              <a:rPr lang="en-US" sz="1800" b="1" dirty="0" err="1">
                <a:solidFill>
                  <a:srgbClr val="000066"/>
                </a:solidFill>
                <a:latin typeface="Cambria" panose="02040503050406030204" pitchFamily="18" charset="0"/>
                <a:ea typeface="Cambria" panose="02040503050406030204" pitchFamily="18" charset="0"/>
              </a:rPr>
              <a:t>SUMPh</a:t>
            </a:r>
            <a:r>
              <a:rPr lang="en-US" sz="1800" b="1" dirty="0">
                <a:solidFill>
                  <a:srgbClr val="000066"/>
                </a:solidFill>
                <a:latin typeface="Cambria" panose="02040503050406030204" pitchFamily="18" charset="0"/>
                <a:ea typeface="Cambria" panose="02040503050406030204" pitchFamily="18" charset="0"/>
              </a:rPr>
              <a:t> (2012-2014);</a:t>
            </a:r>
            <a:endParaRPr lang="en-GB" altLang="zh-CN" sz="1800" b="1" dirty="0">
              <a:solidFill>
                <a:srgbClr val="000066"/>
              </a:solidFill>
              <a:latin typeface="Cambria" panose="02040503050406030204" pitchFamily="18" charset="0"/>
              <a:ea typeface="Cambria" panose="02040503050406030204" pitchFamily="18" charset="0"/>
              <a:sym typeface="+mn-lt"/>
            </a:endParaRPr>
          </a:p>
        </p:txBody>
      </p:sp>
      <p:sp>
        <p:nvSpPr>
          <p:cNvPr id="34" name="TextBox 171"/>
          <p:cNvSpPr txBox="1"/>
          <p:nvPr/>
        </p:nvSpPr>
        <p:spPr>
          <a:xfrm>
            <a:off x="137982" y="1941217"/>
            <a:ext cx="3962567" cy="1205363"/>
          </a:xfrm>
          <a:prstGeom prst="rect">
            <a:avLst/>
          </a:prstGeom>
          <a:noFill/>
        </p:spPr>
        <p:txBody>
          <a:bodyPr wrap="square" lIns="96426" tIns="48213" rIns="96426" bIns="48213" rtlCol="0">
            <a:spAutoFit/>
          </a:bodyPr>
          <a:lstStyle/>
          <a:p>
            <a:pPr lvl="0" algn="r"/>
            <a:r>
              <a:rPr lang="en-US" sz="1800" b="1" dirty="0" smtClean="0">
                <a:solidFill>
                  <a:srgbClr val="000066"/>
                </a:solidFill>
                <a:latin typeface="Cambria" panose="02040503050406030204" pitchFamily="18" charset="0"/>
                <a:ea typeface="Cambria" panose="02040503050406030204" pitchFamily="18" charset="0"/>
              </a:rPr>
              <a:t>PhD </a:t>
            </a:r>
            <a:r>
              <a:rPr lang="en-US" sz="1800" b="1" dirty="0">
                <a:solidFill>
                  <a:srgbClr val="000066"/>
                </a:solidFill>
                <a:latin typeface="Cambria" panose="02040503050406030204" pitchFamily="18" charset="0"/>
                <a:ea typeface="Cambria" panose="02040503050406030204" pitchFamily="18" charset="0"/>
              </a:rPr>
              <a:t>in pharmacy, Associate professor, Head of </a:t>
            </a:r>
            <a:r>
              <a:rPr lang="en-US" sz="1800" b="1" dirty="0" err="1">
                <a:solidFill>
                  <a:srgbClr val="000066"/>
                </a:solidFill>
                <a:latin typeface="Cambria" panose="02040503050406030204" pitchFamily="18" charset="0"/>
                <a:ea typeface="Cambria" panose="02040503050406030204" pitchFamily="18" charset="0"/>
              </a:rPr>
              <a:t>Vasile</a:t>
            </a:r>
            <a:r>
              <a:rPr lang="en-US" sz="1800" b="1" dirty="0">
                <a:solidFill>
                  <a:srgbClr val="000066"/>
                </a:solidFill>
                <a:latin typeface="Cambria" panose="02040503050406030204" pitchFamily="18" charset="0"/>
                <a:ea typeface="Cambria" panose="02040503050406030204" pitchFamily="18" charset="0"/>
              </a:rPr>
              <a:t> </a:t>
            </a:r>
            <a:r>
              <a:rPr lang="en-US" sz="1800" b="1" dirty="0" err="1">
                <a:solidFill>
                  <a:srgbClr val="000066"/>
                </a:solidFill>
                <a:latin typeface="Cambria" panose="02040503050406030204" pitchFamily="18" charset="0"/>
                <a:ea typeface="Cambria" panose="02040503050406030204" pitchFamily="18" charset="0"/>
              </a:rPr>
              <a:t>Procopisin</a:t>
            </a:r>
            <a:r>
              <a:rPr lang="en-US" sz="1800" b="1" dirty="0">
                <a:solidFill>
                  <a:srgbClr val="000066"/>
                </a:solidFill>
                <a:latin typeface="Cambria" panose="02040503050406030204" pitchFamily="18" charset="0"/>
                <a:ea typeface="Cambria" panose="02040503050406030204" pitchFamily="18" charset="0"/>
              </a:rPr>
              <a:t> Social Pharmacy Department, </a:t>
            </a:r>
            <a:r>
              <a:rPr lang="en-US" sz="1800" b="1" dirty="0" smtClean="0">
                <a:solidFill>
                  <a:srgbClr val="000066"/>
                </a:solidFill>
                <a:latin typeface="Cambria" panose="02040503050406030204" pitchFamily="18" charset="0"/>
                <a:ea typeface="Cambria" panose="02040503050406030204" pitchFamily="18" charset="0"/>
              </a:rPr>
              <a:t>Head </a:t>
            </a:r>
            <a:r>
              <a:rPr lang="en-US" sz="1800" b="1" dirty="0">
                <a:solidFill>
                  <a:srgbClr val="000066"/>
                </a:solidFill>
                <a:latin typeface="Cambria" panose="02040503050406030204" pitchFamily="18" charset="0"/>
                <a:ea typeface="Cambria" panose="02040503050406030204" pitchFamily="18" charset="0"/>
              </a:rPr>
              <a:t>of Quality Management Unit </a:t>
            </a:r>
            <a:endParaRPr lang="ro-RO" sz="1800" b="1" dirty="0">
              <a:solidFill>
                <a:srgbClr val="000066"/>
              </a:solidFill>
              <a:latin typeface="Cambria" panose="02040503050406030204" pitchFamily="18" charset="0"/>
              <a:ea typeface="Cambria" panose="02040503050406030204" pitchFamily="18" charset="0"/>
            </a:endParaRPr>
          </a:p>
        </p:txBody>
      </p:sp>
      <p:sp>
        <p:nvSpPr>
          <p:cNvPr id="35" name="Dreptunghi 34"/>
          <p:cNvSpPr/>
          <p:nvPr/>
        </p:nvSpPr>
        <p:spPr>
          <a:xfrm>
            <a:off x="2319379" y="263525"/>
            <a:ext cx="7766801" cy="646331"/>
          </a:xfrm>
          <a:prstGeom prst="rect">
            <a:avLst/>
          </a:prstGeom>
        </p:spPr>
        <p:txBody>
          <a:bodyPr wrap="square">
            <a:spAutoFit/>
          </a:bodyPr>
          <a:lstStyle/>
          <a:p>
            <a:r>
              <a:rPr lang="ro-RO" sz="3600" b="1" dirty="0" smtClean="0">
                <a:solidFill>
                  <a:schemeClr val="bg1"/>
                </a:solidFill>
              </a:rPr>
              <a:t>Stela Adauji</a:t>
            </a:r>
            <a:endParaRPr lang="ro-RO" sz="3600" b="1" dirty="0">
              <a:solidFill>
                <a:schemeClr val="bg1"/>
              </a:solidFill>
            </a:endParaRPr>
          </a:p>
        </p:txBody>
      </p:sp>
    </p:spTree>
    <p:extLst>
      <p:ext uri="{BB962C8B-B14F-4D97-AF65-F5344CB8AC3E}">
        <p14:creationId xmlns:p14="http://schemas.microsoft.com/office/powerpoint/2010/main" val="322446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reptunghi 34"/>
          <p:cNvSpPr/>
          <p:nvPr/>
        </p:nvSpPr>
        <p:spPr>
          <a:xfrm>
            <a:off x="2319379" y="263525"/>
            <a:ext cx="7766801" cy="646331"/>
          </a:xfrm>
          <a:prstGeom prst="rect">
            <a:avLst/>
          </a:prstGeom>
        </p:spPr>
        <p:txBody>
          <a:bodyPr wrap="square">
            <a:spAutoFit/>
          </a:bodyPr>
          <a:lstStyle/>
          <a:p>
            <a:r>
              <a:rPr lang="ro-RO" sz="3600" b="1" dirty="0" smtClean="0">
                <a:solidFill>
                  <a:schemeClr val="bg1"/>
                </a:solidFill>
              </a:rPr>
              <a:t>Aurelia Spinei</a:t>
            </a:r>
            <a:endParaRPr lang="ro-RO" sz="3600" b="1" dirty="0">
              <a:solidFill>
                <a:schemeClr val="bg1"/>
              </a:solidFill>
            </a:endParaRPr>
          </a:p>
        </p:txBody>
      </p:sp>
      <p:sp>
        <p:nvSpPr>
          <p:cNvPr id="28" name="矩形 1"/>
          <p:cNvSpPr/>
          <p:nvPr/>
        </p:nvSpPr>
        <p:spPr>
          <a:xfrm rot="21123525" flipV="1">
            <a:off x="2716282" y="4902065"/>
            <a:ext cx="4296950" cy="352284"/>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lIns="91435" tIns="45717" rIns="91435" bIns="45717" rtlCol="0" anchor="ct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29" name="矩形 1"/>
          <p:cNvSpPr/>
          <p:nvPr/>
        </p:nvSpPr>
        <p:spPr>
          <a:xfrm rot="708470">
            <a:off x="4675927" y="4292716"/>
            <a:ext cx="2400695" cy="322989"/>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lIns="91435" tIns="45717" rIns="91435" bIns="45717" rtlCol="0" anchor="ct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36" name="矩形 1"/>
          <p:cNvSpPr/>
          <p:nvPr/>
        </p:nvSpPr>
        <p:spPr>
          <a:xfrm rot="293950">
            <a:off x="4753172" y="2630087"/>
            <a:ext cx="3198480" cy="330968"/>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lIns="91435" tIns="45717" rIns="91435" bIns="45717" rtlCol="0" anchor="ct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37" name="矩形 1"/>
          <p:cNvSpPr/>
          <p:nvPr/>
        </p:nvSpPr>
        <p:spPr>
          <a:xfrm rot="20453418">
            <a:off x="4089887" y="3612124"/>
            <a:ext cx="2943386" cy="36726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lIns="91435" tIns="45717" rIns="91435" bIns="45717" rtlCol="0" anchor="ct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nvGrpSpPr>
          <p:cNvPr id="38" name="组合 52"/>
          <p:cNvGrpSpPr/>
          <p:nvPr/>
        </p:nvGrpSpPr>
        <p:grpSpPr>
          <a:xfrm>
            <a:off x="4044518" y="2154765"/>
            <a:ext cx="790560" cy="803909"/>
            <a:chOff x="1101935" y="1054869"/>
            <a:chExt cx="1369556" cy="1392682"/>
          </a:xfrm>
        </p:grpSpPr>
        <p:sp>
          <p:nvSpPr>
            <p:cNvPr id="39"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6699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40"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6699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41" name="组合 67"/>
          <p:cNvGrpSpPr/>
          <p:nvPr/>
        </p:nvGrpSpPr>
        <p:grpSpPr>
          <a:xfrm>
            <a:off x="6699718" y="2230964"/>
            <a:ext cx="1260224" cy="1281504"/>
            <a:chOff x="1101935" y="1054869"/>
            <a:chExt cx="1369556" cy="1392682"/>
          </a:xfrm>
        </p:grpSpPr>
        <p:sp>
          <p:nvSpPr>
            <p:cNvPr id="42"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00006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43"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000066"/>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44" name="组合 70"/>
          <p:cNvGrpSpPr/>
          <p:nvPr/>
        </p:nvGrpSpPr>
        <p:grpSpPr>
          <a:xfrm>
            <a:off x="3416458" y="3598427"/>
            <a:ext cx="1304827" cy="1326858"/>
            <a:chOff x="1101935" y="1054869"/>
            <a:chExt cx="1369556" cy="1392682"/>
          </a:xfrm>
        </p:grpSpPr>
        <p:sp>
          <p:nvSpPr>
            <p:cNvPr id="45"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6699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46"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6699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47" name="组合 73"/>
          <p:cNvGrpSpPr/>
          <p:nvPr/>
        </p:nvGrpSpPr>
        <p:grpSpPr>
          <a:xfrm>
            <a:off x="6753901" y="4307275"/>
            <a:ext cx="746258" cy="758858"/>
            <a:chOff x="1101935" y="1054869"/>
            <a:chExt cx="1369556" cy="1392682"/>
          </a:xfrm>
        </p:grpSpPr>
        <p:sp>
          <p:nvSpPr>
            <p:cNvPr id="48"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00006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49"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000066"/>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50" name="组合 76"/>
          <p:cNvGrpSpPr/>
          <p:nvPr/>
        </p:nvGrpSpPr>
        <p:grpSpPr>
          <a:xfrm>
            <a:off x="1981283" y="4984048"/>
            <a:ext cx="746258" cy="758858"/>
            <a:chOff x="1101935" y="1054869"/>
            <a:chExt cx="1369556" cy="1392682"/>
          </a:xfrm>
        </p:grpSpPr>
        <p:sp>
          <p:nvSpPr>
            <p:cNvPr id="51"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6699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sp>
          <p:nvSpPr>
            <p:cNvPr id="52"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6699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spcBef>
                  <a:spcPts val="0"/>
                </a:spcBef>
                <a:spcAft>
                  <a:spcPts val="0"/>
                </a:spcAft>
                <a:defRPr/>
              </a:pPr>
              <a:endParaRPr lang="en-US" b="1" kern="0">
                <a:solidFill>
                  <a:srgbClr val="000066"/>
                </a:solidFill>
                <a:latin typeface="Cambria" panose="02040503050406030204" pitchFamily="18" charset="0"/>
                <a:ea typeface="Cambria" panose="02040503050406030204" pitchFamily="18" charset="0"/>
                <a:sym typeface="Arial" panose="020B0604020202020204" pitchFamily="34" charset="0"/>
              </a:endParaRPr>
            </a:p>
          </p:txBody>
        </p:sp>
      </p:grpSp>
      <p:sp>
        <p:nvSpPr>
          <p:cNvPr id="57" name="TextBox 171"/>
          <p:cNvSpPr txBox="1"/>
          <p:nvPr/>
        </p:nvSpPr>
        <p:spPr>
          <a:xfrm>
            <a:off x="2941149" y="5140325"/>
            <a:ext cx="8592832" cy="2067138"/>
          </a:xfrm>
          <a:prstGeom prst="rect">
            <a:avLst/>
          </a:prstGeom>
          <a:solidFill>
            <a:schemeClr val="bg1"/>
          </a:solidFill>
        </p:spPr>
        <p:txBody>
          <a:bodyPr wrap="square" lIns="96426" tIns="48213" rIns="96426" bIns="48213" rtlCol="0">
            <a:spAutoFit/>
          </a:bodyPr>
          <a:lstStyle/>
          <a:p>
            <a:r>
              <a:rPr lang="en-US" sz="2000" b="1" i="1" dirty="0">
                <a:solidFill>
                  <a:srgbClr val="C00000"/>
                </a:solidFill>
                <a:latin typeface="Cambria" panose="02040503050406030204" pitchFamily="18" charset="0"/>
                <a:ea typeface="Cambria" panose="02040503050406030204" pitchFamily="18" charset="0"/>
              </a:rPr>
              <a:t>Expertise activities: </a:t>
            </a:r>
            <a:r>
              <a:rPr lang="en-US" sz="1800" b="1" dirty="0">
                <a:solidFill>
                  <a:srgbClr val="000066"/>
                </a:solidFill>
                <a:latin typeface="Cambria" panose="02040503050406030204" pitchFamily="18" charset="0"/>
                <a:ea typeface="Cambria" panose="02040503050406030204" pitchFamily="18" charset="0"/>
              </a:rPr>
              <a:t>Member of Clinical Epidemiology Unit,  </a:t>
            </a:r>
            <a:r>
              <a:rPr lang="en-US" sz="1800" b="1" dirty="0" err="1">
                <a:solidFill>
                  <a:srgbClr val="000066"/>
                </a:solidFill>
                <a:latin typeface="Cambria" panose="02040503050406030204" pitchFamily="18" charset="0"/>
                <a:ea typeface="Cambria" panose="02040503050406030204" pitchFamily="18" charset="0"/>
              </a:rPr>
              <a:t>Nicolae</a:t>
            </a:r>
            <a:r>
              <a:rPr lang="en-US" sz="1800" b="1" dirty="0">
                <a:solidFill>
                  <a:srgbClr val="000066"/>
                </a:solidFill>
                <a:latin typeface="Cambria" panose="02040503050406030204" pitchFamily="18" charset="0"/>
                <a:ea typeface="Cambria" panose="02040503050406030204" pitchFamily="18" charset="0"/>
              </a:rPr>
              <a:t> Testemițanu </a:t>
            </a:r>
            <a:r>
              <a:rPr lang="en-US" sz="1800" b="1" dirty="0" err="1">
                <a:solidFill>
                  <a:srgbClr val="000066"/>
                </a:solidFill>
                <a:latin typeface="Cambria" panose="02040503050406030204" pitchFamily="18" charset="0"/>
                <a:ea typeface="Cambria" panose="02040503050406030204" pitchFamily="18" charset="0"/>
              </a:rPr>
              <a:t>SUMPh</a:t>
            </a:r>
            <a:r>
              <a:rPr lang="en-US" sz="1800" b="1" dirty="0">
                <a:solidFill>
                  <a:srgbClr val="000066"/>
                </a:solidFill>
                <a:latin typeface="Cambria" panose="02040503050406030204" pitchFamily="18" charset="0"/>
                <a:ea typeface="Cambria" panose="02040503050406030204" pitchFamily="18" charset="0"/>
              </a:rPr>
              <a:t> (2019 – in present); Member of the Editorial Board of the Journal of Contemporary Dentistry, Minsk, Belarus (impact factor - 0.319) (2018-present); Member of the Editorial Board of the Romanian Journal of Dental Medicine, Bucharest. ISSN 1841-6942 (2015 – present);Member of the Editorial Board of the Oral Health and Dental Management Magazine in the Black Sea Countries. Constanta, Romania. ISSN: 1583-5588 (2002-2007);</a:t>
            </a:r>
            <a:endParaRPr lang="ro-RO" sz="1800" b="1" dirty="0">
              <a:solidFill>
                <a:srgbClr val="000066"/>
              </a:solidFill>
              <a:latin typeface="Cambria" panose="02040503050406030204" pitchFamily="18" charset="0"/>
              <a:ea typeface="Cambria" panose="02040503050406030204" pitchFamily="18" charset="0"/>
            </a:endParaRPr>
          </a:p>
        </p:txBody>
      </p:sp>
      <p:sp>
        <p:nvSpPr>
          <p:cNvPr id="58" name="TextBox 171"/>
          <p:cNvSpPr txBox="1"/>
          <p:nvPr/>
        </p:nvSpPr>
        <p:spPr>
          <a:xfrm>
            <a:off x="7652904" y="3996918"/>
            <a:ext cx="2793445" cy="712921"/>
          </a:xfrm>
          <a:prstGeom prst="rect">
            <a:avLst/>
          </a:prstGeom>
          <a:noFill/>
        </p:spPr>
        <p:txBody>
          <a:bodyPr wrap="square" lIns="96426" tIns="48213" rIns="96426" bIns="48213" rtlCol="0">
            <a:spAutoFit/>
          </a:bodyPr>
          <a:lstStyle/>
          <a:p>
            <a:r>
              <a:rPr lang="en-US" sz="2000" b="1" i="1" dirty="0" smtClean="0">
                <a:solidFill>
                  <a:srgbClr val="C00000"/>
                </a:solidFill>
                <a:latin typeface="Cambria" panose="02040503050406030204" pitchFamily="18" charset="0"/>
                <a:ea typeface="Cambria" panose="02040503050406030204" pitchFamily="18" charset="0"/>
              </a:rPr>
              <a:t>Scientific </a:t>
            </a:r>
            <a:r>
              <a:rPr lang="en-US" sz="2000" b="1" i="1" dirty="0">
                <a:solidFill>
                  <a:srgbClr val="C00000"/>
                </a:solidFill>
                <a:latin typeface="Cambria" panose="02040503050406030204" pitchFamily="18" charset="0"/>
                <a:ea typeface="Cambria" panose="02040503050406030204" pitchFamily="18" charset="0"/>
              </a:rPr>
              <a:t>specialty: </a:t>
            </a:r>
            <a:r>
              <a:rPr lang="en-US" sz="2000" b="1" dirty="0">
                <a:solidFill>
                  <a:srgbClr val="000066"/>
                </a:solidFill>
                <a:latin typeface="Cambria" panose="02040503050406030204" pitchFamily="18" charset="0"/>
                <a:ea typeface="Cambria" panose="02040503050406030204" pitchFamily="18" charset="0"/>
              </a:rPr>
              <a:t>323.01 Dentistry</a:t>
            </a:r>
            <a:endParaRPr lang="ro-RO" sz="2000" b="1" dirty="0">
              <a:solidFill>
                <a:srgbClr val="000066"/>
              </a:solidFill>
              <a:latin typeface="Cambria" panose="02040503050406030204" pitchFamily="18" charset="0"/>
              <a:ea typeface="Cambria" panose="02040503050406030204" pitchFamily="18" charset="0"/>
            </a:endParaRPr>
          </a:p>
        </p:txBody>
      </p:sp>
      <p:sp>
        <p:nvSpPr>
          <p:cNvPr id="59" name="TextBox 171"/>
          <p:cNvSpPr txBox="1"/>
          <p:nvPr/>
        </p:nvSpPr>
        <p:spPr>
          <a:xfrm>
            <a:off x="103981" y="3430851"/>
            <a:ext cx="3236277" cy="1328474"/>
          </a:xfrm>
          <a:prstGeom prst="rect">
            <a:avLst/>
          </a:prstGeom>
          <a:noFill/>
        </p:spPr>
        <p:txBody>
          <a:bodyPr wrap="square" lIns="96426" tIns="48213" rIns="96426" bIns="48213" rtlCol="0">
            <a:spAutoFit/>
          </a:bodyPr>
          <a:lstStyle/>
          <a:p>
            <a:pPr algn="r"/>
            <a:r>
              <a:rPr lang="en-US" sz="2000" b="1" i="1" dirty="0" smtClean="0">
                <a:solidFill>
                  <a:srgbClr val="C00000"/>
                </a:solidFill>
                <a:latin typeface="Cambria" panose="02040503050406030204" pitchFamily="18" charset="0"/>
                <a:ea typeface="Cambria" panose="02040503050406030204" pitchFamily="18" charset="0"/>
              </a:rPr>
              <a:t>Research </a:t>
            </a:r>
            <a:r>
              <a:rPr lang="en-US" sz="2000" b="1" i="1" dirty="0">
                <a:solidFill>
                  <a:srgbClr val="C00000"/>
                </a:solidFill>
                <a:latin typeface="Cambria" panose="02040503050406030204" pitchFamily="18" charset="0"/>
                <a:ea typeface="Cambria" panose="02040503050406030204" pitchFamily="18" charset="0"/>
              </a:rPr>
              <a:t>fields: </a:t>
            </a:r>
            <a:r>
              <a:rPr lang="en-US" sz="2000" b="1" dirty="0" err="1">
                <a:solidFill>
                  <a:srgbClr val="000066"/>
                </a:solidFill>
                <a:latin typeface="Cambria" panose="02040503050406030204" pitchFamily="18" charset="0"/>
                <a:ea typeface="Cambria" panose="02040503050406030204" pitchFamily="18" charset="0"/>
              </a:rPr>
              <a:t>Cariology</a:t>
            </a:r>
            <a:r>
              <a:rPr lang="en-US" sz="2000" b="1" dirty="0">
                <a:solidFill>
                  <a:srgbClr val="000066"/>
                </a:solidFill>
                <a:latin typeface="Cambria" panose="02040503050406030204" pitchFamily="18" charset="0"/>
                <a:ea typeface="Cambria" panose="02040503050406030204" pitchFamily="18" charset="0"/>
              </a:rPr>
              <a:t>, Prevention of dental conditions, Antibacterial photodynamic therapy;</a:t>
            </a:r>
            <a:endParaRPr lang="ro-RO" sz="2000" b="1" dirty="0">
              <a:solidFill>
                <a:srgbClr val="000066"/>
              </a:solidFill>
              <a:latin typeface="Cambria" panose="02040503050406030204" pitchFamily="18" charset="0"/>
              <a:ea typeface="Cambria" panose="02040503050406030204" pitchFamily="18" charset="0"/>
            </a:endParaRPr>
          </a:p>
        </p:txBody>
      </p:sp>
      <p:sp>
        <p:nvSpPr>
          <p:cNvPr id="60" name="TextBox 171"/>
          <p:cNvSpPr txBox="1"/>
          <p:nvPr/>
        </p:nvSpPr>
        <p:spPr>
          <a:xfrm>
            <a:off x="8085639" y="1515781"/>
            <a:ext cx="4591342" cy="1944027"/>
          </a:xfrm>
          <a:prstGeom prst="rect">
            <a:avLst/>
          </a:prstGeom>
          <a:noFill/>
        </p:spPr>
        <p:txBody>
          <a:bodyPr wrap="square" lIns="96426" tIns="48213" rIns="96426" bIns="48213" rtlCol="0">
            <a:spAutoFit/>
          </a:bodyPr>
          <a:lstStyle/>
          <a:p>
            <a:r>
              <a:rPr lang="en-US" sz="2000" b="1" i="1" dirty="0" smtClean="0">
                <a:solidFill>
                  <a:srgbClr val="C00000"/>
                </a:solidFill>
                <a:latin typeface="Cambria" panose="02040503050406030204" pitchFamily="18" charset="0"/>
                <a:ea typeface="Cambria" panose="02040503050406030204" pitchFamily="18" charset="0"/>
              </a:rPr>
              <a:t>Studies</a:t>
            </a:r>
            <a:r>
              <a:rPr lang="en-US" sz="2000" b="1" dirty="0">
                <a:solidFill>
                  <a:srgbClr val="000066"/>
                </a:solidFill>
                <a:latin typeface="Cambria" panose="02040503050406030204" pitchFamily="18" charset="0"/>
                <a:ea typeface="Cambria" panose="02040503050406030204" pitchFamily="18" charset="0"/>
              </a:rPr>
              <a:t>: </a:t>
            </a:r>
            <a:r>
              <a:rPr lang="en-US" sz="2000" b="1" dirty="0" err="1">
                <a:solidFill>
                  <a:srgbClr val="000066"/>
                </a:solidFill>
                <a:latin typeface="Cambria" panose="02040503050406030204" pitchFamily="18" charset="0"/>
                <a:ea typeface="Cambria" panose="02040503050406030204" pitchFamily="18" charset="0"/>
              </a:rPr>
              <a:t>Nicolae</a:t>
            </a:r>
            <a:r>
              <a:rPr lang="en-US" sz="2000" b="1" dirty="0">
                <a:solidFill>
                  <a:srgbClr val="000066"/>
                </a:solidFill>
                <a:latin typeface="Cambria" panose="02040503050406030204" pitchFamily="18" charset="0"/>
                <a:ea typeface="Cambria" panose="02040503050406030204" pitchFamily="18" charset="0"/>
              </a:rPr>
              <a:t> </a:t>
            </a:r>
            <a:r>
              <a:rPr lang="en-US" sz="2000" b="1" dirty="0" err="1">
                <a:solidFill>
                  <a:srgbClr val="000066"/>
                </a:solidFill>
                <a:latin typeface="Cambria" panose="02040503050406030204" pitchFamily="18" charset="0"/>
                <a:ea typeface="Cambria" panose="02040503050406030204" pitchFamily="18" charset="0"/>
              </a:rPr>
              <a:t>Testemitanu</a:t>
            </a:r>
            <a:r>
              <a:rPr lang="en-US" sz="2000" b="1" dirty="0">
                <a:solidFill>
                  <a:srgbClr val="000066"/>
                </a:solidFill>
                <a:latin typeface="Cambria" panose="02040503050406030204" pitchFamily="18" charset="0"/>
                <a:ea typeface="Cambria" panose="02040503050406030204" pitchFamily="18" charset="0"/>
              </a:rPr>
              <a:t> State University of Medicine, Faculty of Dentistry (1984-1989); </a:t>
            </a:r>
            <a:r>
              <a:rPr lang="en-US" sz="2000" b="1" dirty="0" err="1">
                <a:solidFill>
                  <a:srgbClr val="000066"/>
                </a:solidFill>
                <a:latin typeface="Cambria" panose="02040503050406030204" pitchFamily="18" charset="0"/>
                <a:ea typeface="Cambria" panose="02040503050406030204" pitchFamily="18" charset="0"/>
              </a:rPr>
              <a:t>Nicolae</a:t>
            </a:r>
            <a:r>
              <a:rPr lang="en-US" sz="2000" b="1" dirty="0">
                <a:solidFill>
                  <a:srgbClr val="000066"/>
                </a:solidFill>
                <a:latin typeface="Cambria" panose="02040503050406030204" pitchFamily="18" charset="0"/>
                <a:ea typeface="Cambria" panose="02040503050406030204" pitchFamily="18" charset="0"/>
              </a:rPr>
              <a:t> </a:t>
            </a:r>
            <a:r>
              <a:rPr lang="en-US" sz="2000" b="1" dirty="0" err="1">
                <a:solidFill>
                  <a:srgbClr val="000066"/>
                </a:solidFill>
                <a:latin typeface="Cambria" panose="02040503050406030204" pitchFamily="18" charset="0"/>
                <a:ea typeface="Cambria" panose="02040503050406030204" pitchFamily="18" charset="0"/>
              </a:rPr>
              <a:t>Testemitanu</a:t>
            </a:r>
            <a:r>
              <a:rPr lang="en-US" sz="2000" b="1" dirty="0">
                <a:solidFill>
                  <a:srgbClr val="000066"/>
                </a:solidFill>
                <a:latin typeface="Cambria" panose="02040503050406030204" pitchFamily="18" charset="0"/>
                <a:ea typeface="Cambria" panose="02040503050406030204" pitchFamily="18" charset="0"/>
              </a:rPr>
              <a:t> State University of Medicine, Clinical secondary school, Pediatric dentistry (1989-1991)</a:t>
            </a:r>
            <a:endParaRPr lang="ro-RO" sz="2000" b="1" dirty="0">
              <a:solidFill>
                <a:srgbClr val="000066"/>
              </a:solidFill>
              <a:latin typeface="Cambria" panose="02040503050406030204" pitchFamily="18" charset="0"/>
              <a:ea typeface="Cambria" panose="02040503050406030204" pitchFamily="18" charset="0"/>
            </a:endParaRPr>
          </a:p>
        </p:txBody>
      </p:sp>
      <p:sp>
        <p:nvSpPr>
          <p:cNvPr id="61" name="TextBox 171"/>
          <p:cNvSpPr txBox="1"/>
          <p:nvPr/>
        </p:nvSpPr>
        <p:spPr>
          <a:xfrm>
            <a:off x="-1" y="1669669"/>
            <a:ext cx="3962567" cy="1636250"/>
          </a:xfrm>
          <a:prstGeom prst="rect">
            <a:avLst/>
          </a:prstGeom>
          <a:noFill/>
        </p:spPr>
        <p:txBody>
          <a:bodyPr wrap="square" lIns="96426" tIns="48213" rIns="96426" bIns="48213" rtlCol="0">
            <a:spAutoFit/>
          </a:bodyPr>
          <a:lstStyle/>
          <a:p>
            <a:pPr lvl="0" algn="r"/>
            <a:r>
              <a:rPr lang="en-US" sz="2000" b="1" dirty="0" smtClean="0">
                <a:solidFill>
                  <a:srgbClr val="000066"/>
                </a:solidFill>
                <a:latin typeface="Cambria" panose="02040503050406030204" pitchFamily="18" charset="0"/>
                <a:ea typeface="Cambria" panose="02040503050406030204" pitchFamily="18" charset="0"/>
              </a:rPr>
              <a:t>PhD </a:t>
            </a:r>
            <a:r>
              <a:rPr lang="en-US" sz="2000" b="1" dirty="0">
                <a:solidFill>
                  <a:srgbClr val="000066"/>
                </a:solidFill>
                <a:latin typeface="Cambria" panose="02040503050406030204" pitchFamily="18" charset="0"/>
                <a:ea typeface="Cambria" panose="02040503050406030204" pitchFamily="18" charset="0"/>
              </a:rPr>
              <a:t>MD in medical science, Associate Professor, Ion </a:t>
            </a:r>
            <a:r>
              <a:rPr lang="en-US" sz="2000" b="1" dirty="0" err="1">
                <a:solidFill>
                  <a:srgbClr val="000066"/>
                </a:solidFill>
                <a:latin typeface="Cambria" panose="02040503050406030204" pitchFamily="18" charset="0"/>
                <a:ea typeface="Cambria" panose="02040503050406030204" pitchFamily="18" charset="0"/>
              </a:rPr>
              <a:t>Lupan</a:t>
            </a:r>
            <a:r>
              <a:rPr lang="en-US" sz="2000" b="1" dirty="0">
                <a:solidFill>
                  <a:srgbClr val="000066"/>
                </a:solidFill>
                <a:latin typeface="Cambria" panose="02040503050406030204" pitchFamily="18" charset="0"/>
                <a:ea typeface="Cambria" panose="02040503050406030204" pitchFamily="18" charset="0"/>
              </a:rPr>
              <a:t> Pediatric </a:t>
            </a:r>
            <a:r>
              <a:rPr lang="en-US" sz="2000" b="1" dirty="0" err="1">
                <a:solidFill>
                  <a:srgbClr val="000066"/>
                </a:solidFill>
                <a:latin typeface="Cambria" panose="02040503050406030204" pitchFamily="18" charset="0"/>
                <a:ea typeface="Cambria" panose="02040503050406030204" pitchFamily="18" charset="0"/>
              </a:rPr>
              <a:t>oro</a:t>
            </a:r>
            <a:r>
              <a:rPr lang="en-US" sz="2000" b="1" dirty="0">
                <a:solidFill>
                  <a:srgbClr val="000066"/>
                </a:solidFill>
                <a:latin typeface="Cambria" panose="02040503050406030204" pitchFamily="18" charset="0"/>
                <a:ea typeface="Cambria" panose="02040503050406030204" pitchFamily="18" charset="0"/>
              </a:rPr>
              <a:t>-maxillofacial Surgery and </a:t>
            </a:r>
            <a:r>
              <a:rPr lang="en-US" sz="2000" b="1" dirty="0" err="1">
                <a:solidFill>
                  <a:srgbClr val="000066"/>
                </a:solidFill>
                <a:latin typeface="Cambria" panose="02040503050406030204" pitchFamily="18" charset="0"/>
                <a:ea typeface="Cambria" panose="02040503050406030204" pitchFamily="18" charset="0"/>
              </a:rPr>
              <a:t>Pedodontics</a:t>
            </a:r>
            <a:r>
              <a:rPr lang="en-US" sz="2000" b="1" dirty="0">
                <a:solidFill>
                  <a:srgbClr val="000066"/>
                </a:solidFill>
                <a:latin typeface="Cambria" panose="02040503050406030204" pitchFamily="18" charset="0"/>
                <a:ea typeface="Cambria" panose="02040503050406030204" pitchFamily="18" charset="0"/>
              </a:rPr>
              <a:t> Department</a:t>
            </a:r>
            <a:endParaRPr lang="ro-RO" sz="2000" b="1" dirty="0">
              <a:solidFill>
                <a:srgbClr val="00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9303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reptunghi 34"/>
          <p:cNvSpPr/>
          <p:nvPr/>
        </p:nvSpPr>
        <p:spPr>
          <a:xfrm>
            <a:off x="2319379" y="263525"/>
            <a:ext cx="7766801" cy="646331"/>
          </a:xfrm>
          <a:prstGeom prst="rect">
            <a:avLst/>
          </a:prstGeom>
        </p:spPr>
        <p:txBody>
          <a:bodyPr wrap="square">
            <a:spAutoFit/>
          </a:bodyPr>
          <a:lstStyle/>
          <a:p>
            <a:r>
              <a:rPr lang="ro-RO" sz="3600" b="1" dirty="0" err="1" smtClean="0">
                <a:solidFill>
                  <a:schemeClr val="bg1"/>
                </a:solidFill>
              </a:rPr>
              <a:t>Snejana</a:t>
            </a:r>
            <a:r>
              <a:rPr lang="ro-RO" sz="3600" b="1" dirty="0" smtClean="0">
                <a:solidFill>
                  <a:schemeClr val="bg1"/>
                </a:solidFill>
              </a:rPr>
              <a:t> Vetrilă</a:t>
            </a:r>
            <a:endParaRPr lang="ro-RO" sz="3600" b="1" dirty="0">
              <a:solidFill>
                <a:schemeClr val="bg1"/>
              </a:solidFill>
            </a:endParaRPr>
          </a:p>
        </p:txBody>
      </p:sp>
      <p:grpSp>
        <p:nvGrpSpPr>
          <p:cNvPr id="27" name="组合 30"/>
          <p:cNvGrpSpPr/>
          <p:nvPr/>
        </p:nvGrpSpPr>
        <p:grpSpPr>
          <a:xfrm>
            <a:off x="3895574" y="4445438"/>
            <a:ext cx="1267021" cy="1288413"/>
            <a:chOff x="1101935" y="1054869"/>
            <a:chExt cx="1369556" cy="1392682"/>
          </a:xfrm>
        </p:grpSpPr>
        <p:sp>
          <p:nvSpPr>
            <p:cNvPr id="30"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99CC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lnSpc>
                  <a:spcPct val="130000"/>
                </a:lnSpc>
                <a:spcBef>
                  <a:spcPts val="0"/>
                </a:spcBef>
                <a:spcAft>
                  <a:spcPts val="0"/>
                </a:spcAft>
                <a:defRPr/>
              </a:pPr>
              <a:endParaRPr lang="en-US" kern="0">
                <a:solidFill>
                  <a:sysClr val="window" lastClr="FFFFFF"/>
                </a:solidFill>
                <a:latin typeface="Cambria" panose="02040503050406030204" pitchFamily="18" charset="0"/>
                <a:ea typeface="Cambria" panose="02040503050406030204" pitchFamily="18" charset="0"/>
                <a:sym typeface="Arial" panose="020B0604020202020204" pitchFamily="34" charset="0"/>
              </a:endParaRPr>
            </a:p>
          </p:txBody>
        </p:sp>
        <p:sp>
          <p:nvSpPr>
            <p:cNvPr id="31"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99CC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lnSpc>
                  <a:spcPct val="130000"/>
                </a:lnSpc>
                <a:spcBef>
                  <a:spcPts val="0"/>
                </a:spcBef>
                <a:spcAft>
                  <a:spcPts val="0"/>
                </a:spcAft>
                <a:defRPr/>
              </a:pPr>
              <a:endParaRPr lang="en-US" kern="0">
                <a:solidFill>
                  <a:sysClr val="window" lastClr="FFFFFF"/>
                </a:solidFill>
                <a:latin typeface="Cambria" panose="02040503050406030204" pitchFamily="18" charset="0"/>
                <a:ea typeface="Cambria" panose="02040503050406030204" pitchFamily="18" charset="0"/>
                <a:sym typeface="Arial" panose="020B0604020202020204" pitchFamily="34" charset="0"/>
              </a:endParaRPr>
            </a:p>
          </p:txBody>
        </p:sp>
      </p:grpSp>
      <p:sp>
        <p:nvSpPr>
          <p:cNvPr id="32" name="Freeform 6"/>
          <p:cNvSpPr>
            <a:spLocks/>
          </p:cNvSpPr>
          <p:nvPr/>
        </p:nvSpPr>
        <p:spPr bwMode="auto">
          <a:xfrm>
            <a:off x="9047254" y="1990307"/>
            <a:ext cx="1177284" cy="1177291"/>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3333FF"/>
          </a:solidFill>
          <a:ln>
            <a:solidFill>
              <a:srgbClr val="3333FF"/>
            </a:solid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33" name="Freeform 7"/>
          <p:cNvSpPr>
            <a:spLocks/>
          </p:cNvSpPr>
          <p:nvPr/>
        </p:nvSpPr>
        <p:spPr bwMode="auto">
          <a:xfrm>
            <a:off x="8325631" y="3167599"/>
            <a:ext cx="1179345" cy="1179352"/>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3333FF"/>
          </a:solidFill>
          <a:ln>
            <a:solidFill>
              <a:srgbClr val="3333FF"/>
            </a:solid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34" name="Freeform 8"/>
          <p:cNvSpPr>
            <a:spLocks/>
          </p:cNvSpPr>
          <p:nvPr/>
        </p:nvSpPr>
        <p:spPr bwMode="auto">
          <a:xfrm>
            <a:off x="7152467" y="3167599"/>
            <a:ext cx="1173160" cy="1179352"/>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3333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53" name="Freeform 9"/>
          <p:cNvSpPr>
            <a:spLocks/>
          </p:cNvSpPr>
          <p:nvPr/>
        </p:nvSpPr>
        <p:spPr bwMode="auto">
          <a:xfrm>
            <a:off x="6426716" y="1990307"/>
            <a:ext cx="1177284" cy="1177291"/>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99CC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54" name="Freeform 10"/>
          <p:cNvSpPr>
            <a:spLocks/>
          </p:cNvSpPr>
          <p:nvPr/>
        </p:nvSpPr>
        <p:spPr bwMode="auto">
          <a:xfrm>
            <a:off x="5253555" y="1990307"/>
            <a:ext cx="1173160" cy="1177291"/>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99CC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55" name="Freeform 11"/>
          <p:cNvSpPr>
            <a:spLocks/>
          </p:cNvSpPr>
          <p:nvPr/>
        </p:nvSpPr>
        <p:spPr bwMode="auto">
          <a:xfrm>
            <a:off x="5253555" y="3167599"/>
            <a:ext cx="1173160" cy="1179352"/>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99CC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56" name="Freeform 12"/>
          <p:cNvSpPr>
            <a:spLocks/>
          </p:cNvSpPr>
          <p:nvPr/>
        </p:nvSpPr>
        <p:spPr bwMode="auto">
          <a:xfrm>
            <a:off x="6426716" y="3889231"/>
            <a:ext cx="1177284" cy="1177291"/>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3333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62" name="Freeform 13"/>
          <p:cNvSpPr>
            <a:spLocks/>
          </p:cNvSpPr>
          <p:nvPr/>
        </p:nvSpPr>
        <p:spPr bwMode="auto">
          <a:xfrm>
            <a:off x="6426716" y="5066520"/>
            <a:ext cx="1177284" cy="1179352"/>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3333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63" name="Freeform 14"/>
          <p:cNvSpPr>
            <a:spLocks/>
          </p:cNvSpPr>
          <p:nvPr/>
        </p:nvSpPr>
        <p:spPr bwMode="auto">
          <a:xfrm>
            <a:off x="5253555" y="5066520"/>
            <a:ext cx="1173160" cy="1179352"/>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3333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64" name="Freeform 15"/>
          <p:cNvSpPr>
            <a:spLocks/>
          </p:cNvSpPr>
          <p:nvPr/>
        </p:nvSpPr>
        <p:spPr bwMode="auto">
          <a:xfrm>
            <a:off x="4531927" y="3889231"/>
            <a:ext cx="1173160" cy="1177291"/>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99CC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65" name="Freeform 16"/>
          <p:cNvSpPr>
            <a:spLocks/>
          </p:cNvSpPr>
          <p:nvPr/>
        </p:nvSpPr>
        <p:spPr bwMode="auto">
          <a:xfrm>
            <a:off x="3352585" y="3889231"/>
            <a:ext cx="1179345" cy="1177291"/>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99CC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66" name="Freeform 17"/>
          <p:cNvSpPr>
            <a:spLocks/>
          </p:cNvSpPr>
          <p:nvPr/>
        </p:nvSpPr>
        <p:spPr bwMode="auto">
          <a:xfrm>
            <a:off x="2633015" y="5066520"/>
            <a:ext cx="1173160" cy="1179352"/>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99CC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67" name="矩形 166"/>
          <p:cNvSpPr/>
          <p:nvPr/>
        </p:nvSpPr>
        <p:spPr>
          <a:xfrm>
            <a:off x="10224541" y="1990309"/>
            <a:ext cx="2630760" cy="458941"/>
          </a:xfrm>
          <a:prstGeom prst="rect">
            <a:avLst/>
          </a:prstGeom>
          <a:solidFill>
            <a:srgbClr val="3333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68" name="矩形 167"/>
          <p:cNvSpPr/>
          <p:nvPr/>
        </p:nvSpPr>
        <p:spPr>
          <a:xfrm>
            <a:off x="576" y="5786929"/>
            <a:ext cx="2646068" cy="458941"/>
          </a:xfrm>
          <a:prstGeom prst="rect">
            <a:avLst/>
          </a:prstGeom>
          <a:solidFill>
            <a:srgbClr val="3333FF"/>
          </a:solidFill>
          <a:ln>
            <a:noFill/>
          </a:ln>
        </p:spPr>
        <p:txBody>
          <a:bodyPr vert="horz" wrap="square" lIns="96415" tIns="48206" rIns="96415" bIns="48206" numCol="1" anchor="t" anchorCtr="0" compatLnSpc="1">
            <a:prstTxWarp prst="textNoShape">
              <a:avLst/>
            </a:prstTxWarp>
          </a:bodyPr>
          <a:lstStyle/>
          <a:p>
            <a:pPr defTabSz="1285177" fontAlgn="auto">
              <a:spcBef>
                <a:spcPts val="0"/>
              </a:spcBef>
              <a:spcAft>
                <a:spcPts val="0"/>
              </a:spcAft>
              <a:defRPr/>
            </a:pPr>
            <a:endParaRPr lang="zh-CN" altLang="en-US" kern="0">
              <a:solidFill>
                <a:sysClr val="windowText" lastClr="000000"/>
              </a:solidFill>
              <a:latin typeface="Cambria" panose="02040503050406030204" pitchFamily="18" charset="0"/>
            </a:endParaRPr>
          </a:p>
        </p:txBody>
      </p:sp>
      <p:sp>
        <p:nvSpPr>
          <p:cNvPr id="69" name="TextBox 169"/>
          <p:cNvSpPr txBox="1"/>
          <p:nvPr/>
        </p:nvSpPr>
        <p:spPr>
          <a:xfrm>
            <a:off x="9442517" y="3272527"/>
            <a:ext cx="3259706" cy="1205349"/>
          </a:xfrm>
          <a:prstGeom prst="rect">
            <a:avLst/>
          </a:prstGeom>
          <a:noFill/>
        </p:spPr>
        <p:txBody>
          <a:bodyPr wrap="square" lIns="96415" tIns="48206" rIns="96415" bIns="48206" rtlCol="0">
            <a:spAutoFit/>
          </a:bodyPr>
          <a:lstStyle/>
          <a:p>
            <a:r>
              <a:rPr lang="en-US" sz="1800" b="1" i="1" dirty="0" smtClean="0">
                <a:solidFill>
                  <a:srgbClr val="C00000"/>
                </a:solidFill>
                <a:latin typeface="Cambria" panose="02040503050406030204" pitchFamily="18" charset="0"/>
                <a:ea typeface="Cambria" panose="02040503050406030204" pitchFamily="18" charset="0"/>
              </a:rPr>
              <a:t>Scientific </a:t>
            </a:r>
            <a:r>
              <a:rPr lang="en-US" sz="1800" b="1" i="1" dirty="0">
                <a:solidFill>
                  <a:srgbClr val="C00000"/>
                </a:solidFill>
                <a:latin typeface="Cambria" panose="02040503050406030204" pitchFamily="18" charset="0"/>
                <a:ea typeface="Cambria" panose="02040503050406030204" pitchFamily="18" charset="0"/>
              </a:rPr>
              <a:t>specialty</a:t>
            </a:r>
            <a:r>
              <a:rPr lang="en-US" sz="1800" b="1" dirty="0">
                <a:solidFill>
                  <a:srgbClr val="000066"/>
                </a:solidFill>
                <a:latin typeface="Cambria" panose="02040503050406030204" pitchFamily="18" charset="0"/>
                <a:ea typeface="Cambria" panose="02040503050406030204" pitchFamily="18" charset="0"/>
              </a:rPr>
              <a:t>: 321.04 Rheumatology</a:t>
            </a:r>
            <a:endParaRPr lang="ro-RO" sz="1800" b="1" dirty="0">
              <a:solidFill>
                <a:srgbClr val="000066"/>
              </a:solidFill>
              <a:latin typeface="Cambria" panose="02040503050406030204" pitchFamily="18" charset="0"/>
              <a:ea typeface="Cambria" panose="02040503050406030204" pitchFamily="18" charset="0"/>
            </a:endParaRPr>
          </a:p>
          <a:p>
            <a:r>
              <a:rPr lang="en-US" sz="1800" b="1" i="1" dirty="0">
                <a:solidFill>
                  <a:srgbClr val="C00000"/>
                </a:solidFill>
                <a:latin typeface="Cambria" panose="02040503050406030204" pitchFamily="18" charset="0"/>
                <a:ea typeface="Cambria" panose="02040503050406030204" pitchFamily="18" charset="0"/>
              </a:rPr>
              <a:t>Research fields</a:t>
            </a:r>
            <a:r>
              <a:rPr lang="en-US" sz="1800" b="1" dirty="0">
                <a:solidFill>
                  <a:srgbClr val="000066"/>
                </a:solidFill>
                <a:latin typeface="Cambria" panose="02040503050406030204" pitchFamily="18" charset="0"/>
                <a:ea typeface="Cambria" panose="02040503050406030204" pitchFamily="18" charset="0"/>
              </a:rPr>
              <a:t>: Medicine - cardiology; rheumatology</a:t>
            </a:r>
            <a:endParaRPr lang="ro-RO" sz="1800" b="1" dirty="0">
              <a:solidFill>
                <a:srgbClr val="000066"/>
              </a:solidFill>
              <a:latin typeface="Cambria" panose="02040503050406030204" pitchFamily="18" charset="0"/>
              <a:ea typeface="Cambria" panose="02040503050406030204" pitchFamily="18" charset="0"/>
            </a:endParaRPr>
          </a:p>
        </p:txBody>
      </p:sp>
      <p:sp>
        <p:nvSpPr>
          <p:cNvPr id="70" name="TextBox 171"/>
          <p:cNvSpPr txBox="1"/>
          <p:nvPr/>
        </p:nvSpPr>
        <p:spPr>
          <a:xfrm>
            <a:off x="3076818" y="1319112"/>
            <a:ext cx="5526634" cy="712907"/>
          </a:xfrm>
          <a:prstGeom prst="rect">
            <a:avLst/>
          </a:prstGeom>
          <a:noFill/>
        </p:spPr>
        <p:txBody>
          <a:bodyPr wrap="square" lIns="96415" tIns="48206" rIns="96415" bIns="48206" rtlCol="0">
            <a:spAutoFit/>
          </a:bodyPr>
          <a:lstStyle/>
          <a:p>
            <a:pPr algn="r"/>
            <a:r>
              <a:rPr lang="en-US" sz="2000" b="1" dirty="0">
                <a:solidFill>
                  <a:srgbClr val="000066"/>
                </a:solidFill>
                <a:latin typeface="Cambria" panose="02040503050406030204" pitchFamily="18" charset="0"/>
                <a:ea typeface="Cambria" panose="02040503050406030204" pitchFamily="18" charset="0"/>
              </a:rPr>
              <a:t>PhD MD, associate professor, Department of Internal Medicine, Discipline of Cardiology, </a:t>
            </a:r>
            <a:endParaRPr lang="ro-RO" sz="2000" b="1" dirty="0">
              <a:solidFill>
                <a:srgbClr val="000066"/>
              </a:solidFill>
              <a:latin typeface="Cambria" panose="02040503050406030204" pitchFamily="18" charset="0"/>
              <a:ea typeface="Cambria" panose="02040503050406030204" pitchFamily="18" charset="0"/>
            </a:endParaRPr>
          </a:p>
        </p:txBody>
      </p:sp>
      <p:sp>
        <p:nvSpPr>
          <p:cNvPr id="71" name="TextBox 173"/>
          <p:cNvSpPr txBox="1"/>
          <p:nvPr/>
        </p:nvSpPr>
        <p:spPr>
          <a:xfrm>
            <a:off x="7739047" y="4549195"/>
            <a:ext cx="5027596" cy="1759347"/>
          </a:xfrm>
          <a:prstGeom prst="rect">
            <a:avLst/>
          </a:prstGeom>
          <a:noFill/>
        </p:spPr>
        <p:txBody>
          <a:bodyPr wrap="square" lIns="96415" tIns="48206" rIns="96415" bIns="48206" rtlCol="0">
            <a:spAutoFit/>
          </a:bodyPr>
          <a:lstStyle/>
          <a:p>
            <a:r>
              <a:rPr lang="en-US" sz="1800" b="1" i="1" dirty="0">
                <a:solidFill>
                  <a:srgbClr val="C00000"/>
                </a:solidFill>
                <a:latin typeface="Cambria" panose="02040503050406030204" pitchFamily="18" charset="0"/>
                <a:ea typeface="Cambria" panose="02040503050406030204" pitchFamily="18" charset="0"/>
              </a:rPr>
              <a:t>Experience in clinical trials</a:t>
            </a:r>
            <a:r>
              <a:rPr lang="en-US" sz="1800" b="1" dirty="0">
                <a:solidFill>
                  <a:srgbClr val="000066"/>
                </a:solidFill>
                <a:latin typeface="Cambria" panose="02040503050406030204" pitchFamily="18" charset="0"/>
                <a:ea typeface="Cambria" panose="02040503050406030204" pitchFamily="18" charset="0"/>
              </a:rPr>
              <a:t>: Clinical Phase </a:t>
            </a:r>
            <a:r>
              <a:rPr lang="en-US" sz="1800" b="1" dirty="0" err="1">
                <a:solidFill>
                  <a:srgbClr val="000066"/>
                </a:solidFill>
                <a:latin typeface="Cambria" panose="02040503050406030204" pitchFamily="18" charset="0"/>
                <a:ea typeface="Cambria" panose="02040503050406030204" pitchFamily="18" charset="0"/>
              </a:rPr>
              <a:t>IIa-IIb</a:t>
            </a:r>
            <a:r>
              <a:rPr lang="en-US" sz="1800" b="1" dirty="0">
                <a:solidFill>
                  <a:srgbClr val="000066"/>
                </a:solidFill>
                <a:latin typeface="Cambria" panose="02040503050406030204" pitchFamily="18" charset="0"/>
                <a:ea typeface="Cambria" panose="02040503050406030204" pitchFamily="18" charset="0"/>
              </a:rPr>
              <a:t> (2012-prezent)</a:t>
            </a:r>
            <a:endParaRPr lang="ro-RO" sz="1800" b="1" dirty="0">
              <a:solidFill>
                <a:srgbClr val="000066"/>
              </a:solidFill>
              <a:latin typeface="Cambria" panose="02040503050406030204" pitchFamily="18" charset="0"/>
              <a:ea typeface="Cambria" panose="02040503050406030204" pitchFamily="18" charset="0"/>
            </a:endParaRPr>
          </a:p>
          <a:p>
            <a:r>
              <a:rPr lang="en-US" sz="1800" b="1" i="1" dirty="0">
                <a:solidFill>
                  <a:srgbClr val="C00000"/>
                </a:solidFill>
                <a:latin typeface="Cambria" panose="02040503050406030204" pitchFamily="18" charset="0"/>
                <a:ea typeface="Cambria" panose="02040503050406030204" pitchFamily="18" charset="0"/>
              </a:rPr>
              <a:t>Expertise activities:</a:t>
            </a:r>
            <a:r>
              <a:rPr lang="en-US" sz="1800" b="1" dirty="0">
                <a:solidFill>
                  <a:srgbClr val="000066"/>
                </a:solidFill>
                <a:latin typeface="Cambria" panose="02040503050406030204" pitchFamily="18" charset="0"/>
                <a:ea typeface="Cambria" panose="02040503050406030204" pitchFamily="18" charset="0"/>
              </a:rPr>
              <a:t> 2017 - present: Independent expert of the Agency for Research and Development within the Academy of Sciences of Moldova</a:t>
            </a:r>
            <a:endParaRPr lang="ro-RO" sz="1800" b="1" dirty="0">
              <a:solidFill>
                <a:srgbClr val="000066"/>
              </a:solidFill>
              <a:latin typeface="Cambria" panose="02040503050406030204" pitchFamily="18" charset="0"/>
              <a:ea typeface="Cambria" panose="02040503050406030204" pitchFamily="18" charset="0"/>
            </a:endParaRPr>
          </a:p>
        </p:txBody>
      </p:sp>
      <p:sp>
        <p:nvSpPr>
          <p:cNvPr id="72" name="TextBox 175"/>
          <p:cNvSpPr txBox="1"/>
          <p:nvPr/>
        </p:nvSpPr>
        <p:spPr>
          <a:xfrm>
            <a:off x="576" y="2198820"/>
            <a:ext cx="5379622" cy="2067124"/>
          </a:xfrm>
          <a:prstGeom prst="rect">
            <a:avLst/>
          </a:prstGeom>
          <a:noFill/>
        </p:spPr>
        <p:txBody>
          <a:bodyPr wrap="square" lIns="96415" tIns="48206" rIns="96415" bIns="48206" rtlCol="0">
            <a:spAutoFit/>
          </a:bodyPr>
          <a:lstStyle/>
          <a:p>
            <a:pPr algn="r"/>
            <a:r>
              <a:rPr lang="en-US" sz="1600" b="1" i="1" dirty="0">
                <a:solidFill>
                  <a:srgbClr val="C00000"/>
                </a:solidFill>
                <a:latin typeface="Cambria" panose="02040503050406030204" pitchFamily="18" charset="0"/>
                <a:ea typeface="Cambria" panose="02040503050406030204" pitchFamily="18" charset="0"/>
              </a:rPr>
              <a:t>Education</a:t>
            </a:r>
            <a:r>
              <a:rPr lang="en-US" sz="1600" b="1" dirty="0">
                <a:solidFill>
                  <a:srgbClr val="000066"/>
                </a:solidFill>
                <a:latin typeface="Cambria" panose="02040503050406030204" pitchFamily="18" charset="0"/>
                <a:ea typeface="Cambria" panose="02040503050406030204" pitchFamily="18" charset="0"/>
              </a:rPr>
              <a:t>: </a:t>
            </a:r>
            <a:r>
              <a:rPr lang="en-US" sz="1600" b="1" dirty="0" err="1">
                <a:solidFill>
                  <a:srgbClr val="000066"/>
                </a:solidFill>
                <a:latin typeface="Cambria" panose="02040503050406030204" pitchFamily="18" charset="0"/>
                <a:ea typeface="Cambria" panose="02040503050406030204" pitchFamily="18" charset="0"/>
              </a:rPr>
              <a:t>Nicolae</a:t>
            </a:r>
            <a:r>
              <a:rPr lang="en-US" sz="1600" b="1" dirty="0">
                <a:solidFill>
                  <a:srgbClr val="000066"/>
                </a:solidFill>
                <a:latin typeface="Cambria" panose="02040503050406030204" pitchFamily="18" charset="0"/>
                <a:ea typeface="Cambria" panose="02040503050406030204" pitchFamily="18" charset="0"/>
              </a:rPr>
              <a:t> Testemițanu State University of Medicine and Pharmacy, Faculty of General Medicine (1988-1995); </a:t>
            </a:r>
            <a:r>
              <a:rPr lang="en-US" sz="1600" b="1" dirty="0" err="1">
                <a:solidFill>
                  <a:srgbClr val="000066"/>
                </a:solidFill>
                <a:latin typeface="Cambria" panose="02040503050406030204" pitchFamily="18" charset="0"/>
                <a:ea typeface="Cambria" panose="02040503050406030204" pitchFamily="18" charset="0"/>
              </a:rPr>
              <a:t>STMPh</a:t>
            </a:r>
            <a:r>
              <a:rPr lang="en-US" sz="1600" b="1" dirty="0">
                <a:solidFill>
                  <a:srgbClr val="000066"/>
                </a:solidFill>
                <a:latin typeface="Cambria" panose="02040503050406030204" pitchFamily="18" charset="0"/>
                <a:ea typeface="Cambria" panose="02040503050406030204" pitchFamily="18" charset="0"/>
              </a:rPr>
              <a:t> , postgraduate studies </a:t>
            </a:r>
            <a:r>
              <a:rPr lang="en-US" sz="1600" b="1" dirty="0" err="1">
                <a:solidFill>
                  <a:srgbClr val="000066"/>
                </a:solidFill>
                <a:latin typeface="Cambria" panose="02040503050406030204" pitchFamily="18" charset="0"/>
                <a:ea typeface="Cambria" panose="02040503050406030204" pitchFamily="18" charset="0"/>
              </a:rPr>
              <a:t>felowship</a:t>
            </a:r>
            <a:r>
              <a:rPr lang="en-US" sz="1600" b="1" dirty="0">
                <a:solidFill>
                  <a:srgbClr val="000066"/>
                </a:solidFill>
                <a:latin typeface="Cambria" panose="02040503050406030204" pitchFamily="18" charset="0"/>
                <a:ea typeface="Cambria" panose="02040503050406030204" pitchFamily="18" charset="0"/>
              </a:rPr>
              <a:t>  in Cardiology, Institute of Cardiology, RM (08.1995-08.1996), 2 years </a:t>
            </a:r>
            <a:r>
              <a:rPr lang="en-US" sz="1600" b="1" dirty="0" err="1">
                <a:solidFill>
                  <a:srgbClr val="000066"/>
                </a:solidFill>
                <a:latin typeface="Cambria" panose="02040503050406030204" pitchFamily="18" charset="0"/>
                <a:ea typeface="Cambria" panose="02040503050406030204" pitchFamily="18" charset="0"/>
              </a:rPr>
              <a:t>resedency</a:t>
            </a:r>
            <a:r>
              <a:rPr lang="en-US" sz="1600" b="1" dirty="0">
                <a:solidFill>
                  <a:srgbClr val="000066"/>
                </a:solidFill>
                <a:latin typeface="Cambria" panose="02040503050406030204" pitchFamily="18" charset="0"/>
                <a:ea typeface="Cambria" panose="02040503050406030204" pitchFamily="18" charset="0"/>
              </a:rPr>
              <a:t> in Cardiology Institute of Cardiology, Moscow, Russia (09.1996-08.1998); </a:t>
            </a:r>
            <a:r>
              <a:rPr lang="en-US" sz="1600" b="1" dirty="0" smtClean="0">
                <a:solidFill>
                  <a:srgbClr val="000066"/>
                </a:solidFill>
                <a:latin typeface="Cambria" panose="02040503050406030204" pitchFamily="18" charset="0"/>
                <a:ea typeface="Cambria" panose="02040503050406030204" pitchFamily="18" charset="0"/>
              </a:rPr>
              <a:t>School </a:t>
            </a:r>
            <a:r>
              <a:rPr lang="en-US" sz="1600" b="1" dirty="0">
                <a:solidFill>
                  <a:srgbClr val="000066"/>
                </a:solidFill>
                <a:latin typeface="Cambria" panose="02040503050406030204" pitchFamily="18" charset="0"/>
                <a:ea typeface="Cambria" panose="02040503050406030204" pitchFamily="18" charset="0"/>
              </a:rPr>
              <a:t>of public health management, RM (2015-2017); </a:t>
            </a:r>
            <a:r>
              <a:rPr lang="en-US" sz="1600" b="1" dirty="0" err="1">
                <a:solidFill>
                  <a:srgbClr val="000066"/>
                </a:solidFill>
                <a:latin typeface="Cambria" panose="02040503050406030204" pitchFamily="18" charset="0"/>
                <a:ea typeface="Cambria" panose="02040503050406030204" pitchFamily="18" charset="0"/>
              </a:rPr>
              <a:t>GCP</a:t>
            </a:r>
            <a:r>
              <a:rPr lang="en-US" sz="1600" b="1" dirty="0">
                <a:solidFill>
                  <a:srgbClr val="000066"/>
                </a:solidFill>
                <a:latin typeface="Cambria" panose="02040503050406030204" pitchFamily="18" charset="0"/>
                <a:ea typeface="Cambria" panose="02040503050406030204" pitchFamily="18" charset="0"/>
              </a:rPr>
              <a:t> Training (2012, 2015, 2018)</a:t>
            </a:r>
            <a:endParaRPr lang="en-GB" altLang="zh-CN" sz="1600" b="1" dirty="0">
              <a:solidFill>
                <a:srgbClr val="000066"/>
              </a:solidFill>
              <a:latin typeface="Cambria" panose="02040503050406030204" pitchFamily="18" charset="0"/>
              <a:ea typeface="Cambria" panose="02040503050406030204" pitchFamily="18" charset="0"/>
              <a:sym typeface="+mn-lt"/>
            </a:endParaRPr>
          </a:p>
        </p:txBody>
      </p:sp>
      <p:grpSp>
        <p:nvGrpSpPr>
          <p:cNvPr id="73" name="组合 33"/>
          <p:cNvGrpSpPr/>
          <p:nvPr/>
        </p:nvGrpSpPr>
        <p:grpSpPr>
          <a:xfrm>
            <a:off x="5785100" y="4430201"/>
            <a:ext cx="1267021" cy="1288413"/>
            <a:chOff x="1101935" y="1054869"/>
            <a:chExt cx="1369556" cy="1392682"/>
          </a:xfrm>
        </p:grpSpPr>
        <p:sp>
          <p:nvSpPr>
            <p:cNvPr id="74"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3333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lnSpc>
                  <a:spcPct val="130000"/>
                </a:lnSpc>
                <a:spcBef>
                  <a:spcPts val="0"/>
                </a:spcBef>
                <a:spcAft>
                  <a:spcPts val="0"/>
                </a:spcAft>
                <a:defRPr/>
              </a:pPr>
              <a:endParaRPr lang="en-US" kern="0">
                <a:solidFill>
                  <a:sysClr val="window" lastClr="FFFFFF"/>
                </a:solidFill>
                <a:latin typeface="Cambria" panose="02040503050406030204" pitchFamily="18" charset="0"/>
                <a:ea typeface="Cambria" panose="02040503050406030204" pitchFamily="18" charset="0"/>
                <a:sym typeface="Arial" panose="020B0604020202020204" pitchFamily="34" charset="0"/>
              </a:endParaRPr>
            </a:p>
          </p:txBody>
        </p:sp>
        <p:sp>
          <p:nvSpPr>
            <p:cNvPr id="75"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3333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lnSpc>
                  <a:spcPct val="130000"/>
                </a:lnSpc>
                <a:spcBef>
                  <a:spcPts val="0"/>
                </a:spcBef>
                <a:spcAft>
                  <a:spcPts val="0"/>
                </a:spcAft>
                <a:defRPr/>
              </a:pPr>
              <a:endParaRPr lang="en-US" kern="0">
                <a:solidFill>
                  <a:sysClr val="window" lastClr="FFFFFF"/>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76" name="组合 36"/>
          <p:cNvGrpSpPr/>
          <p:nvPr/>
        </p:nvGrpSpPr>
        <p:grpSpPr>
          <a:xfrm>
            <a:off x="5785100" y="2540673"/>
            <a:ext cx="1267021" cy="1288413"/>
            <a:chOff x="1101935" y="1054869"/>
            <a:chExt cx="1369556" cy="1392682"/>
          </a:xfrm>
        </p:grpSpPr>
        <p:sp>
          <p:nvSpPr>
            <p:cNvPr id="77"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99CC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lnSpc>
                  <a:spcPct val="130000"/>
                </a:lnSpc>
                <a:spcBef>
                  <a:spcPts val="0"/>
                </a:spcBef>
                <a:spcAft>
                  <a:spcPts val="0"/>
                </a:spcAft>
                <a:defRPr/>
              </a:pPr>
              <a:endParaRPr lang="en-US" kern="0">
                <a:solidFill>
                  <a:sysClr val="window" lastClr="FFFFFF"/>
                </a:solidFill>
                <a:latin typeface="Cambria" panose="02040503050406030204" pitchFamily="18" charset="0"/>
                <a:ea typeface="Cambria" panose="02040503050406030204" pitchFamily="18" charset="0"/>
                <a:sym typeface="Arial" panose="020B0604020202020204" pitchFamily="34" charset="0"/>
              </a:endParaRPr>
            </a:p>
          </p:txBody>
        </p:sp>
        <p:sp>
          <p:nvSpPr>
            <p:cNvPr id="78"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99CC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lnSpc>
                  <a:spcPct val="130000"/>
                </a:lnSpc>
                <a:spcBef>
                  <a:spcPts val="0"/>
                </a:spcBef>
                <a:spcAft>
                  <a:spcPts val="0"/>
                </a:spcAft>
                <a:defRPr/>
              </a:pPr>
              <a:endParaRPr lang="en-US" kern="0">
                <a:solidFill>
                  <a:sysClr val="window" lastClr="FFFFFF"/>
                </a:solidFill>
                <a:latin typeface="Cambria" panose="02040503050406030204" pitchFamily="18" charset="0"/>
                <a:ea typeface="Cambria" panose="02040503050406030204" pitchFamily="18" charset="0"/>
                <a:sym typeface="Arial" panose="020B0604020202020204" pitchFamily="34" charset="0"/>
              </a:endParaRPr>
            </a:p>
          </p:txBody>
        </p:sp>
      </p:grpSp>
      <p:grpSp>
        <p:nvGrpSpPr>
          <p:cNvPr id="79" name="组合 39"/>
          <p:cNvGrpSpPr/>
          <p:nvPr/>
        </p:nvGrpSpPr>
        <p:grpSpPr>
          <a:xfrm>
            <a:off x="7674627" y="2479721"/>
            <a:ext cx="1267021" cy="1288413"/>
            <a:chOff x="1101935" y="1054869"/>
            <a:chExt cx="1369556" cy="1392682"/>
          </a:xfrm>
        </p:grpSpPr>
        <p:sp>
          <p:nvSpPr>
            <p:cNvPr id="80" name="椭圆 28"/>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3333FF"/>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lnSpc>
                  <a:spcPct val="130000"/>
                </a:lnSpc>
                <a:spcBef>
                  <a:spcPts val="0"/>
                </a:spcBef>
                <a:spcAft>
                  <a:spcPts val="0"/>
                </a:spcAft>
                <a:defRPr/>
              </a:pPr>
              <a:endParaRPr lang="en-US" kern="0">
                <a:solidFill>
                  <a:sysClr val="window" lastClr="FFFFFF"/>
                </a:solidFill>
                <a:latin typeface="Cambria" panose="02040503050406030204" pitchFamily="18" charset="0"/>
                <a:ea typeface="Cambria" panose="02040503050406030204" pitchFamily="18" charset="0"/>
                <a:sym typeface="Arial" panose="020B0604020202020204" pitchFamily="34" charset="0"/>
              </a:endParaRPr>
            </a:p>
          </p:txBody>
        </p:sp>
        <p:sp>
          <p:nvSpPr>
            <p:cNvPr id="81" name="椭圆 29"/>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3333FF"/>
              </a:solidFill>
              <a:prstDash val="solid"/>
            </a:ln>
            <a:effectLst/>
          </p:spPr>
          <p:txBody>
            <a:bodyPr rot="0" spcFirstLastPara="0" vertOverflow="overflow" horzOverflow="overflow" vert="horz" wrap="square" lIns="96423" tIns="48212" rIns="96423" bIns="48212" numCol="1" spcCol="0" rtlCol="0" fromWordArt="0" anchor="ctr" anchorCtr="0" forceAA="0" compatLnSpc="1">
              <a:prstTxWarp prst="textNoShape">
                <a:avLst/>
              </a:prstTxWarp>
              <a:noAutofit/>
            </a:bodyPr>
            <a:lstStyle/>
            <a:p>
              <a:pPr algn="ctr" defTabSz="964181" fontAlgn="auto">
                <a:lnSpc>
                  <a:spcPct val="130000"/>
                </a:lnSpc>
                <a:spcBef>
                  <a:spcPts val="0"/>
                </a:spcBef>
                <a:spcAft>
                  <a:spcPts val="0"/>
                </a:spcAft>
                <a:defRPr/>
              </a:pPr>
              <a:endParaRPr lang="en-US" kern="0">
                <a:solidFill>
                  <a:sysClr val="window" lastClr="FFFFFF"/>
                </a:solidFill>
                <a:latin typeface="Cambria" panose="02040503050406030204" pitchFamily="18" charset="0"/>
                <a:ea typeface="Cambria" panose="02040503050406030204" pitchFamily="18" charset="0"/>
                <a:sym typeface="Arial" panose="020B0604020202020204" pitchFamily="34" charset="0"/>
              </a:endParaRPr>
            </a:p>
          </p:txBody>
        </p:sp>
      </p:grpSp>
    </p:spTree>
    <p:extLst>
      <p:ext uri="{BB962C8B-B14F-4D97-AF65-F5344CB8AC3E}">
        <p14:creationId xmlns:p14="http://schemas.microsoft.com/office/powerpoint/2010/main" val="3984265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Body text">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3576</TotalTime>
  <Words>4071</Words>
  <Application>Microsoft Office PowerPoint</Application>
  <PresentationFormat>Personnalisé</PresentationFormat>
  <Paragraphs>553</Paragraphs>
  <Slides>60</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60</vt:i4>
      </vt:variant>
    </vt:vector>
  </HeadingPairs>
  <TitlesOfParts>
    <vt:vector size="74" baseType="lpstr">
      <vt:lpstr>微软雅黑</vt:lpstr>
      <vt:lpstr>ＭＳ Ｐゴシック</vt:lpstr>
      <vt:lpstr>宋体</vt:lpstr>
      <vt:lpstr>Arial</vt:lpstr>
      <vt:lpstr>Calibri</vt:lpstr>
      <vt:lpstr>Cambria</vt:lpstr>
      <vt:lpstr>Courier New</vt:lpstr>
      <vt:lpstr>Impact</vt:lpstr>
      <vt:lpstr>Impact MT Std</vt:lpstr>
      <vt:lpstr>Symbol</vt:lpstr>
      <vt:lpstr>Times New Roman</vt:lpstr>
      <vt:lpstr>Wingdings</vt:lpstr>
      <vt:lpstr>冬青黑体简体中文 W3</vt:lpstr>
      <vt:lpstr>Office Theme</vt:lpstr>
      <vt:lpstr>CLINICAL  EPIDEMIOLOGY UNIT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Background  </vt:lpstr>
      <vt:lpstr>Background </vt:lpstr>
      <vt:lpstr>CEU: starting point</vt:lpstr>
      <vt:lpstr>Team training</vt:lpstr>
      <vt:lpstr>Team training: module 1</vt:lpstr>
      <vt:lpstr>Team training: module 2</vt:lpstr>
      <vt:lpstr>Team training: module 3</vt:lpstr>
      <vt:lpstr>Team training: module 3</vt:lpstr>
      <vt:lpstr>Team training: module 4</vt:lpstr>
      <vt:lpstr>Team training: module 4</vt:lpstr>
      <vt:lpstr>Establishment of CEU</vt:lpstr>
      <vt:lpstr>At present</vt:lpstr>
      <vt:lpstr>Présentation PowerPoint</vt:lpstr>
      <vt:lpstr>Présentation PowerPoint</vt:lpstr>
      <vt:lpstr>Présentation PowerPoint</vt:lpstr>
      <vt:lpstr>Présentation PowerPoint</vt:lpstr>
      <vt:lpstr>Présentation PowerPoint</vt:lpstr>
      <vt:lpstr>Projects realized</vt:lpstr>
      <vt:lpstr>Projects for doctoral students</vt:lpstr>
      <vt:lpstr>Projects realized in the various  scientific programs (participation)</vt:lpstr>
      <vt:lpstr>Projects realized</vt:lpstr>
      <vt:lpstr>Projects for doctoral students</vt:lpstr>
      <vt:lpstr>Projects realized in the various  scientific programs (participation)</vt:lpstr>
      <vt:lpstr>Projects realized</vt:lpstr>
      <vt:lpstr>Projects for doctoral students</vt:lpstr>
      <vt:lpstr>Projects realized in the various  scientific programs (participation)</vt:lpstr>
      <vt:lpstr>Projects realized</vt:lpstr>
      <vt:lpstr>Projects for doctoral students</vt:lpstr>
      <vt:lpstr>Projects realized in the various  scientific programs (participation)</vt:lpstr>
      <vt:lpstr>Projects realized</vt:lpstr>
      <vt:lpstr>Projects for doctoral students</vt:lpstr>
      <vt:lpstr>Projects realized</vt:lpstr>
      <vt:lpstr>Projects for doctoral students</vt:lpstr>
      <vt:lpstr>Projects realized in the various  scientific programs (participation)</vt:lpstr>
      <vt:lpstr>Projects realized</vt:lpstr>
      <vt:lpstr>Projects for doctoral students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PIERRE DUHAUT</cp:lastModifiedBy>
  <cp:revision>332</cp:revision>
  <dcterms:created xsi:type="dcterms:W3CDTF">2015-07-31T10:46:20Z</dcterms:created>
  <dcterms:modified xsi:type="dcterms:W3CDTF">2019-11-05T16:10:10Z</dcterms:modified>
</cp:coreProperties>
</file>